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161"/>
  </p:notesMasterIdLst>
  <p:sldIdLst>
    <p:sldId id="308" r:id="rId2"/>
    <p:sldId id="642" r:id="rId3"/>
    <p:sldId id="643" r:id="rId4"/>
    <p:sldId id="644" r:id="rId5"/>
    <p:sldId id="645" r:id="rId6"/>
    <p:sldId id="649" r:id="rId7"/>
    <p:sldId id="660" r:id="rId8"/>
    <p:sldId id="659" r:id="rId9"/>
    <p:sldId id="661" r:id="rId10"/>
    <p:sldId id="662" r:id="rId11"/>
    <p:sldId id="663" r:id="rId12"/>
    <p:sldId id="664" r:id="rId13"/>
    <p:sldId id="665" r:id="rId14"/>
    <p:sldId id="666" r:id="rId15"/>
    <p:sldId id="652" r:id="rId16"/>
    <p:sldId id="667" r:id="rId17"/>
    <p:sldId id="668" r:id="rId18"/>
    <p:sldId id="669" r:id="rId19"/>
    <p:sldId id="670" r:id="rId20"/>
    <p:sldId id="671" r:id="rId21"/>
    <p:sldId id="672" r:id="rId22"/>
    <p:sldId id="657" r:id="rId23"/>
    <p:sldId id="674" r:id="rId24"/>
    <p:sldId id="684" r:id="rId25"/>
    <p:sldId id="675" r:id="rId26"/>
    <p:sldId id="676" r:id="rId27"/>
    <p:sldId id="677" r:id="rId28"/>
    <p:sldId id="678" r:id="rId29"/>
    <p:sldId id="679" r:id="rId30"/>
    <p:sldId id="680" r:id="rId31"/>
    <p:sldId id="681" r:id="rId32"/>
    <p:sldId id="682" r:id="rId33"/>
    <p:sldId id="685" r:id="rId34"/>
    <p:sldId id="686" r:id="rId35"/>
    <p:sldId id="687" r:id="rId36"/>
    <p:sldId id="688" r:id="rId37"/>
    <p:sldId id="689" r:id="rId38"/>
    <p:sldId id="690" r:id="rId39"/>
    <p:sldId id="691" r:id="rId40"/>
    <p:sldId id="692" r:id="rId41"/>
    <p:sldId id="693" r:id="rId42"/>
    <p:sldId id="694" r:id="rId43"/>
    <p:sldId id="695" r:id="rId44"/>
    <p:sldId id="696" r:id="rId45"/>
    <p:sldId id="697" r:id="rId46"/>
    <p:sldId id="698" r:id="rId47"/>
    <p:sldId id="699" r:id="rId48"/>
    <p:sldId id="700" r:id="rId49"/>
    <p:sldId id="701" r:id="rId50"/>
    <p:sldId id="702" r:id="rId51"/>
    <p:sldId id="703" r:id="rId52"/>
    <p:sldId id="704" r:id="rId53"/>
    <p:sldId id="705" r:id="rId54"/>
    <p:sldId id="706" r:id="rId55"/>
    <p:sldId id="707" r:id="rId56"/>
    <p:sldId id="708" r:id="rId57"/>
    <p:sldId id="709" r:id="rId58"/>
    <p:sldId id="710" r:id="rId59"/>
    <p:sldId id="711" r:id="rId60"/>
    <p:sldId id="712" r:id="rId61"/>
    <p:sldId id="713" r:id="rId62"/>
    <p:sldId id="714" r:id="rId63"/>
    <p:sldId id="715" r:id="rId64"/>
    <p:sldId id="716" r:id="rId65"/>
    <p:sldId id="717" r:id="rId66"/>
    <p:sldId id="718" r:id="rId67"/>
    <p:sldId id="719" r:id="rId68"/>
    <p:sldId id="720" r:id="rId69"/>
    <p:sldId id="721" r:id="rId70"/>
    <p:sldId id="722" r:id="rId71"/>
    <p:sldId id="723" r:id="rId72"/>
    <p:sldId id="724" r:id="rId73"/>
    <p:sldId id="725" r:id="rId74"/>
    <p:sldId id="726" r:id="rId75"/>
    <p:sldId id="727" r:id="rId76"/>
    <p:sldId id="728" r:id="rId77"/>
    <p:sldId id="729" r:id="rId78"/>
    <p:sldId id="730" r:id="rId79"/>
    <p:sldId id="731" r:id="rId80"/>
    <p:sldId id="732" r:id="rId81"/>
    <p:sldId id="733" r:id="rId82"/>
    <p:sldId id="734" r:id="rId83"/>
    <p:sldId id="735" r:id="rId84"/>
    <p:sldId id="736" r:id="rId85"/>
    <p:sldId id="737" r:id="rId86"/>
    <p:sldId id="738" r:id="rId87"/>
    <p:sldId id="739" r:id="rId88"/>
    <p:sldId id="740" r:id="rId89"/>
    <p:sldId id="741" r:id="rId90"/>
    <p:sldId id="743" r:id="rId91"/>
    <p:sldId id="744" r:id="rId92"/>
    <p:sldId id="745" r:id="rId93"/>
    <p:sldId id="746" r:id="rId94"/>
    <p:sldId id="747" r:id="rId95"/>
    <p:sldId id="748" r:id="rId96"/>
    <p:sldId id="749" r:id="rId97"/>
    <p:sldId id="750" r:id="rId98"/>
    <p:sldId id="751" r:id="rId99"/>
    <p:sldId id="752" r:id="rId100"/>
    <p:sldId id="753" r:id="rId101"/>
    <p:sldId id="754" r:id="rId102"/>
    <p:sldId id="755" r:id="rId103"/>
    <p:sldId id="756" r:id="rId104"/>
    <p:sldId id="757" r:id="rId105"/>
    <p:sldId id="758" r:id="rId106"/>
    <p:sldId id="759" r:id="rId107"/>
    <p:sldId id="760" r:id="rId108"/>
    <p:sldId id="761" r:id="rId109"/>
    <p:sldId id="762" r:id="rId110"/>
    <p:sldId id="763" r:id="rId111"/>
    <p:sldId id="764" r:id="rId112"/>
    <p:sldId id="765" r:id="rId113"/>
    <p:sldId id="766" r:id="rId114"/>
    <p:sldId id="767" r:id="rId115"/>
    <p:sldId id="768" r:id="rId116"/>
    <p:sldId id="769" r:id="rId117"/>
    <p:sldId id="770" r:id="rId118"/>
    <p:sldId id="771" r:id="rId119"/>
    <p:sldId id="772" r:id="rId120"/>
    <p:sldId id="773" r:id="rId121"/>
    <p:sldId id="774" r:id="rId122"/>
    <p:sldId id="775" r:id="rId123"/>
    <p:sldId id="776" r:id="rId124"/>
    <p:sldId id="777" r:id="rId125"/>
    <p:sldId id="778" r:id="rId126"/>
    <p:sldId id="779" r:id="rId127"/>
    <p:sldId id="780" r:id="rId128"/>
    <p:sldId id="781" r:id="rId129"/>
    <p:sldId id="782" r:id="rId130"/>
    <p:sldId id="783" r:id="rId131"/>
    <p:sldId id="784" r:id="rId132"/>
    <p:sldId id="785" r:id="rId133"/>
    <p:sldId id="786" r:id="rId134"/>
    <p:sldId id="787" r:id="rId135"/>
    <p:sldId id="788" r:id="rId136"/>
    <p:sldId id="789" r:id="rId137"/>
    <p:sldId id="790" r:id="rId138"/>
    <p:sldId id="791" r:id="rId139"/>
    <p:sldId id="792" r:id="rId140"/>
    <p:sldId id="793" r:id="rId141"/>
    <p:sldId id="794" r:id="rId142"/>
    <p:sldId id="795" r:id="rId143"/>
    <p:sldId id="796" r:id="rId144"/>
    <p:sldId id="797" r:id="rId145"/>
    <p:sldId id="798" r:id="rId146"/>
    <p:sldId id="799" r:id="rId147"/>
    <p:sldId id="800" r:id="rId148"/>
    <p:sldId id="801" r:id="rId149"/>
    <p:sldId id="802" r:id="rId150"/>
    <p:sldId id="803" r:id="rId151"/>
    <p:sldId id="804" r:id="rId152"/>
    <p:sldId id="805" r:id="rId153"/>
    <p:sldId id="806" r:id="rId154"/>
    <p:sldId id="807" r:id="rId155"/>
    <p:sldId id="808" r:id="rId156"/>
    <p:sldId id="809" r:id="rId157"/>
    <p:sldId id="810" r:id="rId158"/>
    <p:sldId id="811" r:id="rId159"/>
    <p:sldId id="622" r:id="rId16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50A3A7"/>
    <a:srgbClr val="BCBCBC"/>
    <a:srgbClr val="0057A2"/>
    <a:srgbClr val="993300"/>
    <a:srgbClr val="FF9933"/>
    <a:srgbClr val="FFFFCC"/>
    <a:srgbClr val="FFCC66"/>
    <a:srgbClr val="006600"/>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853" autoAdjust="0"/>
    <p:restoredTop sz="94061" autoAdjust="0"/>
  </p:normalViewPr>
  <p:slideViewPr>
    <p:cSldViewPr snapToGrid="0">
      <p:cViewPr varScale="1">
        <p:scale>
          <a:sx n="66" d="100"/>
          <a:sy n="66" d="100"/>
        </p:scale>
        <p:origin x="402" y="66"/>
      </p:cViewPr>
      <p:guideLst>
        <p:guide orient="horz" pos="3680"/>
        <p:guide pos="3840"/>
      </p:guideLst>
    </p:cSldViewPr>
  </p:slideViewPr>
  <p:notesTextViewPr>
    <p:cViewPr>
      <p:scale>
        <a:sx n="1" d="1"/>
        <a:sy n="1" d="1"/>
      </p:scale>
      <p:origin x="0" y="-516"/>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5/24/2026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3556961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1784058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4007600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365860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2263311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20</a:t>
            </a:fld>
            <a:endParaRPr lang="en-US"/>
          </a:p>
        </p:txBody>
      </p:sp>
    </p:spTree>
    <p:extLst>
      <p:ext uri="{BB962C8B-B14F-4D97-AF65-F5344CB8AC3E}">
        <p14:creationId xmlns:p14="http://schemas.microsoft.com/office/powerpoint/2010/main" val="2182519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3571258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3573354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292387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50210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78373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751263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461205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32</a:t>
            </a:fld>
            <a:endParaRPr lang="en-US"/>
          </a:p>
        </p:txBody>
      </p:sp>
    </p:spTree>
    <p:extLst>
      <p:ext uri="{BB962C8B-B14F-4D97-AF65-F5344CB8AC3E}">
        <p14:creationId xmlns:p14="http://schemas.microsoft.com/office/powerpoint/2010/main" val="37079888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4155817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36</a:t>
            </a:fld>
            <a:endParaRPr lang="en-US"/>
          </a:p>
        </p:txBody>
      </p:sp>
    </p:spTree>
    <p:extLst>
      <p:ext uri="{BB962C8B-B14F-4D97-AF65-F5344CB8AC3E}">
        <p14:creationId xmlns:p14="http://schemas.microsoft.com/office/powerpoint/2010/main" val="20585027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37</a:t>
            </a:fld>
            <a:endParaRPr lang="en-US"/>
          </a:p>
        </p:txBody>
      </p:sp>
    </p:spTree>
    <p:extLst>
      <p:ext uri="{BB962C8B-B14F-4D97-AF65-F5344CB8AC3E}">
        <p14:creationId xmlns:p14="http://schemas.microsoft.com/office/powerpoint/2010/main" val="3449413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179340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4269803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17477560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1767096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45</a:t>
            </a:fld>
            <a:endParaRPr lang="en-US"/>
          </a:p>
        </p:txBody>
      </p:sp>
    </p:spTree>
    <p:extLst>
      <p:ext uri="{BB962C8B-B14F-4D97-AF65-F5344CB8AC3E}">
        <p14:creationId xmlns:p14="http://schemas.microsoft.com/office/powerpoint/2010/main" val="1562573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10721276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48</a:t>
            </a:fld>
            <a:endParaRPr lang="en-US"/>
          </a:p>
        </p:txBody>
      </p:sp>
    </p:spTree>
    <p:extLst>
      <p:ext uri="{BB962C8B-B14F-4D97-AF65-F5344CB8AC3E}">
        <p14:creationId xmlns:p14="http://schemas.microsoft.com/office/powerpoint/2010/main" val="9939450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50</a:t>
            </a:fld>
            <a:endParaRPr lang="en-US"/>
          </a:p>
        </p:txBody>
      </p:sp>
    </p:spTree>
    <p:extLst>
      <p:ext uri="{BB962C8B-B14F-4D97-AF65-F5344CB8AC3E}">
        <p14:creationId xmlns:p14="http://schemas.microsoft.com/office/powerpoint/2010/main" val="20710362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52</a:t>
            </a:fld>
            <a:endParaRPr lang="en-US"/>
          </a:p>
        </p:txBody>
      </p:sp>
    </p:spTree>
    <p:extLst>
      <p:ext uri="{BB962C8B-B14F-4D97-AF65-F5344CB8AC3E}">
        <p14:creationId xmlns:p14="http://schemas.microsoft.com/office/powerpoint/2010/main" val="26993139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54</a:t>
            </a:fld>
            <a:endParaRPr lang="en-US"/>
          </a:p>
        </p:txBody>
      </p:sp>
    </p:spTree>
    <p:extLst>
      <p:ext uri="{BB962C8B-B14F-4D97-AF65-F5344CB8AC3E}">
        <p14:creationId xmlns:p14="http://schemas.microsoft.com/office/powerpoint/2010/main" val="36500151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56</a:t>
            </a:fld>
            <a:endParaRPr lang="en-US"/>
          </a:p>
        </p:txBody>
      </p:sp>
    </p:spTree>
    <p:extLst>
      <p:ext uri="{BB962C8B-B14F-4D97-AF65-F5344CB8AC3E}">
        <p14:creationId xmlns:p14="http://schemas.microsoft.com/office/powerpoint/2010/main" val="35241767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58</a:t>
            </a:fld>
            <a:endParaRPr lang="en-US"/>
          </a:p>
        </p:txBody>
      </p:sp>
    </p:spTree>
    <p:extLst>
      <p:ext uri="{BB962C8B-B14F-4D97-AF65-F5344CB8AC3E}">
        <p14:creationId xmlns:p14="http://schemas.microsoft.com/office/powerpoint/2010/main" val="7409117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42741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61</a:t>
            </a:fld>
            <a:endParaRPr lang="en-US"/>
          </a:p>
        </p:txBody>
      </p:sp>
    </p:spTree>
    <p:extLst>
      <p:ext uri="{BB962C8B-B14F-4D97-AF65-F5344CB8AC3E}">
        <p14:creationId xmlns:p14="http://schemas.microsoft.com/office/powerpoint/2010/main" val="25231272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62</a:t>
            </a:fld>
            <a:endParaRPr lang="en-US"/>
          </a:p>
        </p:txBody>
      </p:sp>
    </p:spTree>
    <p:extLst>
      <p:ext uri="{BB962C8B-B14F-4D97-AF65-F5344CB8AC3E}">
        <p14:creationId xmlns:p14="http://schemas.microsoft.com/office/powerpoint/2010/main" val="317560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64</a:t>
            </a:fld>
            <a:endParaRPr lang="en-US"/>
          </a:p>
        </p:txBody>
      </p:sp>
    </p:spTree>
    <p:extLst>
      <p:ext uri="{BB962C8B-B14F-4D97-AF65-F5344CB8AC3E}">
        <p14:creationId xmlns:p14="http://schemas.microsoft.com/office/powerpoint/2010/main" val="30983397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66</a:t>
            </a:fld>
            <a:endParaRPr lang="en-US"/>
          </a:p>
        </p:txBody>
      </p:sp>
    </p:spTree>
    <p:extLst>
      <p:ext uri="{BB962C8B-B14F-4D97-AF65-F5344CB8AC3E}">
        <p14:creationId xmlns:p14="http://schemas.microsoft.com/office/powerpoint/2010/main" val="7642713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68</a:t>
            </a:fld>
            <a:endParaRPr lang="en-US"/>
          </a:p>
        </p:txBody>
      </p:sp>
    </p:spTree>
    <p:extLst>
      <p:ext uri="{BB962C8B-B14F-4D97-AF65-F5344CB8AC3E}">
        <p14:creationId xmlns:p14="http://schemas.microsoft.com/office/powerpoint/2010/main" val="20981153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70</a:t>
            </a:fld>
            <a:endParaRPr lang="en-US"/>
          </a:p>
        </p:txBody>
      </p:sp>
    </p:spTree>
    <p:extLst>
      <p:ext uri="{BB962C8B-B14F-4D97-AF65-F5344CB8AC3E}">
        <p14:creationId xmlns:p14="http://schemas.microsoft.com/office/powerpoint/2010/main" val="39249666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72</a:t>
            </a:fld>
            <a:endParaRPr lang="en-US"/>
          </a:p>
        </p:txBody>
      </p:sp>
    </p:spTree>
    <p:extLst>
      <p:ext uri="{BB962C8B-B14F-4D97-AF65-F5344CB8AC3E}">
        <p14:creationId xmlns:p14="http://schemas.microsoft.com/office/powerpoint/2010/main" val="5200984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74</a:t>
            </a:fld>
            <a:endParaRPr lang="en-US"/>
          </a:p>
        </p:txBody>
      </p:sp>
    </p:spTree>
    <p:extLst>
      <p:ext uri="{BB962C8B-B14F-4D97-AF65-F5344CB8AC3E}">
        <p14:creationId xmlns:p14="http://schemas.microsoft.com/office/powerpoint/2010/main" val="4230683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808568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76</a:t>
            </a:fld>
            <a:endParaRPr lang="en-US"/>
          </a:p>
        </p:txBody>
      </p:sp>
    </p:spTree>
    <p:extLst>
      <p:ext uri="{BB962C8B-B14F-4D97-AF65-F5344CB8AC3E}">
        <p14:creationId xmlns:p14="http://schemas.microsoft.com/office/powerpoint/2010/main" val="24532245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78</a:t>
            </a:fld>
            <a:endParaRPr lang="en-US"/>
          </a:p>
        </p:txBody>
      </p:sp>
    </p:spTree>
    <p:extLst>
      <p:ext uri="{BB962C8B-B14F-4D97-AF65-F5344CB8AC3E}">
        <p14:creationId xmlns:p14="http://schemas.microsoft.com/office/powerpoint/2010/main" val="7180856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80</a:t>
            </a:fld>
            <a:endParaRPr lang="en-US"/>
          </a:p>
        </p:txBody>
      </p:sp>
    </p:spTree>
    <p:extLst>
      <p:ext uri="{BB962C8B-B14F-4D97-AF65-F5344CB8AC3E}">
        <p14:creationId xmlns:p14="http://schemas.microsoft.com/office/powerpoint/2010/main" val="504711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196528501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82</a:t>
            </a:fld>
            <a:endParaRPr lang="en-US"/>
          </a:p>
        </p:txBody>
      </p:sp>
    </p:spTree>
    <p:extLst>
      <p:ext uri="{BB962C8B-B14F-4D97-AF65-F5344CB8AC3E}">
        <p14:creationId xmlns:p14="http://schemas.microsoft.com/office/powerpoint/2010/main" val="39541601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84</a:t>
            </a:fld>
            <a:endParaRPr lang="en-US"/>
          </a:p>
        </p:txBody>
      </p:sp>
    </p:spTree>
    <p:extLst>
      <p:ext uri="{BB962C8B-B14F-4D97-AF65-F5344CB8AC3E}">
        <p14:creationId xmlns:p14="http://schemas.microsoft.com/office/powerpoint/2010/main" val="40152572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86</a:t>
            </a:fld>
            <a:endParaRPr lang="en-US"/>
          </a:p>
        </p:txBody>
      </p:sp>
    </p:spTree>
    <p:extLst>
      <p:ext uri="{BB962C8B-B14F-4D97-AF65-F5344CB8AC3E}">
        <p14:creationId xmlns:p14="http://schemas.microsoft.com/office/powerpoint/2010/main" val="21781248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88</a:t>
            </a:fld>
            <a:endParaRPr lang="en-US"/>
          </a:p>
        </p:txBody>
      </p:sp>
    </p:spTree>
    <p:extLst>
      <p:ext uri="{BB962C8B-B14F-4D97-AF65-F5344CB8AC3E}">
        <p14:creationId xmlns:p14="http://schemas.microsoft.com/office/powerpoint/2010/main" val="244975927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5011131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91</a:t>
            </a:fld>
            <a:endParaRPr lang="en-US"/>
          </a:p>
        </p:txBody>
      </p:sp>
    </p:spTree>
    <p:extLst>
      <p:ext uri="{BB962C8B-B14F-4D97-AF65-F5344CB8AC3E}">
        <p14:creationId xmlns:p14="http://schemas.microsoft.com/office/powerpoint/2010/main" val="33783936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92</a:t>
            </a:fld>
            <a:endParaRPr lang="en-US"/>
          </a:p>
        </p:txBody>
      </p:sp>
    </p:spTree>
    <p:extLst>
      <p:ext uri="{BB962C8B-B14F-4D97-AF65-F5344CB8AC3E}">
        <p14:creationId xmlns:p14="http://schemas.microsoft.com/office/powerpoint/2010/main" val="25648425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94</a:t>
            </a:fld>
            <a:endParaRPr lang="en-US"/>
          </a:p>
        </p:txBody>
      </p:sp>
    </p:spTree>
    <p:extLst>
      <p:ext uri="{BB962C8B-B14F-4D97-AF65-F5344CB8AC3E}">
        <p14:creationId xmlns:p14="http://schemas.microsoft.com/office/powerpoint/2010/main" val="27100624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96</a:t>
            </a:fld>
            <a:endParaRPr lang="en-US"/>
          </a:p>
        </p:txBody>
      </p:sp>
    </p:spTree>
    <p:extLst>
      <p:ext uri="{BB962C8B-B14F-4D97-AF65-F5344CB8AC3E}">
        <p14:creationId xmlns:p14="http://schemas.microsoft.com/office/powerpoint/2010/main" val="23978687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98</a:t>
            </a:fld>
            <a:endParaRPr lang="en-US"/>
          </a:p>
        </p:txBody>
      </p:sp>
    </p:spTree>
    <p:extLst>
      <p:ext uri="{BB962C8B-B14F-4D97-AF65-F5344CB8AC3E}">
        <p14:creationId xmlns:p14="http://schemas.microsoft.com/office/powerpoint/2010/main" val="1730250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a:t>
            </a:fld>
            <a:endParaRPr lang="en-US"/>
          </a:p>
        </p:txBody>
      </p:sp>
    </p:spTree>
    <p:extLst>
      <p:ext uri="{BB962C8B-B14F-4D97-AF65-F5344CB8AC3E}">
        <p14:creationId xmlns:p14="http://schemas.microsoft.com/office/powerpoint/2010/main" val="1854876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100</a:t>
            </a:fld>
            <a:endParaRPr lang="en-US"/>
          </a:p>
        </p:txBody>
      </p:sp>
    </p:spTree>
    <p:extLst>
      <p:ext uri="{BB962C8B-B14F-4D97-AF65-F5344CB8AC3E}">
        <p14:creationId xmlns:p14="http://schemas.microsoft.com/office/powerpoint/2010/main" val="12222798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6562581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103</a:t>
            </a:fld>
            <a:endParaRPr lang="en-US"/>
          </a:p>
        </p:txBody>
      </p:sp>
    </p:spTree>
    <p:extLst>
      <p:ext uri="{BB962C8B-B14F-4D97-AF65-F5344CB8AC3E}">
        <p14:creationId xmlns:p14="http://schemas.microsoft.com/office/powerpoint/2010/main" val="14217422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104</a:t>
            </a:fld>
            <a:endParaRPr lang="en-US"/>
          </a:p>
        </p:txBody>
      </p:sp>
    </p:spTree>
    <p:extLst>
      <p:ext uri="{BB962C8B-B14F-4D97-AF65-F5344CB8AC3E}">
        <p14:creationId xmlns:p14="http://schemas.microsoft.com/office/powerpoint/2010/main" val="14702387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106</a:t>
            </a:fld>
            <a:endParaRPr lang="en-US"/>
          </a:p>
        </p:txBody>
      </p:sp>
    </p:spTree>
    <p:extLst>
      <p:ext uri="{BB962C8B-B14F-4D97-AF65-F5344CB8AC3E}">
        <p14:creationId xmlns:p14="http://schemas.microsoft.com/office/powerpoint/2010/main" val="20651446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108</a:t>
            </a:fld>
            <a:endParaRPr lang="en-US"/>
          </a:p>
        </p:txBody>
      </p:sp>
    </p:spTree>
    <p:extLst>
      <p:ext uri="{BB962C8B-B14F-4D97-AF65-F5344CB8AC3E}">
        <p14:creationId xmlns:p14="http://schemas.microsoft.com/office/powerpoint/2010/main" val="7400198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110</a:t>
            </a:fld>
            <a:endParaRPr lang="en-US"/>
          </a:p>
        </p:txBody>
      </p:sp>
    </p:spTree>
    <p:extLst>
      <p:ext uri="{BB962C8B-B14F-4D97-AF65-F5344CB8AC3E}">
        <p14:creationId xmlns:p14="http://schemas.microsoft.com/office/powerpoint/2010/main" val="32251631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112</a:t>
            </a:fld>
            <a:endParaRPr lang="en-US"/>
          </a:p>
        </p:txBody>
      </p:sp>
    </p:spTree>
    <p:extLst>
      <p:ext uri="{BB962C8B-B14F-4D97-AF65-F5344CB8AC3E}">
        <p14:creationId xmlns:p14="http://schemas.microsoft.com/office/powerpoint/2010/main" val="13764157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114</a:t>
            </a:fld>
            <a:endParaRPr lang="en-US"/>
          </a:p>
        </p:txBody>
      </p:sp>
    </p:spTree>
    <p:extLst>
      <p:ext uri="{BB962C8B-B14F-4D97-AF65-F5344CB8AC3E}">
        <p14:creationId xmlns:p14="http://schemas.microsoft.com/office/powerpoint/2010/main" val="18814592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36868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a:t>
            </a:fld>
            <a:endParaRPr lang="en-US"/>
          </a:p>
        </p:txBody>
      </p:sp>
    </p:spTree>
    <p:extLst>
      <p:ext uri="{BB962C8B-B14F-4D97-AF65-F5344CB8AC3E}">
        <p14:creationId xmlns:p14="http://schemas.microsoft.com/office/powerpoint/2010/main" val="363047679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116</a:t>
            </a:fld>
            <a:endParaRPr lang="en-US"/>
          </a:p>
        </p:txBody>
      </p:sp>
    </p:spTree>
    <p:extLst>
      <p:ext uri="{BB962C8B-B14F-4D97-AF65-F5344CB8AC3E}">
        <p14:creationId xmlns:p14="http://schemas.microsoft.com/office/powerpoint/2010/main" val="26510950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118</a:t>
            </a:fld>
            <a:endParaRPr lang="en-US"/>
          </a:p>
        </p:txBody>
      </p:sp>
    </p:spTree>
    <p:extLst>
      <p:ext uri="{BB962C8B-B14F-4D97-AF65-F5344CB8AC3E}">
        <p14:creationId xmlns:p14="http://schemas.microsoft.com/office/powerpoint/2010/main" val="120831630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120</a:t>
            </a:fld>
            <a:endParaRPr lang="en-US"/>
          </a:p>
        </p:txBody>
      </p:sp>
    </p:spTree>
    <p:extLst>
      <p:ext uri="{BB962C8B-B14F-4D97-AF65-F5344CB8AC3E}">
        <p14:creationId xmlns:p14="http://schemas.microsoft.com/office/powerpoint/2010/main" val="337238330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122</a:t>
            </a:fld>
            <a:endParaRPr lang="en-US"/>
          </a:p>
        </p:txBody>
      </p:sp>
    </p:spTree>
    <p:extLst>
      <p:ext uri="{BB962C8B-B14F-4D97-AF65-F5344CB8AC3E}">
        <p14:creationId xmlns:p14="http://schemas.microsoft.com/office/powerpoint/2010/main" val="400865647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123</a:t>
            </a:fld>
            <a:endParaRPr lang="en-US"/>
          </a:p>
        </p:txBody>
      </p:sp>
    </p:spTree>
    <p:extLst>
      <p:ext uri="{BB962C8B-B14F-4D97-AF65-F5344CB8AC3E}">
        <p14:creationId xmlns:p14="http://schemas.microsoft.com/office/powerpoint/2010/main" val="16574491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124</a:t>
            </a:fld>
            <a:endParaRPr lang="en-US"/>
          </a:p>
        </p:txBody>
      </p:sp>
    </p:spTree>
    <p:extLst>
      <p:ext uri="{BB962C8B-B14F-4D97-AF65-F5344CB8AC3E}">
        <p14:creationId xmlns:p14="http://schemas.microsoft.com/office/powerpoint/2010/main" val="324922318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126</a:t>
            </a:fld>
            <a:endParaRPr lang="en-US"/>
          </a:p>
        </p:txBody>
      </p:sp>
    </p:spTree>
    <p:extLst>
      <p:ext uri="{BB962C8B-B14F-4D97-AF65-F5344CB8AC3E}">
        <p14:creationId xmlns:p14="http://schemas.microsoft.com/office/powerpoint/2010/main" val="374983874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128</a:t>
            </a:fld>
            <a:endParaRPr lang="en-US"/>
          </a:p>
        </p:txBody>
      </p:sp>
    </p:spTree>
    <p:extLst>
      <p:ext uri="{BB962C8B-B14F-4D97-AF65-F5344CB8AC3E}">
        <p14:creationId xmlns:p14="http://schemas.microsoft.com/office/powerpoint/2010/main" val="2046530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7423762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130</a:t>
            </a:fld>
            <a:endParaRPr lang="en-US"/>
          </a:p>
        </p:txBody>
      </p:sp>
    </p:spTree>
    <p:extLst>
      <p:ext uri="{BB962C8B-B14F-4D97-AF65-F5344CB8AC3E}">
        <p14:creationId xmlns:p14="http://schemas.microsoft.com/office/powerpoint/2010/main" val="2605161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19373436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131</a:t>
            </a:fld>
            <a:endParaRPr lang="en-US"/>
          </a:p>
        </p:txBody>
      </p:sp>
    </p:spTree>
    <p:extLst>
      <p:ext uri="{BB962C8B-B14F-4D97-AF65-F5344CB8AC3E}">
        <p14:creationId xmlns:p14="http://schemas.microsoft.com/office/powerpoint/2010/main" val="289274104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133</a:t>
            </a:fld>
            <a:endParaRPr lang="en-US"/>
          </a:p>
        </p:txBody>
      </p:sp>
    </p:spTree>
    <p:extLst>
      <p:ext uri="{BB962C8B-B14F-4D97-AF65-F5344CB8AC3E}">
        <p14:creationId xmlns:p14="http://schemas.microsoft.com/office/powerpoint/2010/main" val="57053098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135</a:t>
            </a:fld>
            <a:endParaRPr lang="en-US"/>
          </a:p>
        </p:txBody>
      </p:sp>
    </p:spTree>
    <p:extLst>
      <p:ext uri="{BB962C8B-B14F-4D97-AF65-F5344CB8AC3E}">
        <p14:creationId xmlns:p14="http://schemas.microsoft.com/office/powerpoint/2010/main" val="21524240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137</a:t>
            </a:fld>
            <a:endParaRPr lang="en-US"/>
          </a:p>
        </p:txBody>
      </p:sp>
    </p:spTree>
    <p:extLst>
      <p:ext uri="{BB962C8B-B14F-4D97-AF65-F5344CB8AC3E}">
        <p14:creationId xmlns:p14="http://schemas.microsoft.com/office/powerpoint/2010/main" val="369187917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139</a:t>
            </a:fld>
            <a:endParaRPr lang="en-US"/>
          </a:p>
        </p:txBody>
      </p:sp>
    </p:spTree>
    <p:extLst>
      <p:ext uri="{BB962C8B-B14F-4D97-AF65-F5344CB8AC3E}">
        <p14:creationId xmlns:p14="http://schemas.microsoft.com/office/powerpoint/2010/main" val="374474518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141</a:t>
            </a:fld>
            <a:endParaRPr lang="en-US"/>
          </a:p>
        </p:txBody>
      </p:sp>
    </p:spTree>
    <p:extLst>
      <p:ext uri="{BB962C8B-B14F-4D97-AF65-F5344CB8AC3E}">
        <p14:creationId xmlns:p14="http://schemas.microsoft.com/office/powerpoint/2010/main" val="341874736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143</a:t>
            </a:fld>
            <a:endParaRPr lang="en-US"/>
          </a:p>
        </p:txBody>
      </p:sp>
    </p:spTree>
    <p:extLst>
      <p:ext uri="{BB962C8B-B14F-4D97-AF65-F5344CB8AC3E}">
        <p14:creationId xmlns:p14="http://schemas.microsoft.com/office/powerpoint/2010/main" val="416429920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7113066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145</a:t>
            </a:fld>
            <a:endParaRPr lang="en-US"/>
          </a:p>
        </p:txBody>
      </p:sp>
    </p:spTree>
    <p:extLst>
      <p:ext uri="{BB962C8B-B14F-4D97-AF65-F5344CB8AC3E}">
        <p14:creationId xmlns:p14="http://schemas.microsoft.com/office/powerpoint/2010/main" val="8358611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147</a:t>
            </a:fld>
            <a:endParaRPr lang="en-US"/>
          </a:p>
        </p:txBody>
      </p:sp>
    </p:spTree>
    <p:extLst>
      <p:ext uri="{BB962C8B-B14F-4D97-AF65-F5344CB8AC3E}">
        <p14:creationId xmlns:p14="http://schemas.microsoft.com/office/powerpoint/2010/main" val="2650223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a:t>
            </a:fld>
            <a:endParaRPr lang="en-US"/>
          </a:p>
        </p:txBody>
      </p:sp>
    </p:spTree>
    <p:extLst>
      <p:ext uri="{BB962C8B-B14F-4D97-AF65-F5344CB8AC3E}">
        <p14:creationId xmlns:p14="http://schemas.microsoft.com/office/powerpoint/2010/main" val="167870388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149</a:t>
            </a:fld>
            <a:endParaRPr lang="en-US"/>
          </a:p>
        </p:txBody>
      </p:sp>
    </p:spTree>
    <p:extLst>
      <p:ext uri="{BB962C8B-B14F-4D97-AF65-F5344CB8AC3E}">
        <p14:creationId xmlns:p14="http://schemas.microsoft.com/office/powerpoint/2010/main" val="142484023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151</a:t>
            </a:fld>
            <a:endParaRPr lang="en-US"/>
          </a:p>
        </p:txBody>
      </p:sp>
    </p:spTree>
    <p:extLst>
      <p:ext uri="{BB962C8B-B14F-4D97-AF65-F5344CB8AC3E}">
        <p14:creationId xmlns:p14="http://schemas.microsoft.com/office/powerpoint/2010/main" val="36853065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153</a:t>
            </a:fld>
            <a:endParaRPr lang="en-US"/>
          </a:p>
        </p:txBody>
      </p:sp>
    </p:spTree>
    <p:extLst>
      <p:ext uri="{BB962C8B-B14F-4D97-AF65-F5344CB8AC3E}">
        <p14:creationId xmlns:p14="http://schemas.microsoft.com/office/powerpoint/2010/main" val="187975581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155</a:t>
            </a:fld>
            <a:endParaRPr lang="en-US"/>
          </a:p>
        </p:txBody>
      </p:sp>
    </p:spTree>
    <p:extLst>
      <p:ext uri="{BB962C8B-B14F-4D97-AF65-F5344CB8AC3E}">
        <p14:creationId xmlns:p14="http://schemas.microsoft.com/office/powerpoint/2010/main" val="404318046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157</a:t>
            </a:fld>
            <a:endParaRPr lang="en-US"/>
          </a:p>
        </p:txBody>
      </p:sp>
    </p:spTree>
    <p:extLst>
      <p:ext uri="{BB962C8B-B14F-4D97-AF65-F5344CB8AC3E}">
        <p14:creationId xmlns:p14="http://schemas.microsoft.com/office/powerpoint/2010/main" val="325402613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158</a:t>
            </a:fld>
            <a:endParaRPr lang="en-US"/>
          </a:p>
        </p:txBody>
      </p:sp>
    </p:spTree>
    <p:extLst>
      <p:ext uri="{BB962C8B-B14F-4D97-AF65-F5344CB8AC3E}">
        <p14:creationId xmlns:p14="http://schemas.microsoft.com/office/powerpoint/2010/main" val="365789572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a:t>
            </a:r>
            <a:r>
              <a:rPr lang="ar-SA" sz="1200" b="1" kern="1200">
                <a:solidFill>
                  <a:schemeClr val="tx1"/>
                </a:solidFill>
                <a:effectLst/>
                <a:latin typeface="+mn-lt"/>
                <a:ea typeface="+mn-ea"/>
                <a:cs typeface="+mn-cs"/>
              </a:rPr>
              <a:t>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1FE3B1AE-A36B-3D10-78E6-E60F458D74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5132" y="6514993"/>
            <a:ext cx="1563559" cy="228814"/>
          </a:xfrm>
          <a:prstGeom prst="rect">
            <a:avLst/>
          </a:prstGeom>
        </p:spPr>
      </p:pic>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3" name="صورة 2">
            <a:extLst>
              <a:ext uri="{FF2B5EF4-FFF2-40B4-BE49-F238E27FC236}">
                <a16:creationId xmlns:a16="http://schemas.microsoft.com/office/drawing/2014/main" id="{1E7F54A6-0599-71E4-F586-351D4BF2A5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886" y="6552672"/>
            <a:ext cx="1563559" cy="228814"/>
          </a:xfrm>
          <a:prstGeom prst="rect">
            <a:avLst/>
          </a:prstGeom>
        </p:spPr>
      </p:pic>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10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40.png"/><Relationship Id="rId4" Type="http://schemas.microsoft.com/office/2007/relationships/hdphoto" Target="../media/hdphoto6.wdp"/></Relationships>
</file>

<file path=ppt/slides/_rels/slide10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103.xml.rels><?xml version="1.0" encoding="UTF-8" standalone="yes"?>
<Relationships xmlns="http://schemas.openxmlformats.org/package/2006/relationships"><Relationship Id="rId3" Type="http://schemas.openxmlformats.org/officeDocument/2006/relationships/hyperlink" Target="https://youtu.be/UVmfoAuoFcM?si=tzS7_ljYocmIvHnB"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7.png"/></Relationships>
</file>

<file path=ppt/slides/_rels/slide104.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8.jpg"/><Relationship Id="rId3" Type="http://schemas.openxmlformats.org/officeDocument/2006/relationships/image" Target="../media/image47.png"/><Relationship Id="rId7" Type="http://schemas.openxmlformats.org/officeDocument/2006/relationships/image" Target="../media/image19.png"/><Relationship Id="rId12" Type="http://schemas.openxmlformats.org/officeDocument/2006/relationships/image" Target="../media/image44.sv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74.svg"/><Relationship Id="rId11" Type="http://schemas.openxmlformats.org/officeDocument/2006/relationships/image" Target="../media/image43.png"/><Relationship Id="rId5" Type="http://schemas.openxmlformats.org/officeDocument/2006/relationships/image" Target="../media/image73.png"/><Relationship Id="rId10" Type="http://schemas.openxmlformats.org/officeDocument/2006/relationships/image" Target="../media/image95.svg"/><Relationship Id="rId4" Type="http://schemas.openxmlformats.org/officeDocument/2006/relationships/image" Target="../media/image48.svg"/><Relationship Id="rId9" Type="http://schemas.openxmlformats.org/officeDocument/2006/relationships/image" Target="../media/image94.png"/></Relationships>
</file>

<file path=ppt/slides/_rels/slide10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10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10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08.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17.png"/><Relationship Id="rId3" Type="http://schemas.openxmlformats.org/officeDocument/2006/relationships/image" Target="../media/image29.png"/><Relationship Id="rId7" Type="http://schemas.openxmlformats.org/officeDocument/2006/relationships/image" Target="../media/image43.png"/><Relationship Id="rId12" Type="http://schemas.openxmlformats.org/officeDocument/2006/relationships/image" Target="../media/image123.svg"/><Relationship Id="rId17" Type="http://schemas.openxmlformats.org/officeDocument/2006/relationships/image" Target="../media/image28.jpg"/><Relationship Id="rId2" Type="http://schemas.openxmlformats.org/officeDocument/2006/relationships/notesSlide" Target="../notesSlides/notesSlide65.xml"/><Relationship Id="rId16" Type="http://schemas.openxmlformats.org/officeDocument/2006/relationships/image" Target="../media/image20.svg"/><Relationship Id="rId1" Type="http://schemas.openxmlformats.org/officeDocument/2006/relationships/slideLayout" Target="../slideLayouts/slideLayout2.xml"/><Relationship Id="rId6" Type="http://schemas.openxmlformats.org/officeDocument/2006/relationships/image" Target="../media/image97.svg"/><Relationship Id="rId11" Type="http://schemas.openxmlformats.org/officeDocument/2006/relationships/image" Target="../media/image122.png"/><Relationship Id="rId5" Type="http://schemas.openxmlformats.org/officeDocument/2006/relationships/image" Target="../media/image96.png"/><Relationship Id="rId15" Type="http://schemas.openxmlformats.org/officeDocument/2006/relationships/image" Target="../media/image19.png"/><Relationship Id="rId10" Type="http://schemas.openxmlformats.org/officeDocument/2006/relationships/image" Target="../media/image48.svg"/><Relationship Id="rId4" Type="http://schemas.microsoft.com/office/2007/relationships/hdphoto" Target="../media/hdphoto6.wdp"/><Relationship Id="rId9" Type="http://schemas.openxmlformats.org/officeDocument/2006/relationships/image" Target="../media/image47.png"/><Relationship Id="rId14" Type="http://schemas.openxmlformats.org/officeDocument/2006/relationships/image" Target="../media/image18.svg"/></Relationships>
</file>

<file path=ppt/slides/_rels/slide10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1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2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22.svg"/><Relationship Id="rId9" Type="http://schemas.openxmlformats.org/officeDocument/2006/relationships/image" Target="../media/image23.png"/></Relationships>
</file>

<file path=ppt/slides/_rels/slide11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1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microsoft.com/office/2007/relationships/hdphoto" Target="../media/hdphoto6.wdp"/></Relationships>
</file>

<file path=ppt/slides/_rels/slide11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microsoft.com/office/2007/relationships/hdphoto" Target="../media/hdphoto7.wdp"/></Relationships>
</file>

<file path=ppt/slides/_rels/slide1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116.xml.rels><?xml version="1.0" encoding="UTF-8" standalone="yes"?>
<Relationships xmlns="http://schemas.openxmlformats.org/package/2006/relationships"><Relationship Id="rId3" Type="http://schemas.openxmlformats.org/officeDocument/2006/relationships/hyperlink" Target="https://youtu.be/D0KzkYdUzIE?si=bGHNE49N3HZuhZVh"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7.png"/></Relationships>
</file>

<file path=ppt/slides/_rels/slide1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6.png"/><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1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microsoft.com/office/2007/relationships/hdphoto" Target="../media/hdphoto6.wdp"/></Relationships>
</file>

<file path=ppt/slides/_rels/slide124.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127.png"/><Relationship Id="rId7" Type="http://schemas.openxmlformats.org/officeDocument/2006/relationships/image" Target="../media/image59.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130.svg"/><Relationship Id="rId11" Type="http://schemas.openxmlformats.org/officeDocument/2006/relationships/image" Target="../media/image28.jpg"/><Relationship Id="rId5" Type="http://schemas.openxmlformats.org/officeDocument/2006/relationships/image" Target="../media/image129.png"/><Relationship Id="rId10" Type="http://schemas.openxmlformats.org/officeDocument/2006/relationships/image" Target="../media/image132.svg"/><Relationship Id="rId4" Type="http://schemas.openxmlformats.org/officeDocument/2006/relationships/image" Target="../media/image128.svg"/><Relationship Id="rId9" Type="http://schemas.openxmlformats.org/officeDocument/2006/relationships/image" Target="../media/image131.png"/></Relationships>
</file>

<file path=ppt/slides/_rels/slide1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1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12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28.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122.png"/><Relationship Id="rId3" Type="http://schemas.openxmlformats.org/officeDocument/2006/relationships/image" Target="../media/image29.png"/><Relationship Id="rId7" Type="http://schemas.openxmlformats.org/officeDocument/2006/relationships/image" Target="../media/image43.png"/><Relationship Id="rId12" Type="http://schemas.openxmlformats.org/officeDocument/2006/relationships/image" Target="../media/image134.svg"/><Relationship Id="rId2" Type="http://schemas.openxmlformats.org/officeDocument/2006/relationships/notesSlide" Target="../notesSlides/notesSlide77.xml"/><Relationship Id="rId16" Type="http://schemas.openxmlformats.org/officeDocument/2006/relationships/image" Target="../media/image48.svg"/><Relationship Id="rId1" Type="http://schemas.openxmlformats.org/officeDocument/2006/relationships/slideLayout" Target="../slideLayouts/slideLayout2.xml"/><Relationship Id="rId6" Type="http://schemas.openxmlformats.org/officeDocument/2006/relationships/image" Target="../media/image56.svg"/><Relationship Id="rId11" Type="http://schemas.openxmlformats.org/officeDocument/2006/relationships/image" Target="../media/image133.png"/><Relationship Id="rId5" Type="http://schemas.openxmlformats.org/officeDocument/2006/relationships/image" Target="../media/image55.png"/><Relationship Id="rId15" Type="http://schemas.openxmlformats.org/officeDocument/2006/relationships/image" Target="../media/image47.png"/><Relationship Id="rId10" Type="http://schemas.openxmlformats.org/officeDocument/2006/relationships/image" Target="../media/image52.svg"/><Relationship Id="rId4" Type="http://schemas.microsoft.com/office/2007/relationships/hdphoto" Target="../media/hdphoto6.wdp"/><Relationship Id="rId9" Type="http://schemas.openxmlformats.org/officeDocument/2006/relationships/image" Target="../media/image51.png"/><Relationship Id="rId14" Type="http://schemas.openxmlformats.org/officeDocument/2006/relationships/image" Target="../media/image123.svg"/></Relationships>
</file>

<file path=ppt/slides/_rels/slide1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8.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hyperlink" Target="https://youtu.be/2eZ3nKDq7Ls?si=htytBqm3_H37_Ga9" TargetMode="External"/><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135.jpeg"/><Relationship Id="rId5" Type="http://schemas.microsoft.com/office/2007/relationships/hdphoto" Target="../media/hdphoto5.wdp"/><Relationship Id="rId4" Type="http://schemas.openxmlformats.org/officeDocument/2006/relationships/image" Target="../media/image7.png"/></Relationships>
</file>

<file path=ppt/slides/_rels/slide131.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80.xml"/><Relationship Id="rId1" Type="http://schemas.openxmlformats.org/officeDocument/2006/relationships/slideLayout" Target="../slideLayouts/slideLayout2.xml"/><Relationship Id="rId5" Type="http://schemas.openxmlformats.org/officeDocument/2006/relationships/image" Target="../media/image136.jpeg"/><Relationship Id="rId4" Type="http://schemas.openxmlformats.org/officeDocument/2006/relationships/image" Target="../media/image9.png"/></Relationships>
</file>

<file path=ppt/slides/_rels/slide1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5.jpeg"/><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136.jpeg"/></Relationships>
</file>

<file path=ppt/slides/_rels/slide13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9.png"/><Relationship Id="rId4" Type="http://schemas.openxmlformats.org/officeDocument/2006/relationships/image" Target="../media/image28.jpg"/></Relationships>
</file>

<file path=ppt/slides/_rels/slide1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3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91.svg"/><Relationship Id="rId3" Type="http://schemas.microsoft.com/office/2007/relationships/hdphoto" Target="../media/hdphoto6.wdp"/><Relationship Id="rId7" Type="http://schemas.openxmlformats.org/officeDocument/2006/relationships/image" Target="../media/image93.svg"/><Relationship Id="rId12" Type="http://schemas.openxmlformats.org/officeDocument/2006/relationships/image" Target="../media/image9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92.png"/><Relationship Id="rId11" Type="http://schemas.openxmlformats.org/officeDocument/2006/relationships/image" Target="../media/image39.svg"/><Relationship Id="rId5" Type="http://schemas.openxmlformats.org/officeDocument/2006/relationships/image" Target="../media/image138.svg"/><Relationship Id="rId10" Type="http://schemas.openxmlformats.org/officeDocument/2006/relationships/image" Target="../media/image38.png"/><Relationship Id="rId4" Type="http://schemas.openxmlformats.org/officeDocument/2006/relationships/image" Target="../media/image137.png"/><Relationship Id="rId9" Type="http://schemas.openxmlformats.org/officeDocument/2006/relationships/image" Target="../media/image37.svg"/><Relationship Id="rId14" Type="http://schemas.openxmlformats.org/officeDocument/2006/relationships/image" Target="../media/image28.jpg"/></Relationships>
</file>

<file path=ppt/slides/_rels/slide13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1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png"/></Relationships>
</file>

<file path=ppt/slides/_rels/slide140.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142.svg"/><Relationship Id="rId3" Type="http://schemas.microsoft.com/office/2007/relationships/hdphoto" Target="../media/hdphoto6.wdp"/><Relationship Id="rId7" Type="http://schemas.openxmlformats.org/officeDocument/2006/relationships/image" Target="../media/image62.svg"/><Relationship Id="rId12" Type="http://schemas.openxmlformats.org/officeDocument/2006/relationships/image" Target="../media/image141.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61.png"/><Relationship Id="rId11" Type="http://schemas.openxmlformats.org/officeDocument/2006/relationships/image" Target="../media/image39.svg"/><Relationship Id="rId5" Type="http://schemas.openxmlformats.org/officeDocument/2006/relationships/image" Target="../media/image140.svg"/><Relationship Id="rId10" Type="http://schemas.openxmlformats.org/officeDocument/2006/relationships/image" Target="../media/image38.png"/><Relationship Id="rId4" Type="http://schemas.openxmlformats.org/officeDocument/2006/relationships/image" Target="../media/image139.png"/><Relationship Id="rId9" Type="http://schemas.openxmlformats.org/officeDocument/2006/relationships/image" Target="../media/image89.svg"/><Relationship Id="rId14" Type="http://schemas.openxmlformats.org/officeDocument/2006/relationships/image" Target="../media/image28.jpg"/></Relationships>
</file>

<file path=ppt/slides/_rels/slide14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1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7.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145.xml.rels><?xml version="1.0" encoding="UTF-8" standalone="yes"?>
<Relationships xmlns="http://schemas.openxmlformats.org/package/2006/relationships"><Relationship Id="rId3" Type="http://schemas.openxmlformats.org/officeDocument/2006/relationships/hyperlink" Target="https://youtu.be/1OHHYPRuSdw?si=FaENiqO4F8QWVL5c" TargetMode="External"/><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7.png"/></Relationships>
</file>

<file path=ppt/slides/_rels/slide14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microsoft.com/office/2007/relationships/hdphoto" Target="../media/hdphoto7.wdp"/></Relationships>
</file>

<file path=ppt/slides/_rels/slide148.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42.svg"/><Relationship Id="rId3" Type="http://schemas.microsoft.com/office/2007/relationships/hdphoto" Target="../media/hdphoto7.wdp"/><Relationship Id="rId7" Type="http://schemas.openxmlformats.org/officeDocument/2006/relationships/image" Target="../media/image95.svg"/><Relationship Id="rId12"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94.png"/><Relationship Id="rId11" Type="http://schemas.openxmlformats.org/officeDocument/2006/relationships/image" Target="../media/image44.svg"/><Relationship Id="rId5" Type="http://schemas.openxmlformats.org/officeDocument/2006/relationships/image" Target="../media/image16.svg"/><Relationship Id="rId10" Type="http://schemas.openxmlformats.org/officeDocument/2006/relationships/image" Target="../media/image43.png"/><Relationship Id="rId4" Type="http://schemas.openxmlformats.org/officeDocument/2006/relationships/image" Target="../media/image15.png"/><Relationship Id="rId9" Type="http://schemas.openxmlformats.org/officeDocument/2006/relationships/image" Target="../media/image97.svg"/><Relationship Id="rId14" Type="http://schemas.openxmlformats.org/officeDocument/2006/relationships/image" Target="../media/image28.jpg"/></Relationships>
</file>

<file path=ppt/slides/_rels/slide14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1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5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15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1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1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143.png"/><Relationship Id="rId5" Type="http://schemas.openxmlformats.org/officeDocument/2006/relationships/image" Target="../media/image30.png"/><Relationship Id="rId4" Type="http://schemas.microsoft.com/office/2007/relationships/hdphoto" Target="../media/hdphoto6.wdp"/></Relationships>
</file>

<file path=ppt/slides/_rels/slide15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15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1.png"/><Relationship Id="rId4" Type="http://schemas.microsoft.com/office/2007/relationships/hdphoto" Target="../media/hdphoto6.wdp"/></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svg"/><Relationship Id="rId5" Type="http://schemas.openxmlformats.org/officeDocument/2006/relationships/image" Target="../media/image36.png"/><Relationship Id="rId10" Type="http://schemas.microsoft.com/office/2007/relationships/hdphoto" Target="../media/hdphoto7.wdp"/><Relationship Id="rId4" Type="http://schemas.openxmlformats.org/officeDocument/2006/relationships/image" Target="../media/image35.svg"/><Relationship Id="rId9"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7.wdp"/></Relationships>
</file>

<file path=ppt/slides/_rels/slide23.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svg"/><Relationship Id="rId18" Type="http://schemas.openxmlformats.org/officeDocument/2006/relationships/image" Target="../media/image28.jpg"/><Relationship Id="rId3" Type="http://schemas.microsoft.com/office/2007/relationships/hdphoto" Target="../media/hdphoto7.wdp"/><Relationship Id="rId7" Type="http://schemas.openxmlformats.org/officeDocument/2006/relationships/image" Target="../media/image42.svg"/><Relationship Id="rId12" Type="http://schemas.openxmlformats.org/officeDocument/2006/relationships/image" Target="../media/image47.png"/><Relationship Id="rId17" Type="http://schemas.microsoft.com/office/2007/relationships/hdphoto" Target="../media/hdphoto6.wdp"/><Relationship Id="rId2" Type="http://schemas.openxmlformats.org/officeDocument/2006/relationships/image" Target="../media/image40.png"/><Relationship Id="rId16"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46.svg"/><Relationship Id="rId5" Type="http://schemas.openxmlformats.org/officeDocument/2006/relationships/image" Target="../media/image20.svg"/><Relationship Id="rId15" Type="http://schemas.openxmlformats.org/officeDocument/2006/relationships/image" Target="../media/image16.svg"/><Relationship Id="rId10" Type="http://schemas.openxmlformats.org/officeDocument/2006/relationships/image" Target="../media/image45.png"/><Relationship Id="rId4" Type="http://schemas.openxmlformats.org/officeDocument/2006/relationships/image" Target="../media/image19.png"/><Relationship Id="rId9" Type="http://schemas.openxmlformats.org/officeDocument/2006/relationships/image" Target="../media/image44.svg"/><Relationship Id="rId1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28.xml.rels><?xml version="1.0" encoding="UTF-8" standalone="yes"?>
<Relationships xmlns="http://schemas.openxmlformats.org/package/2006/relationships"><Relationship Id="rId3" Type="http://schemas.openxmlformats.org/officeDocument/2006/relationships/hyperlink" Target="https://youtu.be/c0TiHMTZVj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2.svg"/></Relationships>
</file>

<file path=ppt/slides/_rels/slide31.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9.png"/><Relationship Id="rId4" Type="http://schemas.openxmlformats.org/officeDocument/2006/relationships/image" Target="../media/image44.sv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3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36.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57.png"/><Relationship Id="rId3" Type="http://schemas.openxmlformats.org/officeDocument/2006/relationships/image" Target="../media/image29.png"/><Relationship Id="rId7" Type="http://schemas.openxmlformats.org/officeDocument/2006/relationships/image" Target="../media/image43.png"/><Relationship Id="rId12" Type="http://schemas.openxmlformats.org/officeDocument/2006/relationships/image" Target="../media/image16.sv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6.svg"/><Relationship Id="rId11" Type="http://schemas.openxmlformats.org/officeDocument/2006/relationships/image" Target="../media/image15.png"/><Relationship Id="rId5" Type="http://schemas.openxmlformats.org/officeDocument/2006/relationships/image" Target="../media/image55.png"/><Relationship Id="rId15" Type="http://schemas.openxmlformats.org/officeDocument/2006/relationships/image" Target="../media/image28.jpg"/><Relationship Id="rId10" Type="http://schemas.openxmlformats.org/officeDocument/2006/relationships/image" Target="../media/image20.svg"/><Relationship Id="rId4" Type="http://schemas.microsoft.com/office/2007/relationships/hdphoto" Target="../media/hdphoto6.wdp"/><Relationship Id="rId9" Type="http://schemas.openxmlformats.org/officeDocument/2006/relationships/image" Target="../media/image19.png"/><Relationship Id="rId14" Type="http://schemas.openxmlformats.org/officeDocument/2006/relationships/image" Target="../media/image58.svg"/></Relationships>
</file>

<file path=ppt/slides/_rels/slide3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40.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67.png"/><Relationship Id="rId3" Type="http://schemas.openxmlformats.org/officeDocument/2006/relationships/image" Target="../media/image29.png"/><Relationship Id="rId7" Type="http://schemas.openxmlformats.org/officeDocument/2006/relationships/image" Target="../media/image61.png"/><Relationship Id="rId12" Type="http://schemas.openxmlformats.org/officeDocument/2006/relationships/image" Target="../media/image66.svg"/><Relationship Id="rId17" Type="http://schemas.openxmlformats.org/officeDocument/2006/relationships/image" Target="../media/image28.jpg"/><Relationship Id="rId2" Type="http://schemas.openxmlformats.org/officeDocument/2006/relationships/notesSlide" Target="../notesSlides/notesSlide26.xml"/><Relationship Id="rId16" Type="http://schemas.openxmlformats.org/officeDocument/2006/relationships/image" Target="../media/image70.svg"/><Relationship Id="rId1" Type="http://schemas.openxmlformats.org/officeDocument/2006/relationships/slideLayout" Target="../slideLayouts/slideLayout2.xml"/><Relationship Id="rId6" Type="http://schemas.openxmlformats.org/officeDocument/2006/relationships/image" Target="../media/image60.svg"/><Relationship Id="rId11" Type="http://schemas.openxmlformats.org/officeDocument/2006/relationships/image" Target="../media/image65.png"/><Relationship Id="rId5" Type="http://schemas.openxmlformats.org/officeDocument/2006/relationships/image" Target="../media/image59.png"/><Relationship Id="rId15" Type="http://schemas.openxmlformats.org/officeDocument/2006/relationships/image" Target="../media/image69.png"/><Relationship Id="rId10" Type="http://schemas.openxmlformats.org/officeDocument/2006/relationships/image" Target="../media/image64.svg"/><Relationship Id="rId4" Type="http://schemas.microsoft.com/office/2007/relationships/hdphoto" Target="../media/hdphoto6.wdp"/><Relationship Id="rId9" Type="http://schemas.openxmlformats.org/officeDocument/2006/relationships/image" Target="../media/image63.png"/><Relationship Id="rId14" Type="http://schemas.openxmlformats.org/officeDocument/2006/relationships/image" Target="../media/image68.sv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4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45.xml.rels><?xml version="1.0" encoding="UTF-8" standalone="yes"?>
<Relationships xmlns="http://schemas.openxmlformats.org/package/2006/relationships"><Relationship Id="rId3" Type="http://schemas.openxmlformats.org/officeDocument/2006/relationships/hyperlink" Target="https://youtu.be/tttPe5IDno0?si=DHPzdsfjfiECgjOR"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8" Type="http://schemas.openxmlformats.org/officeDocument/2006/relationships/image" Target="../media/image74.svg"/><Relationship Id="rId13" Type="http://schemas.openxmlformats.org/officeDocument/2006/relationships/image" Target="../media/image43.png"/><Relationship Id="rId3" Type="http://schemas.openxmlformats.org/officeDocument/2006/relationships/image" Target="../media/image71.png"/><Relationship Id="rId7" Type="http://schemas.openxmlformats.org/officeDocument/2006/relationships/image" Target="../media/image73.png"/><Relationship Id="rId12" Type="http://schemas.openxmlformats.org/officeDocument/2006/relationships/image" Target="../media/image42.sv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0.svg"/><Relationship Id="rId11" Type="http://schemas.openxmlformats.org/officeDocument/2006/relationships/image" Target="../media/image41.png"/><Relationship Id="rId5" Type="http://schemas.openxmlformats.org/officeDocument/2006/relationships/image" Target="../media/image19.png"/><Relationship Id="rId10" Type="http://schemas.openxmlformats.org/officeDocument/2006/relationships/image" Target="../media/image76.svg"/><Relationship Id="rId4" Type="http://schemas.openxmlformats.org/officeDocument/2006/relationships/image" Target="../media/image72.svg"/><Relationship Id="rId9" Type="http://schemas.openxmlformats.org/officeDocument/2006/relationships/image" Target="../media/image75.png"/><Relationship Id="rId14" Type="http://schemas.openxmlformats.org/officeDocument/2006/relationships/image" Target="../media/image44.svg"/></Relationships>
</file>

<file path=ppt/slides/_rels/slide4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5.xml.rels><?xml version="1.0" encoding="UTF-8" standalone="yes"?>
<Relationships xmlns="http://schemas.openxmlformats.org/package/2006/relationships"><Relationship Id="rId3" Type="http://schemas.openxmlformats.org/officeDocument/2006/relationships/hyperlink" Target="https://youtu.be/JOb0IovcNqo?si=hC6iev5vdrb30AP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5.wdp"/><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51.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3.svg"/><Relationship Id="rId3" Type="http://schemas.microsoft.com/office/2007/relationships/hdphoto" Target="../media/hdphoto6.wdp"/><Relationship Id="rId7" Type="http://schemas.openxmlformats.org/officeDocument/2006/relationships/image" Target="../media/image79.svg"/><Relationship Id="rId12" Type="http://schemas.openxmlformats.org/officeDocument/2006/relationships/image" Target="../media/image82.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71.png"/><Relationship Id="rId11" Type="http://schemas.openxmlformats.org/officeDocument/2006/relationships/image" Target="../media/image42.svg"/><Relationship Id="rId5" Type="http://schemas.openxmlformats.org/officeDocument/2006/relationships/image" Target="../media/image78.svg"/><Relationship Id="rId10" Type="http://schemas.openxmlformats.org/officeDocument/2006/relationships/image" Target="../media/image41.png"/><Relationship Id="rId4" Type="http://schemas.openxmlformats.org/officeDocument/2006/relationships/image" Target="../media/image77.png"/><Relationship Id="rId9" Type="http://schemas.openxmlformats.org/officeDocument/2006/relationships/image" Target="../media/image81.svg"/><Relationship Id="rId14" Type="http://schemas.openxmlformats.org/officeDocument/2006/relationships/image" Target="../media/image28.jpg"/></Relationships>
</file>

<file path=ppt/slides/_rels/slide5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5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5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5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61.xml.rels><?xml version="1.0" encoding="UTF-8" standalone="yes"?>
<Relationships xmlns="http://schemas.openxmlformats.org/package/2006/relationships"><Relationship Id="rId3" Type="http://schemas.openxmlformats.org/officeDocument/2006/relationships/hyperlink" Target="https://youtu.be/1htnQHbwRN0?si=gdXQSTdNYVNrLoCe"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7.png"/></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6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69.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60.svg"/><Relationship Id="rId3" Type="http://schemas.microsoft.com/office/2007/relationships/hdphoto" Target="../media/hdphoto6.wdp"/><Relationship Id="rId7" Type="http://schemas.openxmlformats.org/officeDocument/2006/relationships/image" Target="../media/image89.svg"/><Relationship Id="rId12" Type="http://schemas.openxmlformats.org/officeDocument/2006/relationships/image" Target="../media/image59.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88.png"/><Relationship Id="rId11" Type="http://schemas.openxmlformats.org/officeDocument/2006/relationships/image" Target="../media/image93.svg"/><Relationship Id="rId5" Type="http://schemas.openxmlformats.org/officeDocument/2006/relationships/image" Target="../media/image66.svg"/><Relationship Id="rId15" Type="http://schemas.microsoft.com/office/2007/relationships/hdphoto" Target="../media/hdphoto7.wdp"/><Relationship Id="rId10" Type="http://schemas.openxmlformats.org/officeDocument/2006/relationships/image" Target="../media/image92.png"/><Relationship Id="rId4" Type="http://schemas.openxmlformats.org/officeDocument/2006/relationships/image" Target="../media/image65.png"/><Relationship Id="rId9" Type="http://schemas.openxmlformats.org/officeDocument/2006/relationships/image" Target="../media/image91.svg"/><Relationship Id="rId1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microsoft.com/office/2007/relationships/hdphoto" Target="../media/hdphoto7.wdp"/></Relationships>
</file>

<file path=ppt/slides/_rels/slide71.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42.svg"/><Relationship Id="rId3" Type="http://schemas.microsoft.com/office/2007/relationships/hdphoto" Target="../media/hdphoto7.wdp"/><Relationship Id="rId7" Type="http://schemas.openxmlformats.org/officeDocument/2006/relationships/image" Target="../media/image97.svg"/><Relationship Id="rId12"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96.png"/><Relationship Id="rId11" Type="http://schemas.openxmlformats.org/officeDocument/2006/relationships/image" Target="../media/image44.svg"/><Relationship Id="rId5" Type="http://schemas.openxmlformats.org/officeDocument/2006/relationships/image" Target="../media/image95.svg"/><Relationship Id="rId10" Type="http://schemas.openxmlformats.org/officeDocument/2006/relationships/image" Target="../media/image43.png"/><Relationship Id="rId4" Type="http://schemas.openxmlformats.org/officeDocument/2006/relationships/image" Target="../media/image94.png"/><Relationship Id="rId9" Type="http://schemas.openxmlformats.org/officeDocument/2006/relationships/image" Target="../media/image74.svg"/><Relationship Id="rId14" Type="http://schemas.openxmlformats.org/officeDocument/2006/relationships/image" Target="../media/image28.jpg"/></Relationships>
</file>

<file path=ppt/slides/_rels/slide7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7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7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76.xml.rels><?xml version="1.0" encoding="UTF-8" standalone="yes"?>
<Relationships xmlns="http://schemas.openxmlformats.org/package/2006/relationships"><Relationship Id="rId3" Type="http://schemas.openxmlformats.org/officeDocument/2006/relationships/hyperlink" Target="https://youtu.be/0pZl8ncs6GI?si=E61wwmfFQ1ysXTHo"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7.png"/></Relationships>
</file>

<file path=ppt/slides/_rels/slide7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7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7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8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8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hdphoto6.wdp"/></Relationships>
</file>

<file path=ppt/slides/_rels/slide83.xml.rels><?xml version="1.0" encoding="UTF-8" standalone="yes"?>
<Relationships xmlns="http://schemas.openxmlformats.org/package/2006/relationships"><Relationship Id="rId3" Type="http://schemas.microsoft.com/office/2007/relationships/hdphoto" Target="../media/hdphoto6.wdp"/><Relationship Id="rId7" Type="http://schemas.openxmlformats.org/officeDocument/2006/relationships/image" Target="../media/image108.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84.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109.png"/><Relationship Id="rId7" Type="http://schemas.openxmlformats.org/officeDocument/2006/relationships/image" Target="../media/image113.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8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8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8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8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04.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114.png"/><Relationship Id="rId4" Type="http://schemas.microsoft.com/office/2007/relationships/hdphoto" Target="../media/hdphoto6.wdp"/></Relationships>
</file>

<file path=ppt/slides/_rels/slide8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02.png"/><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91.xml.rels><?xml version="1.0" encoding="UTF-8" standalone="yes"?>
<Relationships xmlns="http://schemas.openxmlformats.org/package/2006/relationships"><Relationship Id="rId3" Type="http://schemas.openxmlformats.org/officeDocument/2006/relationships/hyperlink" Target="https://youtu.be/4nxgLTvcmZ4?si=oDfnvKX-aue8NyHp"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7.png"/></Relationships>
</file>

<file path=ppt/slides/_rels/slide92.xml.rels><?xml version="1.0" encoding="UTF-8" standalone="yes"?>
<Relationships xmlns="http://schemas.openxmlformats.org/package/2006/relationships"><Relationship Id="rId3" Type="http://schemas.openxmlformats.org/officeDocument/2006/relationships/image" Target="../media/image116.png"/><Relationship Id="rId7" Type="http://schemas.openxmlformats.org/officeDocument/2006/relationships/image" Target="../media/image28.jp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03.png"/></Relationships>
</file>

<file path=ppt/slides/_rels/slide9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9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9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96.xml.rels><?xml version="1.0" encoding="UTF-8" standalone="yes"?>
<Relationships xmlns="http://schemas.openxmlformats.org/package/2006/relationships"><Relationship Id="rId8" Type="http://schemas.openxmlformats.org/officeDocument/2006/relationships/image" Target="../media/image121.svg"/><Relationship Id="rId13" Type="http://schemas.openxmlformats.org/officeDocument/2006/relationships/image" Target="../media/image73.png"/><Relationship Id="rId3" Type="http://schemas.openxmlformats.org/officeDocument/2006/relationships/image" Target="../media/image29.png"/><Relationship Id="rId7" Type="http://schemas.openxmlformats.org/officeDocument/2006/relationships/image" Target="../media/image120.png"/><Relationship Id="rId12" Type="http://schemas.openxmlformats.org/officeDocument/2006/relationships/image" Target="../media/image44.sv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119.svg"/><Relationship Id="rId11" Type="http://schemas.openxmlformats.org/officeDocument/2006/relationships/image" Target="../media/image43.png"/><Relationship Id="rId5" Type="http://schemas.openxmlformats.org/officeDocument/2006/relationships/image" Target="../media/image94.png"/><Relationship Id="rId15" Type="http://schemas.openxmlformats.org/officeDocument/2006/relationships/image" Target="../media/image28.jpg"/><Relationship Id="rId10" Type="http://schemas.openxmlformats.org/officeDocument/2006/relationships/image" Target="../media/image56.svg"/><Relationship Id="rId4" Type="http://schemas.microsoft.com/office/2007/relationships/hdphoto" Target="../media/hdphoto6.wdp"/><Relationship Id="rId9" Type="http://schemas.openxmlformats.org/officeDocument/2006/relationships/image" Target="../media/image55.png"/><Relationship Id="rId14" Type="http://schemas.openxmlformats.org/officeDocument/2006/relationships/image" Target="../media/image74.svg"/></Relationships>
</file>

<file path=ppt/slides/_rels/slide9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 Id="rId4" Type="http://schemas.microsoft.com/office/2007/relationships/hdphoto" Target="../media/hdphoto6.wdp"/></Relationships>
</file>

<file path=ppt/slides/_rels/slide9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6.wdp"/><Relationship Id="rId4" Type="http://schemas.openxmlformats.org/officeDocument/2006/relationships/image" Target="../media/image29.png"/></Relationships>
</file>

<file path=ppt/slides/_rels/slide9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View details Vector Icons free download in SVG, PNG Format">
            <a:extLst>
              <a:ext uri="{FF2B5EF4-FFF2-40B4-BE49-F238E27FC236}">
                <a16:creationId xmlns:a16="http://schemas.microsoft.com/office/drawing/2014/main" id="{C0641E2D-73C9-B36C-50D0-A8E7851600D6}"/>
              </a:ext>
            </a:extLst>
          </p:cNvPr>
          <p:cNvPicPr>
            <a:picLocks noChangeAspect="1" noChangeArrowheads="1"/>
          </p:cNvPicPr>
          <p:nvPr/>
        </p:nvPicPr>
        <p:blipFill>
          <a:blip r:embed="rId3">
            <a:duotone>
              <a:prstClr val="black"/>
              <a:schemeClr val="bg1">
                <a:lumMod val="50000"/>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3606676"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C9931AB-C070-47BC-BCC3-8F2A8238C9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DE8072F7-47BB-BF6F-884B-02EF2087C9A6}"/>
              </a:ext>
            </a:extLst>
          </p:cNvPr>
          <p:cNvSpPr txBox="1"/>
          <p:nvPr/>
        </p:nvSpPr>
        <p:spPr>
          <a:xfrm>
            <a:off x="4566500" y="5368433"/>
            <a:ext cx="8332838" cy="1016817"/>
          </a:xfrm>
          <a:prstGeom prst="rect">
            <a:avLst/>
          </a:prstGeom>
          <a:noFill/>
        </p:spPr>
        <p:txBody>
          <a:bodyPr wrap="square">
            <a:spAutoFit/>
          </a:bodyPr>
          <a:lstStyle/>
          <a:p>
            <a:pPr algn="ctr" rtl="0">
              <a:lnSpc>
                <a:spcPct val="115000"/>
              </a:lnSpc>
            </a:pPr>
            <a:r>
              <a:rPr lang="ar-SY" sz="5400" b="1" dirty="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Adobe Arabic" panose="02040503050201020203" pitchFamily="18" charset="-78"/>
              </a:rPr>
              <a:t>القيادة الاستراتيجية المستدامة </a:t>
            </a:r>
            <a:endParaRPr lang="en-US" sz="2000" dirty="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الأهداف الاستراتيجية للمنظمة على المدى الطويل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9" name="Picture 8">
            <a:extLst>
              <a:ext uri="{FF2B5EF4-FFF2-40B4-BE49-F238E27FC236}">
                <a16:creationId xmlns:a16="http://schemas.microsoft.com/office/drawing/2014/main" id="{41FCCC45-F6EC-CEDC-C859-31210AD54B3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76347" y="2036879"/>
            <a:ext cx="4577891" cy="4577891"/>
          </a:xfrm>
          <a:prstGeom prst="rect">
            <a:avLst/>
          </a:prstGeom>
          <a:noFill/>
          <a:ln>
            <a:noFill/>
          </a:ln>
        </p:spPr>
      </p:pic>
      <p:sp>
        <p:nvSpPr>
          <p:cNvPr id="10" name="TextBox 9">
            <a:extLst>
              <a:ext uri="{FF2B5EF4-FFF2-40B4-BE49-F238E27FC236}">
                <a16:creationId xmlns:a16="http://schemas.microsoft.com/office/drawing/2014/main" id="{FAE0F553-C859-5569-3A7E-2F2AB8C2C5BD}"/>
              </a:ext>
            </a:extLst>
          </p:cNvPr>
          <p:cNvSpPr txBox="1"/>
          <p:nvPr/>
        </p:nvSpPr>
        <p:spPr>
          <a:xfrm>
            <a:off x="14325600" y="3532495"/>
            <a:ext cx="5578930"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latin typeface="Sakkal Majalla" panose="02000000000000000000" pitchFamily="2" charset="-78"/>
                <a:cs typeface="Sakkal Majalla" panose="02000000000000000000" pitchFamily="2" charset="-78"/>
              </a:rPr>
              <a:t>القيادة الاستراتيجية المستدامة هي نمط من القيادة يركز على تحقيق الأهداف الاستراتيجية للمنظمة على المدى الطويل </a:t>
            </a:r>
            <a:endParaRPr lang="en-US" dirty="0">
              <a:latin typeface="Sakkal Majalla" panose="02000000000000000000" pitchFamily="2" charset="-78"/>
              <a:cs typeface="Sakkal Majalla" panose="02000000000000000000" pitchFamily="2" charset="-78"/>
            </a:endParaRPr>
          </a:p>
        </p:txBody>
      </p:sp>
      <p:grpSp>
        <p:nvGrpSpPr>
          <p:cNvPr id="55" name="Group 54">
            <a:extLst>
              <a:ext uri="{FF2B5EF4-FFF2-40B4-BE49-F238E27FC236}">
                <a16:creationId xmlns:a16="http://schemas.microsoft.com/office/drawing/2014/main" id="{E08025D4-9C6D-017F-52BF-03EB9013C2DF}"/>
              </a:ext>
            </a:extLst>
          </p:cNvPr>
          <p:cNvGrpSpPr/>
          <p:nvPr/>
        </p:nvGrpSpPr>
        <p:grpSpPr>
          <a:xfrm>
            <a:off x="6096000" y="4403219"/>
            <a:ext cx="5407333" cy="1520902"/>
            <a:chOff x="6096000" y="3643081"/>
            <a:chExt cx="5407333" cy="1520902"/>
          </a:xfrm>
        </p:grpSpPr>
        <p:grpSp>
          <p:nvGrpSpPr>
            <p:cNvPr id="17" name="Group 16">
              <a:extLst>
                <a:ext uri="{FF2B5EF4-FFF2-40B4-BE49-F238E27FC236}">
                  <a16:creationId xmlns:a16="http://schemas.microsoft.com/office/drawing/2014/main" id="{5AAE9362-0A50-4676-8DFD-900EA2EF376D}"/>
                </a:ext>
              </a:extLst>
            </p:cNvPr>
            <p:cNvGrpSpPr/>
            <p:nvPr/>
          </p:nvGrpSpPr>
          <p:grpSpPr>
            <a:xfrm>
              <a:off x="6096000" y="3643081"/>
              <a:ext cx="5407333" cy="1520902"/>
              <a:chOff x="3021605" y="801225"/>
              <a:chExt cx="3021605" cy="850206"/>
            </a:xfrm>
          </p:grpSpPr>
          <p:grpSp>
            <p:nvGrpSpPr>
              <p:cNvPr id="32" name="Group 31">
                <a:extLst>
                  <a:ext uri="{FF2B5EF4-FFF2-40B4-BE49-F238E27FC236}">
                    <a16:creationId xmlns:a16="http://schemas.microsoft.com/office/drawing/2014/main" id="{461CC79E-C68D-42DE-ABC4-6F41C99B2C94}"/>
                  </a:ext>
                </a:extLst>
              </p:cNvPr>
              <p:cNvGrpSpPr/>
              <p:nvPr/>
            </p:nvGrpSpPr>
            <p:grpSpPr>
              <a:xfrm>
                <a:off x="3021605" y="839954"/>
                <a:ext cx="2578490" cy="704145"/>
                <a:chOff x="3021605" y="839954"/>
                <a:chExt cx="2578490" cy="704145"/>
              </a:xfrm>
            </p:grpSpPr>
            <p:sp>
              <p:nvSpPr>
                <p:cNvPr id="36" name="Freeform: Shape 35">
                  <a:extLst>
                    <a:ext uri="{FF2B5EF4-FFF2-40B4-BE49-F238E27FC236}">
                      <a16:creationId xmlns:a16="http://schemas.microsoft.com/office/drawing/2014/main" id="{847F1838-550E-4D19-A19E-4B186A1C2DA1}"/>
                    </a:ext>
                  </a:extLst>
                </p:cNvPr>
                <p:cNvSpPr/>
                <p:nvPr/>
              </p:nvSpPr>
              <p:spPr>
                <a:xfrm rot="5400000">
                  <a:off x="3926920"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7" name="Freeform: Shape 36">
                  <a:extLst>
                    <a:ext uri="{FF2B5EF4-FFF2-40B4-BE49-F238E27FC236}">
                      <a16:creationId xmlns:a16="http://schemas.microsoft.com/office/drawing/2014/main" id="{52A1EEAB-B5D5-4B2E-B77A-B9756EE925F0}"/>
                    </a:ext>
                  </a:extLst>
                </p:cNvPr>
                <p:cNvSpPr/>
                <p:nvPr/>
              </p:nvSpPr>
              <p:spPr>
                <a:xfrm rot="5400000">
                  <a:off x="3990635"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33" name="Oval 32">
                <a:extLst>
                  <a:ext uri="{FF2B5EF4-FFF2-40B4-BE49-F238E27FC236}">
                    <a16:creationId xmlns:a16="http://schemas.microsoft.com/office/drawing/2014/main" id="{C6BDBEEB-2F23-4CA6-BA6D-197495951930}"/>
                  </a:ext>
                </a:extLst>
              </p:cNvPr>
              <p:cNvSpPr/>
              <p:nvPr/>
            </p:nvSpPr>
            <p:spPr>
              <a:xfrm>
                <a:off x="5259830" y="801225"/>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4" name="Oval 33">
                <a:extLst>
                  <a:ext uri="{FF2B5EF4-FFF2-40B4-BE49-F238E27FC236}">
                    <a16:creationId xmlns:a16="http://schemas.microsoft.com/office/drawing/2014/main" id="{3FCA2606-26B3-4F32-821C-0B23700595A1}"/>
                  </a:ext>
                </a:extLst>
              </p:cNvPr>
              <p:cNvSpPr/>
              <p:nvPr/>
            </p:nvSpPr>
            <p:spPr>
              <a:xfrm>
                <a:off x="5300773" y="841731"/>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TextBox 177">
                <a:extLst>
                  <a:ext uri="{FF2B5EF4-FFF2-40B4-BE49-F238E27FC236}">
                    <a16:creationId xmlns:a16="http://schemas.microsoft.com/office/drawing/2014/main" id="{B8995979-368D-49B7-9A9C-31891E758B2E}"/>
                  </a:ext>
                </a:extLst>
              </p:cNvPr>
              <p:cNvSpPr txBox="1"/>
              <p:nvPr/>
            </p:nvSpPr>
            <p:spPr>
              <a:xfrm>
                <a:off x="3350308" y="987221"/>
                <a:ext cx="1950085" cy="664210"/>
              </a:xfrm>
              <a:prstGeom prst="rect">
                <a:avLst/>
              </a:prstGeom>
              <a:noFill/>
            </p:spPr>
            <p:txBody>
              <a:bodyPr wrap="square" rtlCol="0">
                <a:noAutofit/>
              </a:bodyPr>
              <a:lstStyle/>
              <a:p>
                <a:pPr algn="ctr">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القدرات التنظيمية والقيادية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27" descr="Confused person with solid fill">
              <a:extLst>
                <a:ext uri="{FF2B5EF4-FFF2-40B4-BE49-F238E27FC236}">
                  <a16:creationId xmlns:a16="http://schemas.microsoft.com/office/drawing/2014/main" id="{AAEAF321-D55E-44EE-9315-67CB2B8E8F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87999" y="3937832"/>
              <a:ext cx="856412" cy="855820"/>
            </a:xfrm>
            <a:prstGeom prst="rect">
              <a:avLst/>
            </a:prstGeom>
          </p:spPr>
        </p:pic>
      </p:grpSp>
      <p:grpSp>
        <p:nvGrpSpPr>
          <p:cNvPr id="52" name="Group 51">
            <a:extLst>
              <a:ext uri="{FF2B5EF4-FFF2-40B4-BE49-F238E27FC236}">
                <a16:creationId xmlns:a16="http://schemas.microsoft.com/office/drawing/2014/main" id="{B3B2C934-A477-DB70-6756-E5BE5E05BE66}"/>
              </a:ext>
            </a:extLst>
          </p:cNvPr>
          <p:cNvGrpSpPr/>
          <p:nvPr/>
        </p:nvGrpSpPr>
        <p:grpSpPr>
          <a:xfrm>
            <a:off x="6096000" y="2209800"/>
            <a:ext cx="5407333" cy="1401359"/>
            <a:chOff x="6096000" y="2209800"/>
            <a:chExt cx="5407333" cy="1401359"/>
          </a:xfrm>
        </p:grpSpPr>
        <p:grpSp>
          <p:nvGrpSpPr>
            <p:cNvPr id="38" name="Group 37">
              <a:extLst>
                <a:ext uri="{FF2B5EF4-FFF2-40B4-BE49-F238E27FC236}">
                  <a16:creationId xmlns:a16="http://schemas.microsoft.com/office/drawing/2014/main" id="{C9A8C7D7-8C05-443B-95B8-370108714F8F}"/>
                </a:ext>
              </a:extLst>
            </p:cNvPr>
            <p:cNvGrpSpPr/>
            <p:nvPr/>
          </p:nvGrpSpPr>
          <p:grpSpPr>
            <a:xfrm>
              <a:off x="6096000" y="2209800"/>
              <a:ext cx="5407333" cy="1401359"/>
              <a:chOff x="3021605" y="0"/>
              <a:chExt cx="3021605" cy="783380"/>
            </a:xfrm>
          </p:grpSpPr>
          <p:grpSp>
            <p:nvGrpSpPr>
              <p:cNvPr id="46" name="Group 45">
                <a:extLst>
                  <a:ext uri="{FF2B5EF4-FFF2-40B4-BE49-F238E27FC236}">
                    <a16:creationId xmlns:a16="http://schemas.microsoft.com/office/drawing/2014/main" id="{E7D958D8-0811-4E17-9A7B-CCBCF82D66E4}"/>
                  </a:ext>
                </a:extLst>
              </p:cNvPr>
              <p:cNvGrpSpPr/>
              <p:nvPr/>
            </p:nvGrpSpPr>
            <p:grpSpPr>
              <a:xfrm>
                <a:off x="3021605" y="38729"/>
                <a:ext cx="2578490" cy="704145"/>
                <a:chOff x="3021605" y="38729"/>
                <a:chExt cx="2578490" cy="704145"/>
              </a:xfrm>
            </p:grpSpPr>
            <p:sp>
              <p:nvSpPr>
                <p:cNvPr id="50" name="Freeform: Shape 49">
                  <a:extLst>
                    <a:ext uri="{FF2B5EF4-FFF2-40B4-BE49-F238E27FC236}">
                      <a16:creationId xmlns:a16="http://schemas.microsoft.com/office/drawing/2014/main" id="{F0A428A5-CCE2-4341-988F-3D708A4AA299}"/>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1" name="Freeform: Shape 50">
                  <a:extLst>
                    <a:ext uri="{FF2B5EF4-FFF2-40B4-BE49-F238E27FC236}">
                      <a16:creationId xmlns:a16="http://schemas.microsoft.com/office/drawing/2014/main" id="{F07E025A-C032-444A-B7C0-C5D834869793}"/>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47" name="Oval 46">
                <a:extLst>
                  <a:ext uri="{FF2B5EF4-FFF2-40B4-BE49-F238E27FC236}">
                    <a16:creationId xmlns:a16="http://schemas.microsoft.com/office/drawing/2014/main" id="{371A5EA3-4B3C-476C-BF1A-BC1E979DD09A}"/>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8" name="Oval 47">
                <a:extLst>
                  <a:ext uri="{FF2B5EF4-FFF2-40B4-BE49-F238E27FC236}">
                    <a16:creationId xmlns:a16="http://schemas.microsoft.com/office/drawing/2014/main" id="{63B56AB6-EBCE-4DB8-83BA-78F60DFBA3B2}"/>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9" name="TextBox 191">
                <a:extLst>
                  <a:ext uri="{FF2B5EF4-FFF2-40B4-BE49-F238E27FC236}">
                    <a16:creationId xmlns:a16="http://schemas.microsoft.com/office/drawing/2014/main" id="{E9281ABE-7252-45B6-AAC6-ED8C13B74CE8}"/>
                  </a:ext>
                </a:extLst>
              </p:cNvPr>
              <p:cNvSpPr txBox="1"/>
              <p:nvPr/>
            </p:nvSpPr>
            <p:spPr>
              <a:xfrm>
                <a:off x="3339553" y="59594"/>
                <a:ext cx="1971675" cy="657860"/>
              </a:xfrm>
              <a:prstGeom prst="rect">
                <a:avLst/>
              </a:prstGeom>
              <a:noFill/>
            </p:spPr>
            <p:txBody>
              <a:bodyPr wrap="square" rtlCol="0">
                <a:noAutofit/>
              </a:bodyPr>
              <a:lstStyle/>
              <a:p>
                <a:pPr algn="ctr">
                  <a:lnSpc>
                    <a:spcPct val="113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رؤية واضحة وطويلة الأمد للمنظمة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Graphic 31" descr="Questions with solid fill">
              <a:extLst>
                <a:ext uri="{FF2B5EF4-FFF2-40B4-BE49-F238E27FC236}">
                  <a16:creationId xmlns:a16="http://schemas.microsoft.com/office/drawing/2014/main" id="{41FBFD22-6975-49B5-8245-1F8D76D0E6C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52105" y="2362628"/>
              <a:ext cx="1084797" cy="1084376"/>
            </a:xfrm>
            <a:prstGeom prst="rect">
              <a:avLst/>
            </a:prstGeom>
          </p:spPr>
        </p:pic>
      </p:grpSp>
      <p:grpSp>
        <p:nvGrpSpPr>
          <p:cNvPr id="54" name="Group 53">
            <a:extLst>
              <a:ext uri="{FF2B5EF4-FFF2-40B4-BE49-F238E27FC236}">
                <a16:creationId xmlns:a16="http://schemas.microsoft.com/office/drawing/2014/main" id="{132EBB73-29AE-B41C-CAA6-12F2688C2B48}"/>
              </a:ext>
            </a:extLst>
          </p:cNvPr>
          <p:cNvGrpSpPr/>
          <p:nvPr/>
        </p:nvGrpSpPr>
        <p:grpSpPr>
          <a:xfrm>
            <a:off x="688667" y="4403219"/>
            <a:ext cx="5407333" cy="1401359"/>
            <a:chOff x="688667" y="3643081"/>
            <a:chExt cx="5407333" cy="1401359"/>
          </a:xfrm>
        </p:grpSpPr>
        <p:grpSp>
          <p:nvGrpSpPr>
            <p:cNvPr id="18" name="Group 17">
              <a:extLst>
                <a:ext uri="{FF2B5EF4-FFF2-40B4-BE49-F238E27FC236}">
                  <a16:creationId xmlns:a16="http://schemas.microsoft.com/office/drawing/2014/main" id="{6F5C2C6B-89B3-4995-B517-C1A49BFC224E}"/>
                </a:ext>
              </a:extLst>
            </p:cNvPr>
            <p:cNvGrpSpPr/>
            <p:nvPr/>
          </p:nvGrpSpPr>
          <p:grpSpPr>
            <a:xfrm flipH="1">
              <a:off x="688667" y="3643081"/>
              <a:ext cx="5407333" cy="1401359"/>
              <a:chOff x="0" y="801225"/>
              <a:chExt cx="3021605" cy="783380"/>
            </a:xfrm>
          </p:grpSpPr>
          <p:grpSp>
            <p:nvGrpSpPr>
              <p:cNvPr id="19" name="Group 18">
                <a:extLst>
                  <a:ext uri="{FF2B5EF4-FFF2-40B4-BE49-F238E27FC236}">
                    <a16:creationId xmlns:a16="http://schemas.microsoft.com/office/drawing/2014/main" id="{71839BF1-D40D-4715-B655-13E6C28B53B1}"/>
                  </a:ext>
                </a:extLst>
              </p:cNvPr>
              <p:cNvGrpSpPr/>
              <p:nvPr/>
            </p:nvGrpSpPr>
            <p:grpSpPr>
              <a:xfrm>
                <a:off x="0" y="839954"/>
                <a:ext cx="2578490" cy="704145"/>
                <a:chOff x="0" y="839954"/>
                <a:chExt cx="2578490" cy="704145"/>
              </a:xfrm>
            </p:grpSpPr>
            <p:sp>
              <p:nvSpPr>
                <p:cNvPr id="30" name="Freeform: Shape 29">
                  <a:extLst>
                    <a:ext uri="{FF2B5EF4-FFF2-40B4-BE49-F238E27FC236}">
                      <a16:creationId xmlns:a16="http://schemas.microsoft.com/office/drawing/2014/main" id="{4C24B0F0-0E5E-47BC-87DD-BC594ABD48C0}"/>
                    </a:ext>
                  </a:extLst>
                </p:cNvPr>
                <p:cNvSpPr/>
                <p:nvPr/>
              </p:nvSpPr>
              <p:spPr>
                <a:xfrm rot="5400000">
                  <a:off x="905315"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1" name="Freeform: Shape 30">
                  <a:extLst>
                    <a:ext uri="{FF2B5EF4-FFF2-40B4-BE49-F238E27FC236}">
                      <a16:creationId xmlns:a16="http://schemas.microsoft.com/office/drawing/2014/main" id="{4CE1EA5D-A0D9-4320-909D-EB2724C373E9}"/>
                    </a:ext>
                  </a:extLst>
                </p:cNvPr>
                <p:cNvSpPr/>
                <p:nvPr/>
              </p:nvSpPr>
              <p:spPr>
                <a:xfrm rot="5400000">
                  <a:off x="969030"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20" name="Oval 19">
                <a:extLst>
                  <a:ext uri="{FF2B5EF4-FFF2-40B4-BE49-F238E27FC236}">
                    <a16:creationId xmlns:a16="http://schemas.microsoft.com/office/drawing/2014/main" id="{F9A58B23-81AD-4DDB-8BF4-3E8A5D1948DE}"/>
                  </a:ext>
                </a:extLst>
              </p:cNvPr>
              <p:cNvSpPr/>
              <p:nvPr/>
            </p:nvSpPr>
            <p:spPr>
              <a:xfrm>
                <a:off x="2238225" y="801225"/>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1" name="Oval 20">
                <a:extLst>
                  <a:ext uri="{FF2B5EF4-FFF2-40B4-BE49-F238E27FC236}">
                    <a16:creationId xmlns:a16="http://schemas.microsoft.com/office/drawing/2014/main" id="{9F52AEED-D976-40D0-BA8E-8A18F09BA5D7}"/>
                  </a:ext>
                </a:extLst>
              </p:cNvPr>
              <p:cNvSpPr/>
              <p:nvPr/>
            </p:nvSpPr>
            <p:spPr>
              <a:xfrm>
                <a:off x="2279168" y="841731"/>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8" name="TextBox 171">
                <a:extLst>
                  <a:ext uri="{FF2B5EF4-FFF2-40B4-BE49-F238E27FC236}">
                    <a16:creationId xmlns:a16="http://schemas.microsoft.com/office/drawing/2014/main" id="{03A33854-C5C8-4A1A-9571-5C03F3E1E901}"/>
                  </a:ext>
                </a:extLst>
              </p:cNvPr>
              <p:cNvSpPr txBox="1"/>
              <p:nvPr/>
            </p:nvSpPr>
            <p:spPr>
              <a:xfrm>
                <a:off x="419881" y="861625"/>
                <a:ext cx="1652905" cy="664210"/>
              </a:xfrm>
              <a:prstGeom prst="rect">
                <a:avLst/>
              </a:prstGeom>
            </p:spPr>
            <p:txBody>
              <a:bodyPr wrap="square" rtlCol="0">
                <a:noAutofit/>
              </a:bodyPr>
              <a:lstStyle/>
              <a:p>
                <a:pPr algn="ctr">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والقدرة على التكيف مع التغيرات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Graphic 78" descr="Connections with solid fill">
              <a:extLst>
                <a:ext uri="{FF2B5EF4-FFF2-40B4-BE49-F238E27FC236}">
                  <a16:creationId xmlns:a16="http://schemas.microsoft.com/office/drawing/2014/main" id="{0A9F1D72-B539-DFE0-FF9D-DCA92CA0E64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66699" y="3796983"/>
              <a:ext cx="1103741" cy="1103313"/>
            </a:xfrm>
            <a:prstGeom prst="rect">
              <a:avLst/>
            </a:prstGeom>
          </p:spPr>
        </p:pic>
      </p:grpSp>
      <p:grpSp>
        <p:nvGrpSpPr>
          <p:cNvPr id="53" name="Group 52">
            <a:extLst>
              <a:ext uri="{FF2B5EF4-FFF2-40B4-BE49-F238E27FC236}">
                <a16:creationId xmlns:a16="http://schemas.microsoft.com/office/drawing/2014/main" id="{8A8F2497-5E82-3B3A-7FC9-1FDDF3B927AE}"/>
              </a:ext>
            </a:extLst>
          </p:cNvPr>
          <p:cNvGrpSpPr/>
          <p:nvPr/>
        </p:nvGrpSpPr>
        <p:grpSpPr>
          <a:xfrm>
            <a:off x="688667" y="2209800"/>
            <a:ext cx="5407333" cy="1401359"/>
            <a:chOff x="688667" y="2209800"/>
            <a:chExt cx="5407333" cy="1401359"/>
          </a:xfrm>
        </p:grpSpPr>
        <p:grpSp>
          <p:nvGrpSpPr>
            <p:cNvPr id="39" name="Group 38">
              <a:extLst>
                <a:ext uri="{FF2B5EF4-FFF2-40B4-BE49-F238E27FC236}">
                  <a16:creationId xmlns:a16="http://schemas.microsoft.com/office/drawing/2014/main" id="{7810DB30-F391-4AA0-AE41-C037C170F13B}"/>
                </a:ext>
              </a:extLst>
            </p:cNvPr>
            <p:cNvGrpSpPr/>
            <p:nvPr/>
          </p:nvGrpSpPr>
          <p:grpSpPr>
            <a:xfrm flipH="1">
              <a:off x="688667" y="2209800"/>
              <a:ext cx="5407333" cy="1401359"/>
              <a:chOff x="0" y="0"/>
              <a:chExt cx="3021605" cy="783380"/>
            </a:xfrm>
          </p:grpSpPr>
          <p:grpSp>
            <p:nvGrpSpPr>
              <p:cNvPr id="40" name="Group 39">
                <a:extLst>
                  <a:ext uri="{FF2B5EF4-FFF2-40B4-BE49-F238E27FC236}">
                    <a16:creationId xmlns:a16="http://schemas.microsoft.com/office/drawing/2014/main" id="{C4DCA455-8FE8-4728-82B0-69D07223AAFC}"/>
                  </a:ext>
                </a:extLst>
              </p:cNvPr>
              <p:cNvGrpSpPr/>
              <p:nvPr/>
            </p:nvGrpSpPr>
            <p:grpSpPr>
              <a:xfrm>
                <a:off x="0" y="38729"/>
                <a:ext cx="2578490" cy="704145"/>
                <a:chOff x="0" y="38729"/>
                <a:chExt cx="2578490" cy="704145"/>
              </a:xfrm>
            </p:grpSpPr>
            <p:sp>
              <p:nvSpPr>
                <p:cNvPr id="44" name="Freeform: Shape 43">
                  <a:extLst>
                    <a:ext uri="{FF2B5EF4-FFF2-40B4-BE49-F238E27FC236}">
                      <a16:creationId xmlns:a16="http://schemas.microsoft.com/office/drawing/2014/main" id="{7C499319-E753-4CCC-AEC3-2BBBA6F74D97}"/>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5" name="Freeform: Shape 44">
                  <a:extLst>
                    <a:ext uri="{FF2B5EF4-FFF2-40B4-BE49-F238E27FC236}">
                      <a16:creationId xmlns:a16="http://schemas.microsoft.com/office/drawing/2014/main" id="{0B5146BA-4AA3-4828-8C44-735828DBBB6C}"/>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41" name="Oval 40">
                <a:extLst>
                  <a:ext uri="{FF2B5EF4-FFF2-40B4-BE49-F238E27FC236}">
                    <a16:creationId xmlns:a16="http://schemas.microsoft.com/office/drawing/2014/main" id="{0ED4BD79-193A-45F5-B544-371B0211597A}"/>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2" name="Oval 41">
                <a:extLst>
                  <a:ext uri="{FF2B5EF4-FFF2-40B4-BE49-F238E27FC236}">
                    <a16:creationId xmlns:a16="http://schemas.microsoft.com/office/drawing/2014/main" id="{4C04E3E1-E273-45C8-92F1-E9EDC50C5717}"/>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3" name="TextBox 185">
                <a:extLst>
                  <a:ext uri="{FF2B5EF4-FFF2-40B4-BE49-F238E27FC236}">
                    <a16:creationId xmlns:a16="http://schemas.microsoft.com/office/drawing/2014/main" id="{AA3F92FE-D4CD-424C-AD86-2FA33A7CE360}"/>
                  </a:ext>
                </a:extLst>
              </p:cNvPr>
              <p:cNvSpPr txBox="1"/>
              <p:nvPr/>
            </p:nvSpPr>
            <p:spPr>
              <a:xfrm>
                <a:off x="264608" y="74110"/>
                <a:ext cx="2079625" cy="664210"/>
              </a:xfrm>
              <a:prstGeom prst="rect">
                <a:avLst/>
              </a:prstGeom>
            </p:spPr>
            <p:txBody>
              <a:bodyPr wrap="square" rtlCol="0">
                <a:noAutofit/>
              </a:bodyPr>
              <a:lstStyle/>
              <a:p>
                <a:pPr algn="ctr">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الاستدامة والتأثير الإيجابي على المجتمع والبيئة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Graphic 21" descr="Group brainstorm with solid fill">
              <a:extLst>
                <a:ext uri="{FF2B5EF4-FFF2-40B4-BE49-F238E27FC236}">
                  <a16:creationId xmlns:a16="http://schemas.microsoft.com/office/drawing/2014/main" id="{DDDD1699-8F54-4042-AD7C-3F9A4397845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66699" y="2341700"/>
              <a:ext cx="1054024" cy="1053615"/>
            </a:xfrm>
            <a:prstGeom prst="rect">
              <a:avLst/>
            </a:prstGeom>
          </p:spPr>
        </p:pic>
      </p:grpSp>
    </p:spTree>
    <p:extLst>
      <p:ext uri="{BB962C8B-B14F-4D97-AF65-F5344CB8AC3E}">
        <p14:creationId xmlns:p14="http://schemas.microsoft.com/office/powerpoint/2010/main" val="179348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1000"/>
                                        <p:tgtEl>
                                          <p:spTgt spid="55"/>
                                        </p:tgtEl>
                                      </p:cBhvr>
                                    </p:animEffect>
                                    <p:anim calcmode="lin" valueType="num">
                                      <p:cBhvr>
                                        <p:cTn id="22" dur="1000" fill="hold"/>
                                        <p:tgtEl>
                                          <p:spTgt spid="55"/>
                                        </p:tgtEl>
                                        <p:attrNameLst>
                                          <p:attrName>ppt_x</p:attrName>
                                        </p:attrNameLst>
                                      </p:cBhvr>
                                      <p:tavLst>
                                        <p:tav tm="0">
                                          <p:val>
                                            <p:strVal val="#ppt_x"/>
                                          </p:val>
                                        </p:tav>
                                        <p:tav tm="100000">
                                          <p:val>
                                            <p:strVal val="#ppt_x"/>
                                          </p:val>
                                        </p:tav>
                                      </p:tavLst>
                                    </p:anim>
                                    <p:anim calcmode="lin" valueType="num">
                                      <p:cBhvr>
                                        <p:cTn id="2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أدوات قياس الأثر الاجتماعي والبيئي للمؤسسة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A6E2BAA8-43DD-F297-100C-5BA3C62123D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209942" y="1711843"/>
            <a:ext cx="5146157" cy="5146157"/>
          </a:xfrm>
          <a:prstGeom prst="rect">
            <a:avLst/>
          </a:prstGeom>
        </p:spPr>
      </p:pic>
      <p:grpSp>
        <p:nvGrpSpPr>
          <p:cNvPr id="32" name="Group 31">
            <a:extLst>
              <a:ext uri="{FF2B5EF4-FFF2-40B4-BE49-F238E27FC236}">
                <a16:creationId xmlns:a16="http://schemas.microsoft.com/office/drawing/2014/main" id="{ADBAF44B-3F84-E789-8F59-0CB2F7D482E0}"/>
              </a:ext>
            </a:extLst>
          </p:cNvPr>
          <p:cNvGrpSpPr/>
          <p:nvPr/>
        </p:nvGrpSpPr>
        <p:grpSpPr>
          <a:xfrm>
            <a:off x="9212193" y="2872999"/>
            <a:ext cx="2431197" cy="2438402"/>
            <a:chOff x="4843081" y="0"/>
            <a:chExt cx="1408162" cy="1412712"/>
          </a:xfrm>
        </p:grpSpPr>
        <p:sp>
          <p:nvSpPr>
            <p:cNvPr id="43" name="مربع نص 18">
              <a:extLst>
                <a:ext uri="{FF2B5EF4-FFF2-40B4-BE49-F238E27FC236}">
                  <a16:creationId xmlns:a16="http://schemas.microsoft.com/office/drawing/2014/main" id="{F107F62A-46FF-568B-3CA4-11D9ABAC32B0}"/>
                </a:ext>
              </a:extLst>
            </p:cNvPr>
            <p:cNvSpPr txBox="1"/>
            <p:nvPr/>
          </p:nvSpPr>
          <p:spPr>
            <a:xfrm>
              <a:off x="4843081" y="624420"/>
              <a:ext cx="1408162" cy="788292"/>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دورة الحياة (</a:t>
              </a: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LCA</a:t>
              </a: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44" name="Group 43">
              <a:extLst>
                <a:ext uri="{FF2B5EF4-FFF2-40B4-BE49-F238E27FC236}">
                  <a16:creationId xmlns:a16="http://schemas.microsoft.com/office/drawing/2014/main" id="{F4F37AAA-78D8-39CB-A6E7-EE5E11BAA59A}"/>
                </a:ext>
              </a:extLst>
            </p:cNvPr>
            <p:cNvGrpSpPr/>
            <p:nvPr/>
          </p:nvGrpSpPr>
          <p:grpSpPr>
            <a:xfrm>
              <a:off x="5158795" y="0"/>
              <a:ext cx="772674" cy="514472"/>
              <a:chOff x="5158795" y="0"/>
              <a:chExt cx="772674" cy="514472"/>
            </a:xfrm>
          </p:grpSpPr>
          <p:sp>
            <p:nvSpPr>
              <p:cNvPr id="45" name="TextBox 6">
                <a:extLst>
                  <a:ext uri="{FF2B5EF4-FFF2-40B4-BE49-F238E27FC236}">
                    <a16:creationId xmlns:a16="http://schemas.microsoft.com/office/drawing/2014/main" id="{27D98971-C4AC-8C73-9D04-E61BC4021ABA}"/>
                  </a:ext>
                </a:extLst>
              </p:cNvPr>
              <p:cNvSpPr txBox="1"/>
              <p:nvPr/>
            </p:nvSpPr>
            <p:spPr>
              <a:xfrm>
                <a:off x="5158795" y="0"/>
                <a:ext cx="772674" cy="514472"/>
              </a:xfrm>
              <a:prstGeom prst="rect">
                <a:avLst/>
              </a:prstGeom>
              <a:noFill/>
            </p:spPr>
            <p:txBody>
              <a:bodyPr wrap="square" rtlCol="0">
                <a:spAutoFit/>
              </a:bodyPr>
              <a:lstStyle/>
              <a:p>
                <a:pPr algn="ctr" rtl="1">
                  <a:lnSpc>
                    <a:spcPct val="115000"/>
                  </a:lnSpc>
                </a:pPr>
                <a:r>
                  <a:rPr lang="en-US" sz="4800" b="1" kern="1200">
                    <a:solidFill>
                      <a:srgbClr val="168489"/>
                    </a:solidFill>
                    <a:effectLst/>
                    <a:latin typeface="Calibri" panose="020F0502020204030204" pitchFamily="34" charset="0"/>
                    <a:ea typeface="Calibri" panose="020F0502020204030204" pitchFamily="34" charset="0"/>
                    <a:cs typeface="Activist Light"/>
                  </a:rPr>
                  <a:t>01</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46" name="Straight Connector 45">
                <a:extLst>
                  <a:ext uri="{FF2B5EF4-FFF2-40B4-BE49-F238E27FC236}">
                    <a16:creationId xmlns:a16="http://schemas.microsoft.com/office/drawing/2014/main" id="{AD3CC006-06F2-7BDB-93DD-2254FBD37D7A}"/>
                  </a:ext>
                </a:extLst>
              </p:cNvPr>
              <p:cNvCxnSpPr>
                <a:cxnSpLocks/>
              </p:cNvCxnSpPr>
              <p:nvPr/>
            </p:nvCxnSpPr>
            <p:spPr>
              <a:xfrm>
                <a:off x="516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AD1F1362-AF3F-5C6C-661D-07EACA7912A8}"/>
              </a:ext>
            </a:extLst>
          </p:cNvPr>
          <p:cNvGrpSpPr/>
          <p:nvPr/>
        </p:nvGrpSpPr>
        <p:grpSpPr>
          <a:xfrm>
            <a:off x="7019498" y="2872999"/>
            <a:ext cx="2431197" cy="2438402"/>
            <a:chOff x="3573081" y="0"/>
            <a:chExt cx="1408162" cy="1412712"/>
          </a:xfrm>
        </p:grpSpPr>
        <p:sp>
          <p:nvSpPr>
            <p:cNvPr id="39" name="مربع نص 18">
              <a:extLst>
                <a:ext uri="{FF2B5EF4-FFF2-40B4-BE49-F238E27FC236}">
                  <a16:creationId xmlns:a16="http://schemas.microsoft.com/office/drawing/2014/main" id="{1D443E19-BD3A-7583-B63E-5525DF5C5C99}"/>
                </a:ext>
              </a:extLst>
            </p:cNvPr>
            <p:cNvSpPr txBox="1"/>
            <p:nvPr/>
          </p:nvSpPr>
          <p:spPr>
            <a:xfrm>
              <a:off x="3573081" y="624420"/>
              <a:ext cx="1408162"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الأثر الاجتماعي (</a:t>
              </a: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SIA</a:t>
              </a: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40" name="Group 39">
              <a:extLst>
                <a:ext uri="{FF2B5EF4-FFF2-40B4-BE49-F238E27FC236}">
                  <a16:creationId xmlns:a16="http://schemas.microsoft.com/office/drawing/2014/main" id="{1BA4A298-54C2-B6A6-1476-E23268F69E86}"/>
                </a:ext>
              </a:extLst>
            </p:cNvPr>
            <p:cNvGrpSpPr/>
            <p:nvPr/>
          </p:nvGrpSpPr>
          <p:grpSpPr>
            <a:xfrm>
              <a:off x="3886102" y="0"/>
              <a:ext cx="777451" cy="511492"/>
              <a:chOff x="3886102" y="0"/>
              <a:chExt cx="777451" cy="511492"/>
            </a:xfrm>
          </p:grpSpPr>
          <p:sp>
            <p:nvSpPr>
              <p:cNvPr id="41" name="TextBox 6">
                <a:extLst>
                  <a:ext uri="{FF2B5EF4-FFF2-40B4-BE49-F238E27FC236}">
                    <a16:creationId xmlns:a16="http://schemas.microsoft.com/office/drawing/2014/main" id="{CCCEFD4B-B3B3-DE4B-0B2D-0D16FC0526EF}"/>
                  </a:ext>
                </a:extLst>
              </p:cNvPr>
              <p:cNvSpPr txBox="1"/>
              <p:nvPr/>
            </p:nvSpPr>
            <p:spPr>
              <a:xfrm>
                <a:off x="3886102" y="0"/>
                <a:ext cx="777451" cy="506187"/>
              </a:xfrm>
              <a:prstGeom prst="rect">
                <a:avLst/>
              </a:prstGeom>
              <a:noFill/>
            </p:spPr>
            <p:txBody>
              <a:bodyPr wrap="square" rtlCol="0">
                <a:spAutoFit/>
              </a:bodyPr>
              <a:lstStyle/>
              <a:p>
                <a:pPr algn="ctr" rtl="1">
                  <a:lnSpc>
                    <a:spcPct val="115000"/>
                  </a:lnSpc>
                </a:pPr>
                <a:r>
                  <a:rPr lang="ar-SY" sz="4800" b="1" kern="1200">
                    <a:solidFill>
                      <a:srgbClr val="168489"/>
                    </a:solidFill>
                    <a:effectLst/>
                    <a:latin typeface="Calibri" panose="020F0502020204030204" pitchFamily="34" charset="0"/>
                    <a:ea typeface="Calibri" panose="020F0502020204030204" pitchFamily="34" charset="0"/>
                    <a:cs typeface="Times New Roman" panose="02020603050405020304" pitchFamily="18" charset="0"/>
                  </a:rPr>
                  <a:t>02</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42" name="Straight Connector 41">
                <a:extLst>
                  <a:ext uri="{FF2B5EF4-FFF2-40B4-BE49-F238E27FC236}">
                    <a16:creationId xmlns:a16="http://schemas.microsoft.com/office/drawing/2014/main" id="{CA8E531F-1975-EC40-2DFB-995941BE7177}"/>
                  </a:ext>
                </a:extLst>
              </p:cNvPr>
              <p:cNvCxnSpPr>
                <a:cxnSpLocks/>
              </p:cNvCxnSpPr>
              <p:nvPr/>
            </p:nvCxnSpPr>
            <p:spPr>
              <a:xfrm>
                <a:off x="389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34" name="Group 33">
            <a:extLst>
              <a:ext uri="{FF2B5EF4-FFF2-40B4-BE49-F238E27FC236}">
                <a16:creationId xmlns:a16="http://schemas.microsoft.com/office/drawing/2014/main" id="{D4666F31-996D-0D18-5B77-7CBF18CE7D54}"/>
              </a:ext>
            </a:extLst>
          </p:cNvPr>
          <p:cNvGrpSpPr/>
          <p:nvPr/>
        </p:nvGrpSpPr>
        <p:grpSpPr>
          <a:xfrm>
            <a:off x="4880404" y="2872999"/>
            <a:ext cx="2431197" cy="2438402"/>
            <a:chOff x="2334126" y="0"/>
            <a:chExt cx="1408162" cy="1412712"/>
          </a:xfrm>
        </p:grpSpPr>
        <p:sp>
          <p:nvSpPr>
            <p:cNvPr id="35" name="مربع نص 18">
              <a:extLst>
                <a:ext uri="{FF2B5EF4-FFF2-40B4-BE49-F238E27FC236}">
                  <a16:creationId xmlns:a16="http://schemas.microsoft.com/office/drawing/2014/main" id="{7055BBFF-08AD-38CC-C436-C3AFCE6FE678}"/>
                </a:ext>
              </a:extLst>
            </p:cNvPr>
            <p:cNvSpPr txBox="1"/>
            <p:nvPr/>
          </p:nvSpPr>
          <p:spPr>
            <a:xfrm>
              <a:off x="2334126" y="624420"/>
              <a:ext cx="1408162"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التكلفة والعائد (</a:t>
              </a: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CBA</a:t>
              </a: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6" name="Group 35">
              <a:extLst>
                <a:ext uri="{FF2B5EF4-FFF2-40B4-BE49-F238E27FC236}">
                  <a16:creationId xmlns:a16="http://schemas.microsoft.com/office/drawing/2014/main" id="{919B7D28-6767-6753-6FB7-412A7FD7C268}"/>
                </a:ext>
              </a:extLst>
            </p:cNvPr>
            <p:cNvGrpSpPr/>
            <p:nvPr/>
          </p:nvGrpSpPr>
          <p:grpSpPr>
            <a:xfrm>
              <a:off x="2647226" y="0"/>
              <a:ext cx="778134" cy="511492"/>
              <a:chOff x="2647226" y="0"/>
              <a:chExt cx="778134" cy="511492"/>
            </a:xfrm>
          </p:grpSpPr>
          <p:sp>
            <p:nvSpPr>
              <p:cNvPr id="37" name="TextBox 6">
                <a:extLst>
                  <a:ext uri="{FF2B5EF4-FFF2-40B4-BE49-F238E27FC236}">
                    <a16:creationId xmlns:a16="http://schemas.microsoft.com/office/drawing/2014/main" id="{DF5BF1F4-D087-DB05-ACBB-EABD79706CEA}"/>
                  </a:ext>
                </a:extLst>
              </p:cNvPr>
              <p:cNvSpPr txBox="1"/>
              <p:nvPr/>
            </p:nvSpPr>
            <p:spPr>
              <a:xfrm>
                <a:off x="2647226" y="0"/>
                <a:ext cx="778134" cy="506187"/>
              </a:xfrm>
              <a:prstGeom prst="rect">
                <a:avLst/>
              </a:prstGeom>
              <a:noFill/>
            </p:spPr>
            <p:txBody>
              <a:bodyPr wrap="square" rtlCol="0">
                <a:spAutoFit/>
              </a:bodyPr>
              <a:lstStyle/>
              <a:p>
                <a:pPr algn="ctr" rtl="1">
                  <a:lnSpc>
                    <a:spcPct val="115000"/>
                  </a:lnSpc>
                </a:pPr>
                <a:r>
                  <a:rPr lang="ar-SY" sz="4800" b="1" kern="1200">
                    <a:solidFill>
                      <a:srgbClr val="168489"/>
                    </a:solidFill>
                    <a:effectLst/>
                    <a:latin typeface="Calibri" panose="020F0502020204030204" pitchFamily="34" charset="0"/>
                    <a:ea typeface="Calibri" panose="020F0502020204030204" pitchFamily="34" charset="0"/>
                    <a:cs typeface="Times New Roman" panose="02020603050405020304" pitchFamily="18" charset="0"/>
                  </a:rPr>
                  <a:t>03</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8" name="Straight Connector 37">
                <a:extLst>
                  <a:ext uri="{FF2B5EF4-FFF2-40B4-BE49-F238E27FC236}">
                    <a16:creationId xmlns:a16="http://schemas.microsoft.com/office/drawing/2014/main" id="{B19FF643-EFF8-9ACC-89F9-1E014DB80280}"/>
                  </a:ext>
                </a:extLst>
              </p:cNvPr>
              <p:cNvCxnSpPr>
                <a:cxnSpLocks/>
              </p:cNvCxnSpPr>
              <p:nvPr/>
            </p:nvCxnSpPr>
            <p:spPr>
              <a:xfrm>
                <a:off x="2654749"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9" name="Group 18">
            <a:extLst>
              <a:ext uri="{FF2B5EF4-FFF2-40B4-BE49-F238E27FC236}">
                <a16:creationId xmlns:a16="http://schemas.microsoft.com/office/drawing/2014/main" id="{920D2E26-0428-4FF5-30CA-18D3A28F0C49}"/>
              </a:ext>
            </a:extLst>
          </p:cNvPr>
          <p:cNvGrpSpPr/>
          <p:nvPr/>
        </p:nvGrpSpPr>
        <p:grpSpPr>
          <a:xfrm>
            <a:off x="2757050" y="2872999"/>
            <a:ext cx="2292508" cy="2438402"/>
            <a:chOff x="1189987" y="0"/>
            <a:chExt cx="1327833" cy="1412712"/>
          </a:xfrm>
        </p:grpSpPr>
        <p:sp>
          <p:nvSpPr>
            <p:cNvPr id="28" name="مربع نص 18">
              <a:extLst>
                <a:ext uri="{FF2B5EF4-FFF2-40B4-BE49-F238E27FC236}">
                  <a16:creationId xmlns:a16="http://schemas.microsoft.com/office/drawing/2014/main" id="{E946A1BC-0618-4FF9-7CE4-3E29E9DF22A9}"/>
                </a:ext>
              </a:extLst>
            </p:cNvPr>
            <p:cNvSpPr txBox="1"/>
            <p:nvPr/>
          </p:nvSpPr>
          <p:spPr>
            <a:xfrm>
              <a:off x="1189987" y="624420"/>
              <a:ext cx="1327833" cy="788292"/>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بصمة الكربون والمياه</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9" name="Group 28">
              <a:extLst>
                <a:ext uri="{FF2B5EF4-FFF2-40B4-BE49-F238E27FC236}">
                  <a16:creationId xmlns:a16="http://schemas.microsoft.com/office/drawing/2014/main" id="{63982946-E1EE-F0C2-09C0-265F15B61E1B}"/>
                </a:ext>
              </a:extLst>
            </p:cNvPr>
            <p:cNvGrpSpPr/>
            <p:nvPr/>
          </p:nvGrpSpPr>
          <p:grpSpPr>
            <a:xfrm>
              <a:off x="1463002" y="0"/>
              <a:ext cx="778135" cy="511492"/>
              <a:chOff x="1463002" y="0"/>
              <a:chExt cx="778135" cy="511492"/>
            </a:xfrm>
          </p:grpSpPr>
          <p:sp>
            <p:nvSpPr>
              <p:cNvPr id="30" name="TextBox 6">
                <a:extLst>
                  <a:ext uri="{FF2B5EF4-FFF2-40B4-BE49-F238E27FC236}">
                    <a16:creationId xmlns:a16="http://schemas.microsoft.com/office/drawing/2014/main" id="{B45A9619-4F73-B4D8-B880-7C53D652BA7F}"/>
                  </a:ext>
                </a:extLst>
              </p:cNvPr>
              <p:cNvSpPr txBox="1"/>
              <p:nvPr/>
            </p:nvSpPr>
            <p:spPr>
              <a:xfrm>
                <a:off x="1463002" y="0"/>
                <a:ext cx="778135" cy="506187"/>
              </a:xfrm>
              <a:prstGeom prst="rect">
                <a:avLst/>
              </a:prstGeom>
              <a:noFill/>
            </p:spPr>
            <p:txBody>
              <a:bodyPr wrap="square" rtlCol="0">
                <a:spAutoFit/>
              </a:bodyPr>
              <a:lstStyle/>
              <a:p>
                <a:pPr algn="ctr" rtl="1">
                  <a:lnSpc>
                    <a:spcPct val="115000"/>
                  </a:lnSpc>
                </a:pPr>
                <a:r>
                  <a:rPr lang="ar-SY" sz="4800" b="1" kern="1200">
                    <a:solidFill>
                      <a:srgbClr val="168489"/>
                    </a:solidFill>
                    <a:effectLst/>
                    <a:latin typeface="Calibri" panose="020F0502020204030204" pitchFamily="34" charset="0"/>
                    <a:ea typeface="Calibri" panose="020F0502020204030204" pitchFamily="34" charset="0"/>
                    <a:cs typeface="Times New Roman" panose="02020603050405020304" pitchFamily="18" charset="0"/>
                  </a:rPr>
                  <a:t>04</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1" name="Straight Connector 30">
                <a:extLst>
                  <a:ext uri="{FF2B5EF4-FFF2-40B4-BE49-F238E27FC236}">
                    <a16:creationId xmlns:a16="http://schemas.microsoft.com/office/drawing/2014/main" id="{87284A91-CE4F-C33C-2542-1787AADFDDB7}"/>
                  </a:ext>
                </a:extLst>
              </p:cNvPr>
              <p:cNvCxnSpPr>
                <a:cxnSpLocks/>
              </p:cNvCxnSpPr>
              <p:nvPr/>
            </p:nvCxnSpPr>
            <p:spPr>
              <a:xfrm>
                <a:off x="1470446"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3" name="Group 12">
            <a:extLst>
              <a:ext uri="{FF2B5EF4-FFF2-40B4-BE49-F238E27FC236}">
                <a16:creationId xmlns:a16="http://schemas.microsoft.com/office/drawing/2014/main" id="{636CBE86-F0D0-1687-60DE-20D24BD58B79}"/>
              </a:ext>
            </a:extLst>
          </p:cNvPr>
          <p:cNvGrpSpPr/>
          <p:nvPr/>
        </p:nvGrpSpPr>
        <p:grpSpPr>
          <a:xfrm>
            <a:off x="548610" y="2872999"/>
            <a:ext cx="2431196" cy="2438402"/>
            <a:chOff x="0" y="0"/>
            <a:chExt cx="1408162" cy="1412712"/>
          </a:xfrm>
        </p:grpSpPr>
        <p:sp>
          <p:nvSpPr>
            <p:cNvPr id="14" name="مربع نص 18">
              <a:extLst>
                <a:ext uri="{FF2B5EF4-FFF2-40B4-BE49-F238E27FC236}">
                  <a16:creationId xmlns:a16="http://schemas.microsoft.com/office/drawing/2014/main" id="{073D5527-C941-545C-1879-95171F944BF7}"/>
                </a:ext>
              </a:extLst>
            </p:cNvPr>
            <p:cNvSpPr txBox="1"/>
            <p:nvPr/>
          </p:nvSpPr>
          <p:spPr>
            <a:xfrm>
              <a:off x="0" y="624420"/>
              <a:ext cx="1408162"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الأداء الرئيسية (</a:t>
              </a: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KPIs</a:t>
              </a: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5" name="Group 14">
              <a:extLst>
                <a:ext uri="{FF2B5EF4-FFF2-40B4-BE49-F238E27FC236}">
                  <a16:creationId xmlns:a16="http://schemas.microsoft.com/office/drawing/2014/main" id="{CE4585B5-0699-4ACB-93C2-D94B3B590C54}"/>
                </a:ext>
              </a:extLst>
            </p:cNvPr>
            <p:cNvGrpSpPr/>
            <p:nvPr/>
          </p:nvGrpSpPr>
          <p:grpSpPr>
            <a:xfrm>
              <a:off x="313258" y="0"/>
              <a:ext cx="778134" cy="511492"/>
              <a:chOff x="313258" y="0"/>
              <a:chExt cx="778134" cy="511492"/>
            </a:xfrm>
          </p:grpSpPr>
          <p:sp>
            <p:nvSpPr>
              <p:cNvPr id="16" name="TextBox 6">
                <a:extLst>
                  <a:ext uri="{FF2B5EF4-FFF2-40B4-BE49-F238E27FC236}">
                    <a16:creationId xmlns:a16="http://schemas.microsoft.com/office/drawing/2014/main" id="{D08E8B57-6B79-F356-F37D-15DDE19E0D92}"/>
                  </a:ext>
                </a:extLst>
              </p:cNvPr>
              <p:cNvSpPr txBox="1"/>
              <p:nvPr/>
            </p:nvSpPr>
            <p:spPr>
              <a:xfrm>
                <a:off x="313258" y="0"/>
                <a:ext cx="778134" cy="506187"/>
              </a:xfrm>
              <a:prstGeom prst="rect">
                <a:avLst/>
              </a:prstGeom>
              <a:noFill/>
            </p:spPr>
            <p:txBody>
              <a:bodyPr wrap="square" rtlCol="0">
                <a:spAutoFit/>
              </a:bodyPr>
              <a:lstStyle/>
              <a:p>
                <a:pPr algn="ctr" rtl="1">
                  <a:lnSpc>
                    <a:spcPct val="115000"/>
                  </a:lnSpc>
                </a:pPr>
                <a:r>
                  <a:rPr lang="ar-SY" sz="4800" b="1" kern="1200">
                    <a:solidFill>
                      <a:srgbClr val="168489"/>
                    </a:solidFill>
                    <a:effectLst/>
                    <a:latin typeface="Calibri" panose="020F0502020204030204" pitchFamily="34" charset="0"/>
                    <a:ea typeface="Calibri" panose="020F0502020204030204" pitchFamily="34" charset="0"/>
                    <a:cs typeface="Times New Roman" panose="02020603050405020304" pitchFamily="18" charset="0"/>
                  </a:rPr>
                  <a:t>05</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17" name="Straight Connector 16">
                <a:extLst>
                  <a:ext uri="{FF2B5EF4-FFF2-40B4-BE49-F238E27FC236}">
                    <a16:creationId xmlns:a16="http://schemas.microsoft.com/office/drawing/2014/main" id="{64974514-4616-1E3D-3821-66212A9CF7D1}"/>
                  </a:ext>
                </a:extLst>
              </p:cNvPr>
              <p:cNvCxnSpPr>
                <a:cxnSpLocks/>
              </p:cNvCxnSpPr>
              <p:nvPr/>
            </p:nvCxnSpPr>
            <p:spPr>
              <a:xfrm>
                <a:off x="320623"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sp>
        <p:nvSpPr>
          <p:cNvPr id="47" name="TextBox 46">
            <a:extLst>
              <a:ext uri="{FF2B5EF4-FFF2-40B4-BE49-F238E27FC236}">
                <a16:creationId xmlns:a16="http://schemas.microsoft.com/office/drawing/2014/main" id="{D969C691-EA51-F650-744D-AB5B23D1824F}"/>
              </a:ext>
            </a:extLst>
          </p:cNvPr>
          <p:cNvSpPr txBox="1"/>
          <p:nvPr/>
        </p:nvSpPr>
        <p:spPr>
          <a:xfrm>
            <a:off x="-5766124" y="3146376"/>
            <a:ext cx="4548374" cy="235756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التحديات التي تواجه المؤسسات عند قياس وإدارة أثرها الاجتماعي، وكيفية التغلّب على هذه التحديات</a:t>
            </a:r>
            <a:endParaRPr lang="en-US" dirty="0"/>
          </a:p>
        </p:txBody>
      </p:sp>
      <p:pic>
        <p:nvPicPr>
          <p:cNvPr id="48" name="Picture 47">
            <a:extLst>
              <a:ext uri="{FF2B5EF4-FFF2-40B4-BE49-F238E27FC236}">
                <a16:creationId xmlns:a16="http://schemas.microsoft.com/office/drawing/2014/main" id="{5566BB18-E679-A896-EC0F-A3CF8D51E9C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4090530" y="1870349"/>
            <a:ext cx="4343314" cy="4343314"/>
          </a:xfrm>
          <a:prstGeom prst="rect">
            <a:avLst/>
          </a:prstGeom>
        </p:spPr>
      </p:pic>
    </p:spTree>
    <p:extLst>
      <p:ext uri="{BB962C8B-B14F-4D97-AF65-F5344CB8AC3E}">
        <p14:creationId xmlns:p14="http://schemas.microsoft.com/office/powerpoint/2010/main" val="40655325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نشاط تدريبي</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44D1951C-B1A6-84E6-5387-42154D91146A}"/>
              </a:ext>
            </a:extLst>
          </p:cNvPr>
          <p:cNvSpPr txBox="1"/>
          <p:nvPr/>
        </p:nvSpPr>
        <p:spPr>
          <a:xfrm>
            <a:off x="1547626" y="3146376"/>
            <a:ext cx="4548374"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التحديات التي تواجه المؤسسات عند قياس وإدارة أثرها الاجتماعي، وكيفية التغلّب على </a:t>
            </a:r>
            <a:r>
              <a:rPr lang="ar-SY"/>
              <a:t>هذه التحديات</a:t>
            </a:r>
            <a:endParaRPr lang="en-US" dirty="0"/>
          </a:p>
        </p:txBody>
      </p:sp>
      <p:pic>
        <p:nvPicPr>
          <p:cNvPr id="8" name="Picture 7">
            <a:extLst>
              <a:ext uri="{FF2B5EF4-FFF2-40B4-BE49-F238E27FC236}">
                <a16:creationId xmlns:a16="http://schemas.microsoft.com/office/drawing/2014/main" id="{C0824149-F569-2DA7-C325-B07C18D4CF8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Tree>
    <p:extLst>
      <p:ext uri="{BB962C8B-B14F-4D97-AF65-F5344CB8AC3E}">
        <p14:creationId xmlns:p14="http://schemas.microsoft.com/office/powerpoint/2010/main" val="28565240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الرابع</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الشراكات والتعاون للتنمية المستدامة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بناء الشراكات والتعاون مع أصحاب المصلحة لتحقيق الاستدامة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تطوير استراتيجيات التعاون والشراكة المستدامة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التحديات والأدوار في تعزيز التعاون للتنمية المستدامة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24003542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أهداف التنمية المستدامة</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https://youtu.be/UVmfoAuoFcM?si=tzS7_ljYocmIvHnB</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0869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بناء الشراكات والتعاون مع أصحاب المصلحة لتحقيق الاستدامة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60" name="Group 59">
            <a:extLst>
              <a:ext uri="{FF2B5EF4-FFF2-40B4-BE49-F238E27FC236}">
                <a16:creationId xmlns:a16="http://schemas.microsoft.com/office/drawing/2014/main" id="{84ACBC92-628A-39A0-4980-9F5DFE8758E4}"/>
              </a:ext>
            </a:extLst>
          </p:cNvPr>
          <p:cNvGrpSpPr/>
          <p:nvPr/>
        </p:nvGrpSpPr>
        <p:grpSpPr>
          <a:xfrm>
            <a:off x="7154315" y="2853839"/>
            <a:ext cx="2339249" cy="2247891"/>
            <a:chOff x="7154315" y="2853839"/>
            <a:chExt cx="2339249" cy="2247891"/>
          </a:xfrm>
        </p:grpSpPr>
        <p:grpSp>
          <p:nvGrpSpPr>
            <p:cNvPr id="31" name="Group 30">
              <a:extLst>
                <a:ext uri="{FF2B5EF4-FFF2-40B4-BE49-F238E27FC236}">
                  <a16:creationId xmlns:a16="http://schemas.microsoft.com/office/drawing/2014/main" id="{9A710F49-842C-F43E-5B70-B231A06984D3}"/>
                </a:ext>
              </a:extLst>
            </p:cNvPr>
            <p:cNvGrpSpPr/>
            <p:nvPr/>
          </p:nvGrpSpPr>
          <p:grpSpPr>
            <a:xfrm>
              <a:off x="7154315" y="2853839"/>
              <a:ext cx="2339249" cy="2247891"/>
              <a:chOff x="3550686" y="3"/>
              <a:chExt cx="1435760" cy="1380694"/>
            </a:xfrm>
          </p:grpSpPr>
          <p:sp>
            <p:nvSpPr>
              <p:cNvPr id="50" name="Rectangle: Diagonal Corners Rounded 49">
                <a:extLst>
                  <a:ext uri="{FF2B5EF4-FFF2-40B4-BE49-F238E27FC236}">
                    <a16:creationId xmlns:a16="http://schemas.microsoft.com/office/drawing/2014/main" id="{24E2C240-8B25-8E0A-D914-C60853FC1420}"/>
                  </a:ext>
                </a:extLst>
              </p:cNvPr>
              <p:cNvSpPr/>
              <p:nvPr/>
            </p:nvSpPr>
            <p:spPr>
              <a:xfrm flipV="1">
                <a:off x="3572285" y="67111"/>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1" name="Rectangle: Diagonal Corners Rounded 50">
                <a:extLst>
                  <a:ext uri="{FF2B5EF4-FFF2-40B4-BE49-F238E27FC236}">
                    <a16:creationId xmlns:a16="http://schemas.microsoft.com/office/drawing/2014/main" id="{069C280D-4D06-B792-4CDB-7A867CB9C8D6}"/>
                  </a:ext>
                </a:extLst>
              </p:cNvPr>
              <p:cNvSpPr/>
              <p:nvPr/>
            </p:nvSpPr>
            <p:spPr>
              <a:xfrm flipV="1">
                <a:off x="3632075" y="3"/>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2" name="TextBox 57">
                <a:extLst>
                  <a:ext uri="{FF2B5EF4-FFF2-40B4-BE49-F238E27FC236}">
                    <a16:creationId xmlns:a16="http://schemas.microsoft.com/office/drawing/2014/main" id="{39A180BC-041D-2587-4DA4-3DE1A039EDA6}"/>
                  </a:ext>
                </a:extLst>
              </p:cNvPr>
              <p:cNvSpPr txBox="1"/>
              <p:nvPr/>
            </p:nvSpPr>
            <p:spPr>
              <a:xfrm>
                <a:off x="3550686" y="743591"/>
                <a:ext cx="1435760" cy="361496"/>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علاقات تعاونية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9" name="رسم 6" descr="مصافحة باليد">
              <a:extLst>
                <a:ext uri="{FF2B5EF4-FFF2-40B4-BE49-F238E27FC236}">
                  <a16:creationId xmlns:a16="http://schemas.microsoft.com/office/drawing/2014/main" id="{9FB84923-804C-DB94-465E-3019F3D7B0E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5238" y="2963360"/>
              <a:ext cx="1035764" cy="1035007"/>
            </a:xfrm>
            <a:prstGeom prst="rect">
              <a:avLst/>
            </a:prstGeom>
          </p:spPr>
        </p:pic>
      </p:grpSp>
      <p:grpSp>
        <p:nvGrpSpPr>
          <p:cNvPr id="59" name="Group 58">
            <a:extLst>
              <a:ext uri="{FF2B5EF4-FFF2-40B4-BE49-F238E27FC236}">
                <a16:creationId xmlns:a16="http://schemas.microsoft.com/office/drawing/2014/main" id="{EB000B0B-0B17-9243-7EFA-276DA9318CC2}"/>
              </a:ext>
            </a:extLst>
          </p:cNvPr>
          <p:cNvGrpSpPr/>
          <p:nvPr/>
        </p:nvGrpSpPr>
        <p:grpSpPr>
          <a:xfrm>
            <a:off x="9396836" y="2853840"/>
            <a:ext cx="2207329" cy="2247891"/>
            <a:chOff x="9396836" y="2853840"/>
            <a:chExt cx="2207329" cy="2247891"/>
          </a:xfrm>
        </p:grpSpPr>
        <p:grpSp>
          <p:nvGrpSpPr>
            <p:cNvPr id="30" name="Group 29">
              <a:extLst>
                <a:ext uri="{FF2B5EF4-FFF2-40B4-BE49-F238E27FC236}">
                  <a16:creationId xmlns:a16="http://schemas.microsoft.com/office/drawing/2014/main" id="{3F004EC3-AD46-B1B2-F237-E9F38EF6F961}"/>
                </a:ext>
              </a:extLst>
            </p:cNvPr>
            <p:cNvGrpSpPr/>
            <p:nvPr/>
          </p:nvGrpSpPr>
          <p:grpSpPr>
            <a:xfrm>
              <a:off x="9396836" y="2853840"/>
              <a:ext cx="2207329" cy="2247891"/>
              <a:chOff x="4748858" y="4"/>
              <a:chExt cx="1354791" cy="1380694"/>
            </a:xfrm>
          </p:grpSpPr>
          <p:sp>
            <p:nvSpPr>
              <p:cNvPr id="53" name="Rectangle: Diagonal Corners Rounded 52">
                <a:extLst>
                  <a:ext uri="{FF2B5EF4-FFF2-40B4-BE49-F238E27FC236}">
                    <a16:creationId xmlns:a16="http://schemas.microsoft.com/office/drawing/2014/main" id="{3DDBE3B3-02B4-0490-72E9-2202F38FA989}"/>
                  </a:ext>
                </a:extLst>
              </p:cNvPr>
              <p:cNvSpPr/>
              <p:nvPr/>
            </p:nvSpPr>
            <p:spPr>
              <a:xfrm flipV="1">
                <a:off x="4748858" y="67112"/>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4" name="Rectangle: Diagonal Corners Rounded 53">
                <a:extLst>
                  <a:ext uri="{FF2B5EF4-FFF2-40B4-BE49-F238E27FC236}">
                    <a16:creationId xmlns:a16="http://schemas.microsoft.com/office/drawing/2014/main" id="{4426D790-7791-A1AF-4BDB-D610F82217A6}"/>
                  </a:ext>
                </a:extLst>
              </p:cNvPr>
              <p:cNvSpPr/>
              <p:nvPr/>
            </p:nvSpPr>
            <p:spPr>
              <a:xfrm flipV="1">
                <a:off x="4808648" y="4"/>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5" name="TextBox 61">
                <a:extLst>
                  <a:ext uri="{FF2B5EF4-FFF2-40B4-BE49-F238E27FC236}">
                    <a16:creationId xmlns:a16="http://schemas.microsoft.com/office/drawing/2014/main" id="{774B5A33-634F-9464-4478-0BFA5375FBCF}"/>
                  </a:ext>
                </a:extLst>
              </p:cNvPr>
              <p:cNvSpPr txBox="1"/>
              <p:nvPr/>
            </p:nvSpPr>
            <p:spPr>
              <a:xfrm>
                <a:off x="4791221" y="601165"/>
                <a:ext cx="1312428" cy="617099"/>
              </a:xfrm>
              <a:prstGeom prst="rect">
                <a:avLst/>
              </a:prstGeom>
              <a:noFill/>
            </p:spPr>
            <p:txBody>
              <a:bodyPr wrap="square" rtlCol="0">
                <a:no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أصحاب المصلحة الرئيسيين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80" descr="List with solid fill">
              <a:extLst>
                <a:ext uri="{FF2B5EF4-FFF2-40B4-BE49-F238E27FC236}">
                  <a16:creationId xmlns:a16="http://schemas.microsoft.com/office/drawing/2014/main" id="{1EC270ED-2C80-63CE-A50F-834CFD20121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01241" y="3062677"/>
              <a:ext cx="875563" cy="874923"/>
            </a:xfrm>
            <a:prstGeom prst="rect">
              <a:avLst/>
            </a:prstGeom>
          </p:spPr>
        </p:pic>
      </p:grpSp>
      <p:grpSp>
        <p:nvGrpSpPr>
          <p:cNvPr id="62" name="Group 61">
            <a:extLst>
              <a:ext uri="{FF2B5EF4-FFF2-40B4-BE49-F238E27FC236}">
                <a16:creationId xmlns:a16="http://schemas.microsoft.com/office/drawing/2014/main" id="{DED67F22-0EC8-0C2F-DAE2-80B8D4501D6E}"/>
              </a:ext>
            </a:extLst>
          </p:cNvPr>
          <p:cNvGrpSpPr/>
          <p:nvPr/>
        </p:nvGrpSpPr>
        <p:grpSpPr>
          <a:xfrm>
            <a:off x="2743538" y="2853833"/>
            <a:ext cx="2212850" cy="2247889"/>
            <a:chOff x="2743538" y="2853833"/>
            <a:chExt cx="2212850" cy="2247889"/>
          </a:xfrm>
        </p:grpSpPr>
        <p:grpSp>
          <p:nvGrpSpPr>
            <p:cNvPr id="33" name="Group 32">
              <a:extLst>
                <a:ext uri="{FF2B5EF4-FFF2-40B4-BE49-F238E27FC236}">
                  <a16:creationId xmlns:a16="http://schemas.microsoft.com/office/drawing/2014/main" id="{0A5A604C-5D14-1CF0-3D50-7D3B475D43E5}"/>
                </a:ext>
              </a:extLst>
            </p:cNvPr>
            <p:cNvGrpSpPr/>
            <p:nvPr/>
          </p:nvGrpSpPr>
          <p:grpSpPr>
            <a:xfrm>
              <a:off x="2743538" y="2853833"/>
              <a:ext cx="2212850" cy="2247889"/>
              <a:chOff x="1196770" y="0"/>
              <a:chExt cx="1358179" cy="1380694"/>
            </a:xfrm>
          </p:grpSpPr>
          <p:sp>
            <p:nvSpPr>
              <p:cNvPr id="34" name="Rectangle: Diagonal Corners Rounded 33">
                <a:extLst>
                  <a:ext uri="{FF2B5EF4-FFF2-40B4-BE49-F238E27FC236}">
                    <a16:creationId xmlns:a16="http://schemas.microsoft.com/office/drawing/2014/main" id="{2B229A48-A8AD-26EE-C9C8-711C536552E3}"/>
                  </a:ext>
                </a:extLst>
              </p:cNvPr>
              <p:cNvSpPr/>
              <p:nvPr/>
            </p:nvSpPr>
            <p:spPr>
              <a:xfrm flipV="1">
                <a:off x="1196770" y="67108"/>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Rectangle: Diagonal Corners Rounded 34">
                <a:extLst>
                  <a:ext uri="{FF2B5EF4-FFF2-40B4-BE49-F238E27FC236}">
                    <a16:creationId xmlns:a16="http://schemas.microsoft.com/office/drawing/2014/main" id="{F1CB0AF5-DBBB-95BD-CCEB-17E37DC9FE88}"/>
                  </a:ext>
                </a:extLst>
              </p:cNvPr>
              <p:cNvSpPr/>
              <p:nvPr/>
            </p:nvSpPr>
            <p:spPr>
              <a:xfrm flipV="1">
                <a:off x="1256560" y="0"/>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6" name="TextBox 51">
                <a:extLst>
                  <a:ext uri="{FF2B5EF4-FFF2-40B4-BE49-F238E27FC236}">
                    <a16:creationId xmlns:a16="http://schemas.microsoft.com/office/drawing/2014/main" id="{1162AAED-6CC8-EFA2-765A-4DD212E3B472}"/>
                  </a:ext>
                </a:extLst>
              </p:cNvPr>
              <p:cNvSpPr txBox="1"/>
              <p:nvPr/>
            </p:nvSpPr>
            <p:spPr>
              <a:xfrm>
                <a:off x="1231655" y="743592"/>
                <a:ext cx="1323294" cy="361496"/>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الالتزام والشفافية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21" descr="Group brainstorm with solid fill">
              <a:extLst>
                <a:ext uri="{FF2B5EF4-FFF2-40B4-BE49-F238E27FC236}">
                  <a16:creationId xmlns:a16="http://schemas.microsoft.com/office/drawing/2014/main" id="{E48506F0-34F3-279E-845B-C9883BB6863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09614" y="2962549"/>
              <a:ext cx="1075964" cy="1075178"/>
            </a:xfrm>
            <a:prstGeom prst="rect">
              <a:avLst/>
            </a:prstGeom>
          </p:spPr>
        </p:pic>
      </p:grpSp>
      <p:grpSp>
        <p:nvGrpSpPr>
          <p:cNvPr id="61" name="Group 60">
            <a:extLst>
              <a:ext uri="{FF2B5EF4-FFF2-40B4-BE49-F238E27FC236}">
                <a16:creationId xmlns:a16="http://schemas.microsoft.com/office/drawing/2014/main" id="{311A5C3B-7F14-C198-244B-6AAD99DDC0BF}"/>
              </a:ext>
            </a:extLst>
          </p:cNvPr>
          <p:cNvGrpSpPr/>
          <p:nvPr/>
        </p:nvGrpSpPr>
        <p:grpSpPr>
          <a:xfrm>
            <a:off x="4972467" y="2853840"/>
            <a:ext cx="2182414" cy="2247891"/>
            <a:chOff x="4972467" y="2853840"/>
            <a:chExt cx="2182414" cy="2247891"/>
          </a:xfrm>
        </p:grpSpPr>
        <p:grpSp>
          <p:nvGrpSpPr>
            <p:cNvPr id="32" name="Group 31">
              <a:extLst>
                <a:ext uri="{FF2B5EF4-FFF2-40B4-BE49-F238E27FC236}">
                  <a16:creationId xmlns:a16="http://schemas.microsoft.com/office/drawing/2014/main" id="{DA9FCEC1-E8F0-6F2E-C45B-A8492BEAB114}"/>
                </a:ext>
              </a:extLst>
            </p:cNvPr>
            <p:cNvGrpSpPr/>
            <p:nvPr/>
          </p:nvGrpSpPr>
          <p:grpSpPr>
            <a:xfrm>
              <a:off x="4972467" y="2853840"/>
              <a:ext cx="2182414" cy="2247891"/>
              <a:chOff x="2386307" y="4"/>
              <a:chExt cx="1339499" cy="1380694"/>
            </a:xfrm>
          </p:grpSpPr>
          <p:sp>
            <p:nvSpPr>
              <p:cNvPr id="37" name="Rectangle: Diagonal Corners Rounded 36">
                <a:extLst>
                  <a:ext uri="{FF2B5EF4-FFF2-40B4-BE49-F238E27FC236}">
                    <a16:creationId xmlns:a16="http://schemas.microsoft.com/office/drawing/2014/main" id="{72A0E6DD-3105-5EC0-1982-3C111AF41497}"/>
                  </a:ext>
                </a:extLst>
              </p:cNvPr>
              <p:cNvSpPr/>
              <p:nvPr/>
            </p:nvSpPr>
            <p:spPr>
              <a:xfrm flipV="1">
                <a:off x="2386307" y="67112"/>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Rectangle: Diagonal Corners Rounded 37">
                <a:extLst>
                  <a:ext uri="{FF2B5EF4-FFF2-40B4-BE49-F238E27FC236}">
                    <a16:creationId xmlns:a16="http://schemas.microsoft.com/office/drawing/2014/main" id="{911E22FE-55B6-0C46-42BB-46AC43164440}"/>
                  </a:ext>
                </a:extLst>
              </p:cNvPr>
              <p:cNvSpPr/>
              <p:nvPr/>
            </p:nvSpPr>
            <p:spPr>
              <a:xfrm flipV="1">
                <a:off x="2446097" y="4"/>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9" name="TextBox 54">
                <a:extLst>
                  <a:ext uri="{FF2B5EF4-FFF2-40B4-BE49-F238E27FC236}">
                    <a16:creationId xmlns:a16="http://schemas.microsoft.com/office/drawing/2014/main" id="{DC08389C-3D01-53AB-BB66-3A6864B2E060}"/>
                  </a:ext>
                </a:extLst>
              </p:cNvPr>
              <p:cNvSpPr txBox="1"/>
              <p:nvPr/>
            </p:nvSpPr>
            <p:spPr>
              <a:xfrm>
                <a:off x="2439758" y="601165"/>
                <a:ext cx="1286048" cy="617099"/>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الأدوار والمسؤوليات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Graphic 16" descr="Document with solid fill">
              <a:extLst>
                <a:ext uri="{FF2B5EF4-FFF2-40B4-BE49-F238E27FC236}">
                  <a16:creationId xmlns:a16="http://schemas.microsoft.com/office/drawing/2014/main" id="{3355A861-639A-885F-8332-BFED8BDA9B5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746242" y="3044525"/>
              <a:ext cx="858474" cy="857847"/>
            </a:xfrm>
            <a:prstGeom prst="rect">
              <a:avLst/>
            </a:prstGeom>
          </p:spPr>
        </p:pic>
      </p:grpSp>
      <p:grpSp>
        <p:nvGrpSpPr>
          <p:cNvPr id="63" name="Group 62">
            <a:extLst>
              <a:ext uri="{FF2B5EF4-FFF2-40B4-BE49-F238E27FC236}">
                <a16:creationId xmlns:a16="http://schemas.microsoft.com/office/drawing/2014/main" id="{59968412-8F78-E8F5-6F4B-07806BAC63FD}"/>
              </a:ext>
            </a:extLst>
          </p:cNvPr>
          <p:cNvGrpSpPr/>
          <p:nvPr/>
        </p:nvGrpSpPr>
        <p:grpSpPr>
          <a:xfrm>
            <a:off x="501051" y="2853842"/>
            <a:ext cx="2180221" cy="2247891"/>
            <a:chOff x="501051" y="2853842"/>
            <a:chExt cx="2180221" cy="2247891"/>
          </a:xfrm>
        </p:grpSpPr>
        <p:grpSp>
          <p:nvGrpSpPr>
            <p:cNvPr id="29" name="Group 28">
              <a:extLst>
                <a:ext uri="{FF2B5EF4-FFF2-40B4-BE49-F238E27FC236}">
                  <a16:creationId xmlns:a16="http://schemas.microsoft.com/office/drawing/2014/main" id="{5722B970-B45F-EC4D-C1FD-58D971B97B3B}"/>
                </a:ext>
              </a:extLst>
            </p:cNvPr>
            <p:cNvGrpSpPr/>
            <p:nvPr/>
          </p:nvGrpSpPr>
          <p:grpSpPr>
            <a:xfrm>
              <a:off x="501051" y="2853842"/>
              <a:ext cx="2180221" cy="2247891"/>
              <a:chOff x="0" y="5"/>
              <a:chExt cx="1338154" cy="1380694"/>
            </a:xfrm>
          </p:grpSpPr>
          <p:sp>
            <p:nvSpPr>
              <p:cNvPr id="56" name="Rectangle: Diagonal Corners Rounded 55">
                <a:extLst>
                  <a:ext uri="{FF2B5EF4-FFF2-40B4-BE49-F238E27FC236}">
                    <a16:creationId xmlns:a16="http://schemas.microsoft.com/office/drawing/2014/main" id="{9882BAA2-E825-18ED-78FC-2AA597A3A747}"/>
                  </a:ext>
                </a:extLst>
              </p:cNvPr>
              <p:cNvSpPr/>
              <p:nvPr/>
            </p:nvSpPr>
            <p:spPr>
              <a:xfrm flipV="1">
                <a:off x="0" y="67113"/>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7" name="Rectangle: Diagonal Corners Rounded 56">
                <a:extLst>
                  <a:ext uri="{FF2B5EF4-FFF2-40B4-BE49-F238E27FC236}">
                    <a16:creationId xmlns:a16="http://schemas.microsoft.com/office/drawing/2014/main" id="{8E72FBA5-BA60-207A-F43E-2DE13BD42161}"/>
                  </a:ext>
                </a:extLst>
              </p:cNvPr>
              <p:cNvSpPr/>
              <p:nvPr/>
            </p:nvSpPr>
            <p:spPr>
              <a:xfrm flipV="1">
                <a:off x="59790" y="5"/>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8" name="TextBox 64">
                <a:extLst>
                  <a:ext uri="{FF2B5EF4-FFF2-40B4-BE49-F238E27FC236}">
                    <a16:creationId xmlns:a16="http://schemas.microsoft.com/office/drawing/2014/main" id="{04357592-E5C0-2544-8E3B-59A53850B1B4}"/>
                  </a:ext>
                </a:extLst>
              </p:cNvPr>
              <p:cNvSpPr txBox="1"/>
              <p:nvPr/>
            </p:nvSpPr>
            <p:spPr>
              <a:xfrm>
                <a:off x="61361" y="743591"/>
                <a:ext cx="1204257" cy="361496"/>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التطوير المستمر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8" name="Graphic 14" descr="Business Growth with solid fill">
              <a:extLst>
                <a:ext uri="{FF2B5EF4-FFF2-40B4-BE49-F238E27FC236}">
                  <a16:creationId xmlns:a16="http://schemas.microsoft.com/office/drawing/2014/main" id="{61CBAF8E-BDD4-819D-BA67-47061C7A31C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50529" y="3059611"/>
              <a:ext cx="881699" cy="881056"/>
            </a:xfrm>
            <a:prstGeom prst="rect">
              <a:avLst/>
            </a:prstGeom>
          </p:spPr>
        </p:pic>
      </p:grpSp>
      <p:sp>
        <p:nvSpPr>
          <p:cNvPr id="64" name="TextBox 63">
            <a:extLst>
              <a:ext uri="{FF2B5EF4-FFF2-40B4-BE49-F238E27FC236}">
                <a16:creationId xmlns:a16="http://schemas.microsoft.com/office/drawing/2014/main" id="{B9DC2EC1-A9BB-9520-2B17-A4F53924E302}"/>
              </a:ext>
            </a:extLst>
          </p:cNvPr>
          <p:cNvSpPr txBox="1"/>
          <p:nvPr/>
        </p:nvSpPr>
        <p:spPr>
          <a:xfrm>
            <a:off x="-7525059" y="3545953"/>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أفضل الممارسات لبناء علاقات تعاونية مع أصحاب المصلحة؟</a:t>
            </a:r>
            <a:endParaRPr lang="en-US" dirty="0"/>
          </a:p>
        </p:txBody>
      </p:sp>
      <p:pic>
        <p:nvPicPr>
          <p:cNvPr id="65" name="Picture 64">
            <a:extLst>
              <a:ext uri="{FF2B5EF4-FFF2-40B4-BE49-F238E27FC236}">
                <a16:creationId xmlns:a16="http://schemas.microsoft.com/office/drawing/2014/main" id="{7256F046-7A33-9BB5-21B0-6400222E9A2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821205" y="1967726"/>
            <a:ext cx="4287207" cy="4381407"/>
          </a:xfrm>
          <a:prstGeom prst="rect">
            <a:avLst/>
          </a:prstGeom>
        </p:spPr>
      </p:pic>
    </p:spTree>
    <p:extLst>
      <p:ext uri="{BB962C8B-B14F-4D97-AF65-F5344CB8AC3E}">
        <p14:creationId xmlns:p14="http://schemas.microsoft.com/office/powerpoint/2010/main" val="23710138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1000"/>
                                        <p:tgtEl>
                                          <p:spTgt spid="60"/>
                                        </p:tgtEl>
                                      </p:cBhvr>
                                    </p:animEffect>
                                    <p:anim calcmode="lin" valueType="num">
                                      <p:cBhvr>
                                        <p:cTn id="15" dur="1000" fill="hold"/>
                                        <p:tgtEl>
                                          <p:spTgt spid="60"/>
                                        </p:tgtEl>
                                        <p:attrNameLst>
                                          <p:attrName>ppt_x</p:attrName>
                                        </p:attrNameLst>
                                      </p:cBhvr>
                                      <p:tavLst>
                                        <p:tav tm="0">
                                          <p:val>
                                            <p:strVal val="#ppt_x"/>
                                          </p:val>
                                        </p:tav>
                                        <p:tav tm="100000">
                                          <p:val>
                                            <p:strVal val="#ppt_x"/>
                                          </p:val>
                                        </p:tav>
                                      </p:tavLst>
                                    </p:anim>
                                    <p:anim calcmode="lin" valueType="num">
                                      <p:cBhvr>
                                        <p:cTn id="1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anim calcmode="lin" valueType="num">
                                      <p:cBhvr>
                                        <p:cTn id="22" dur="1000" fill="hold"/>
                                        <p:tgtEl>
                                          <p:spTgt spid="61"/>
                                        </p:tgtEl>
                                        <p:attrNameLst>
                                          <p:attrName>ppt_x</p:attrName>
                                        </p:attrNameLst>
                                      </p:cBhvr>
                                      <p:tavLst>
                                        <p:tav tm="0">
                                          <p:val>
                                            <p:strVal val="#ppt_x"/>
                                          </p:val>
                                        </p:tav>
                                        <p:tav tm="100000">
                                          <p:val>
                                            <p:strVal val="#ppt_x"/>
                                          </p:val>
                                        </p:tav>
                                      </p:tavLst>
                                    </p:anim>
                                    <p:anim calcmode="lin" valueType="num">
                                      <p:cBhvr>
                                        <p:cTn id="2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1000"/>
                                        <p:tgtEl>
                                          <p:spTgt spid="63"/>
                                        </p:tgtEl>
                                      </p:cBhvr>
                                    </p:animEffect>
                                    <p:anim calcmode="lin" valueType="num">
                                      <p:cBhvr>
                                        <p:cTn id="36" dur="1000" fill="hold"/>
                                        <p:tgtEl>
                                          <p:spTgt spid="63"/>
                                        </p:tgtEl>
                                        <p:attrNameLst>
                                          <p:attrName>ppt_x</p:attrName>
                                        </p:attrNameLst>
                                      </p:cBhvr>
                                      <p:tavLst>
                                        <p:tav tm="0">
                                          <p:val>
                                            <p:strVal val="#ppt_x"/>
                                          </p:val>
                                        </p:tav>
                                        <p:tav tm="100000">
                                          <p:val>
                                            <p:strVal val="#ppt_x"/>
                                          </p:val>
                                        </p:tav>
                                      </p:tavLst>
                                    </p:anim>
                                    <p:anim calcmode="lin" valueType="num">
                                      <p:cBhvr>
                                        <p:cTn id="37"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08915CC1-2BC2-1C52-C937-FDA304124BC7}"/>
              </a:ext>
            </a:extLst>
          </p:cNvPr>
          <p:cNvSpPr txBox="1"/>
          <p:nvPr/>
        </p:nvSpPr>
        <p:spPr>
          <a:xfrm>
            <a:off x="1543498" y="354595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أفضل الممارسات لبناء علاقات تعاونية مع أصحاب المصلحة؟</a:t>
            </a:r>
            <a:endParaRPr lang="en-US" dirty="0"/>
          </a:p>
        </p:txBody>
      </p:sp>
      <p:pic>
        <p:nvPicPr>
          <p:cNvPr id="3" name="Picture 2">
            <a:extLst>
              <a:ext uri="{FF2B5EF4-FFF2-40B4-BE49-F238E27FC236}">
                <a16:creationId xmlns:a16="http://schemas.microsoft.com/office/drawing/2014/main" id="{5C9185FF-8E2C-4978-3BB1-11F81481EF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8" name="Picture 7">
            <a:extLst>
              <a:ext uri="{FF2B5EF4-FFF2-40B4-BE49-F238E27FC236}">
                <a16:creationId xmlns:a16="http://schemas.microsoft.com/office/drawing/2014/main" id="{014EBE2C-9F0B-AA88-96D7-8E4C92FD854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684781" y="1711843"/>
            <a:ext cx="5146157" cy="5146157"/>
          </a:xfrm>
          <a:prstGeom prst="rect">
            <a:avLst/>
          </a:prstGeom>
        </p:spPr>
      </p:pic>
    </p:spTree>
    <p:extLst>
      <p:ext uri="{BB962C8B-B14F-4D97-AF65-F5344CB8AC3E}">
        <p14:creationId xmlns:p14="http://schemas.microsoft.com/office/powerpoint/2010/main" val="2196947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08915CC1-2BC2-1C52-C937-FDA304124BC7}"/>
              </a:ext>
            </a:extLst>
          </p:cNvPr>
          <p:cNvSpPr txBox="1"/>
          <p:nvPr/>
        </p:nvSpPr>
        <p:spPr>
          <a:xfrm>
            <a:off x="-5978180" y="3545953"/>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أفضل الممارسات لبناء علاقات تعاونية مع أصحاب المصلحة؟</a:t>
            </a:r>
            <a:endParaRPr lang="en-US" dirty="0"/>
          </a:p>
        </p:txBody>
      </p:sp>
      <p:pic>
        <p:nvPicPr>
          <p:cNvPr id="3" name="Picture 2">
            <a:extLst>
              <a:ext uri="{FF2B5EF4-FFF2-40B4-BE49-F238E27FC236}">
                <a16:creationId xmlns:a16="http://schemas.microsoft.com/office/drawing/2014/main" id="{5C9185FF-8E2C-4978-3BB1-11F81481EF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1037" y="1967726"/>
            <a:ext cx="4287207" cy="4381407"/>
          </a:xfrm>
          <a:prstGeom prst="rect">
            <a:avLst/>
          </a:prstGeom>
        </p:spPr>
      </p:pic>
      <p:pic>
        <p:nvPicPr>
          <p:cNvPr id="8" name="Picture 7">
            <a:extLst>
              <a:ext uri="{FF2B5EF4-FFF2-40B4-BE49-F238E27FC236}">
                <a16:creationId xmlns:a16="http://schemas.microsoft.com/office/drawing/2014/main" id="{0665A484-9121-E1CE-0CFF-E73A4701D24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84D6DF7B-0AB6-3685-CC34-E5D93AA84DAF}"/>
              </a:ext>
            </a:extLst>
          </p:cNvPr>
          <p:cNvSpPr txBox="1"/>
          <p:nvPr/>
        </p:nvSpPr>
        <p:spPr>
          <a:xfrm>
            <a:off x="5215955" y="208571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الاتصال والتواصل - ضمان التواصل المستمر والمفتوح مع جميع أصحاب المصلحة بشكل فردي</a:t>
            </a:r>
            <a:endParaRPr lang="en-US" dirty="0"/>
          </a:p>
        </p:txBody>
      </p:sp>
      <p:sp>
        <p:nvSpPr>
          <p:cNvPr id="10" name="TextBox 9">
            <a:extLst>
              <a:ext uri="{FF2B5EF4-FFF2-40B4-BE49-F238E27FC236}">
                <a16:creationId xmlns:a16="http://schemas.microsoft.com/office/drawing/2014/main" id="{3DDA0C86-83F0-90AA-A5F4-360426E5EB5B}"/>
              </a:ext>
            </a:extLst>
          </p:cNvPr>
          <p:cNvSpPr txBox="1"/>
          <p:nvPr/>
        </p:nvSpPr>
        <p:spPr>
          <a:xfrm>
            <a:off x="5215955" y="325990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فهم وجهات النظر - الاستماع النشط وفهم وجهات نظر واحتياجات كل طرف</a:t>
            </a:r>
            <a:endParaRPr lang="en-US" dirty="0"/>
          </a:p>
        </p:txBody>
      </p:sp>
      <p:sp>
        <p:nvSpPr>
          <p:cNvPr id="11" name="TextBox 10">
            <a:extLst>
              <a:ext uri="{FF2B5EF4-FFF2-40B4-BE49-F238E27FC236}">
                <a16:creationId xmlns:a16="http://schemas.microsoft.com/office/drawing/2014/main" id="{3943FA6B-F6FA-CFAD-0BB4-79E766264A65}"/>
              </a:ext>
            </a:extLst>
          </p:cNvPr>
          <p:cNvSpPr txBox="1"/>
          <p:nvPr/>
        </p:nvSpPr>
        <p:spPr>
          <a:xfrm>
            <a:off x="5215955" y="443409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الثقة المتبادلة - بناء علاقة ثقة مبنية على النزاهة والشفافية والاحترام المتبادل</a:t>
            </a:r>
            <a:endParaRPr lang="en-US" dirty="0"/>
          </a:p>
        </p:txBody>
      </p:sp>
      <p:sp>
        <p:nvSpPr>
          <p:cNvPr id="12" name="TextBox 11">
            <a:extLst>
              <a:ext uri="{FF2B5EF4-FFF2-40B4-BE49-F238E27FC236}">
                <a16:creationId xmlns:a16="http://schemas.microsoft.com/office/drawing/2014/main" id="{EB72D622-876F-91F4-A2BB-6B73CB586861}"/>
              </a:ext>
            </a:extLst>
          </p:cNvPr>
          <p:cNvSpPr txBox="1"/>
          <p:nvPr/>
        </p:nvSpPr>
        <p:spPr>
          <a:xfrm>
            <a:off x="5215955" y="5608290"/>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المشاركة الفاعلة - تضمين أصحاب المصلحة في العمليات وصناعة القرارات ذات الصلة</a:t>
            </a:r>
            <a:endParaRPr lang="en-US" dirty="0"/>
          </a:p>
        </p:txBody>
      </p:sp>
    </p:spTree>
    <p:extLst>
      <p:ext uri="{BB962C8B-B14F-4D97-AF65-F5344CB8AC3E}">
        <p14:creationId xmlns:p14="http://schemas.microsoft.com/office/powerpoint/2010/main" val="349093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8" name="Picture 7">
            <a:extLst>
              <a:ext uri="{FF2B5EF4-FFF2-40B4-BE49-F238E27FC236}">
                <a16:creationId xmlns:a16="http://schemas.microsoft.com/office/drawing/2014/main" id="{0665A484-9121-E1CE-0CFF-E73A4701D24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84D6DF7B-0AB6-3685-CC34-E5D93AA84DAF}"/>
              </a:ext>
            </a:extLst>
          </p:cNvPr>
          <p:cNvSpPr txBox="1"/>
          <p:nvPr/>
        </p:nvSpPr>
        <p:spPr>
          <a:xfrm>
            <a:off x="5215955" y="208571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حل المشكلات سويا - العمل معا للوصول لحلول مشتركة للمشكلات بروح التعاون</a:t>
            </a:r>
            <a:endParaRPr lang="en-US" dirty="0"/>
          </a:p>
        </p:txBody>
      </p:sp>
      <p:sp>
        <p:nvSpPr>
          <p:cNvPr id="10" name="TextBox 9">
            <a:extLst>
              <a:ext uri="{FF2B5EF4-FFF2-40B4-BE49-F238E27FC236}">
                <a16:creationId xmlns:a16="http://schemas.microsoft.com/office/drawing/2014/main" id="{3DDA0C86-83F0-90AA-A5F4-360426E5EB5B}"/>
              </a:ext>
            </a:extLst>
          </p:cNvPr>
          <p:cNvSpPr txBox="1"/>
          <p:nvPr/>
        </p:nvSpPr>
        <p:spPr>
          <a:xfrm>
            <a:off x="5215955" y="325990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الوفاء بالالتزامات - تنفيذ التزامات واتفاقات كل طرف بكل أمانة وشفافية</a:t>
            </a:r>
            <a:endParaRPr lang="en-US" dirty="0"/>
          </a:p>
        </p:txBody>
      </p:sp>
      <p:sp>
        <p:nvSpPr>
          <p:cNvPr id="11" name="TextBox 10">
            <a:extLst>
              <a:ext uri="{FF2B5EF4-FFF2-40B4-BE49-F238E27FC236}">
                <a16:creationId xmlns:a16="http://schemas.microsoft.com/office/drawing/2014/main" id="{3943FA6B-F6FA-CFAD-0BB4-79E766264A65}"/>
              </a:ext>
            </a:extLst>
          </p:cNvPr>
          <p:cNvSpPr txBox="1"/>
          <p:nvPr/>
        </p:nvSpPr>
        <p:spPr>
          <a:xfrm>
            <a:off x="5215955" y="443409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الاستمرارية - ضمان استمرارية العلاقة طويلة الأجل من خلال الالتزام المستمر</a:t>
            </a:r>
            <a:endParaRPr lang="en-US" dirty="0"/>
          </a:p>
        </p:txBody>
      </p:sp>
      <p:sp>
        <p:nvSpPr>
          <p:cNvPr id="12" name="TextBox 11">
            <a:extLst>
              <a:ext uri="{FF2B5EF4-FFF2-40B4-BE49-F238E27FC236}">
                <a16:creationId xmlns:a16="http://schemas.microsoft.com/office/drawing/2014/main" id="{EB72D622-876F-91F4-A2BB-6B73CB586861}"/>
              </a:ext>
            </a:extLst>
          </p:cNvPr>
          <p:cNvSpPr txBox="1"/>
          <p:nvPr/>
        </p:nvSpPr>
        <p:spPr>
          <a:xfrm>
            <a:off x="5215955" y="560829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مراعاة الاختلافات - احترام الاختلافات وقبول وجهات النظر المختلفة</a:t>
            </a:r>
            <a:endParaRPr lang="en-US" dirty="0"/>
          </a:p>
        </p:txBody>
      </p:sp>
    </p:spTree>
    <p:extLst>
      <p:ext uri="{BB962C8B-B14F-4D97-AF65-F5344CB8AC3E}">
        <p14:creationId xmlns:p14="http://schemas.microsoft.com/office/powerpoint/2010/main" val="1816501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تطوير استراتيجيات التعاون والشراكة المستدامة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8" name="Picture 7">
            <a:extLst>
              <a:ext uri="{FF2B5EF4-FFF2-40B4-BE49-F238E27FC236}">
                <a16:creationId xmlns:a16="http://schemas.microsoft.com/office/drawing/2014/main" id="{0665A484-9121-E1CE-0CFF-E73A4701D24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979749" y="1711843"/>
            <a:ext cx="5146157" cy="5146157"/>
          </a:xfrm>
          <a:prstGeom prst="rect">
            <a:avLst/>
          </a:prstGeom>
        </p:spPr>
      </p:pic>
      <p:grpSp>
        <p:nvGrpSpPr>
          <p:cNvPr id="72" name="Group 71">
            <a:extLst>
              <a:ext uri="{FF2B5EF4-FFF2-40B4-BE49-F238E27FC236}">
                <a16:creationId xmlns:a16="http://schemas.microsoft.com/office/drawing/2014/main" id="{427111DB-CA67-01D1-252F-B126BD2F7C7B}"/>
              </a:ext>
            </a:extLst>
          </p:cNvPr>
          <p:cNvGrpSpPr/>
          <p:nvPr/>
        </p:nvGrpSpPr>
        <p:grpSpPr>
          <a:xfrm>
            <a:off x="6096000" y="1920240"/>
            <a:ext cx="5632322" cy="1460272"/>
            <a:chOff x="6096000" y="1920240"/>
            <a:chExt cx="5632322" cy="1460272"/>
          </a:xfrm>
        </p:grpSpPr>
        <p:grpSp>
          <p:nvGrpSpPr>
            <p:cNvPr id="44" name="Group 43">
              <a:extLst>
                <a:ext uri="{FF2B5EF4-FFF2-40B4-BE49-F238E27FC236}">
                  <a16:creationId xmlns:a16="http://schemas.microsoft.com/office/drawing/2014/main" id="{C9A8C7D7-8C05-443B-95B8-370108714F8F}"/>
                </a:ext>
              </a:extLst>
            </p:cNvPr>
            <p:cNvGrpSpPr/>
            <p:nvPr/>
          </p:nvGrpSpPr>
          <p:grpSpPr>
            <a:xfrm>
              <a:off x="6096000" y="1920240"/>
              <a:ext cx="5632322" cy="1460272"/>
              <a:chOff x="3021605" y="0"/>
              <a:chExt cx="3021605" cy="783380"/>
            </a:xfrm>
          </p:grpSpPr>
          <p:grpSp>
            <p:nvGrpSpPr>
              <p:cNvPr id="52" name="Group 51">
                <a:extLst>
                  <a:ext uri="{FF2B5EF4-FFF2-40B4-BE49-F238E27FC236}">
                    <a16:creationId xmlns:a16="http://schemas.microsoft.com/office/drawing/2014/main" id="{E7D958D8-0811-4E17-9A7B-CCBCF82D66E4}"/>
                  </a:ext>
                </a:extLst>
              </p:cNvPr>
              <p:cNvGrpSpPr/>
              <p:nvPr/>
            </p:nvGrpSpPr>
            <p:grpSpPr>
              <a:xfrm>
                <a:off x="3021605" y="38729"/>
                <a:ext cx="2578490" cy="704145"/>
                <a:chOff x="3021605" y="38729"/>
                <a:chExt cx="2578490" cy="704145"/>
              </a:xfrm>
            </p:grpSpPr>
            <p:sp>
              <p:nvSpPr>
                <p:cNvPr id="56" name="Freeform: Shape 55">
                  <a:extLst>
                    <a:ext uri="{FF2B5EF4-FFF2-40B4-BE49-F238E27FC236}">
                      <a16:creationId xmlns:a16="http://schemas.microsoft.com/office/drawing/2014/main" id="{F0A428A5-CCE2-4341-988F-3D708A4AA299}"/>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7" name="Freeform: Shape 56">
                  <a:extLst>
                    <a:ext uri="{FF2B5EF4-FFF2-40B4-BE49-F238E27FC236}">
                      <a16:creationId xmlns:a16="http://schemas.microsoft.com/office/drawing/2014/main" id="{F07E025A-C032-444A-B7C0-C5D834869793}"/>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3" name="Oval 52">
                <a:extLst>
                  <a:ext uri="{FF2B5EF4-FFF2-40B4-BE49-F238E27FC236}">
                    <a16:creationId xmlns:a16="http://schemas.microsoft.com/office/drawing/2014/main" id="{371A5EA3-4B3C-476C-BF1A-BC1E979DD09A}"/>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Oval 53">
                <a:extLst>
                  <a:ext uri="{FF2B5EF4-FFF2-40B4-BE49-F238E27FC236}">
                    <a16:creationId xmlns:a16="http://schemas.microsoft.com/office/drawing/2014/main" id="{63B56AB6-EBCE-4DB8-83BA-78F60DFBA3B2}"/>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TextBox 191">
                <a:extLst>
                  <a:ext uri="{FF2B5EF4-FFF2-40B4-BE49-F238E27FC236}">
                    <a16:creationId xmlns:a16="http://schemas.microsoft.com/office/drawing/2014/main" id="{E9281ABE-7252-45B6-AAC6-ED8C13B74CE8}"/>
                  </a:ext>
                </a:extLst>
              </p:cNvPr>
              <p:cNvSpPr txBox="1"/>
              <p:nvPr/>
            </p:nvSpPr>
            <p:spPr>
              <a:xfrm>
                <a:off x="3339553" y="208149"/>
                <a:ext cx="1971675" cy="374650"/>
              </a:xfrm>
              <a:prstGeom prst="rect">
                <a:avLst/>
              </a:prstGeom>
              <a:noFill/>
            </p:spPr>
            <p:txBody>
              <a:bodyPr wrap="square" rtlCol="0">
                <a:noAutofit/>
              </a:bodyPr>
              <a:lstStyle/>
              <a:p>
                <a:pPr algn="ctr" rtl="0">
                  <a:lnSpc>
                    <a:spcPct val="113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أصحاب المصلحة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29" descr="Downward trend graph with solid fill">
              <a:extLst>
                <a:ext uri="{FF2B5EF4-FFF2-40B4-BE49-F238E27FC236}">
                  <a16:creationId xmlns:a16="http://schemas.microsoft.com/office/drawing/2014/main" id="{C6375345-C923-413C-A9B3-DA1850AF133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433459" y="2079493"/>
              <a:ext cx="1112244" cy="1112273"/>
            </a:xfrm>
            <a:prstGeom prst="rect">
              <a:avLst/>
            </a:prstGeom>
          </p:spPr>
        </p:pic>
      </p:grpSp>
      <p:grpSp>
        <p:nvGrpSpPr>
          <p:cNvPr id="76" name="Group 75">
            <a:extLst>
              <a:ext uri="{FF2B5EF4-FFF2-40B4-BE49-F238E27FC236}">
                <a16:creationId xmlns:a16="http://schemas.microsoft.com/office/drawing/2014/main" id="{AA1502E0-8B73-BDB8-CC90-55AC4443D6B2}"/>
              </a:ext>
            </a:extLst>
          </p:cNvPr>
          <p:cNvGrpSpPr/>
          <p:nvPr/>
        </p:nvGrpSpPr>
        <p:grpSpPr>
          <a:xfrm>
            <a:off x="6096000" y="4910048"/>
            <a:ext cx="5632322" cy="1460272"/>
            <a:chOff x="6096000" y="4910048"/>
            <a:chExt cx="5632322" cy="1460272"/>
          </a:xfrm>
        </p:grpSpPr>
        <p:grpSp>
          <p:nvGrpSpPr>
            <p:cNvPr id="58" name="Group 57">
              <a:extLst>
                <a:ext uri="{FF2B5EF4-FFF2-40B4-BE49-F238E27FC236}">
                  <a16:creationId xmlns:a16="http://schemas.microsoft.com/office/drawing/2014/main" id="{99C38088-27C0-4C52-B030-C919C84D7295}"/>
                </a:ext>
              </a:extLst>
            </p:cNvPr>
            <p:cNvGrpSpPr/>
            <p:nvPr/>
          </p:nvGrpSpPr>
          <p:grpSpPr>
            <a:xfrm>
              <a:off x="6096000" y="4910048"/>
              <a:ext cx="5632322" cy="1460272"/>
              <a:chOff x="3021605" y="1603917"/>
              <a:chExt cx="3021605" cy="783380"/>
            </a:xfrm>
          </p:grpSpPr>
          <p:grpSp>
            <p:nvGrpSpPr>
              <p:cNvPr id="66" name="Group 65">
                <a:extLst>
                  <a:ext uri="{FF2B5EF4-FFF2-40B4-BE49-F238E27FC236}">
                    <a16:creationId xmlns:a16="http://schemas.microsoft.com/office/drawing/2014/main" id="{FB717655-F9F5-421C-B14A-21A751110DCE}"/>
                  </a:ext>
                </a:extLst>
              </p:cNvPr>
              <p:cNvGrpSpPr/>
              <p:nvPr/>
            </p:nvGrpSpPr>
            <p:grpSpPr>
              <a:xfrm>
                <a:off x="3021605" y="1642646"/>
                <a:ext cx="2578490" cy="704145"/>
                <a:chOff x="3021605" y="1642646"/>
                <a:chExt cx="2578490" cy="704145"/>
              </a:xfrm>
            </p:grpSpPr>
            <p:sp>
              <p:nvSpPr>
                <p:cNvPr id="70" name="Freeform: Shape 69">
                  <a:extLst>
                    <a:ext uri="{FF2B5EF4-FFF2-40B4-BE49-F238E27FC236}">
                      <a16:creationId xmlns:a16="http://schemas.microsoft.com/office/drawing/2014/main" id="{FBBBB923-4A72-4201-B8D9-20C6C155AD8A}"/>
                    </a:ext>
                  </a:extLst>
                </p:cNvPr>
                <p:cNvSpPr/>
                <p:nvPr/>
              </p:nvSpPr>
              <p:spPr>
                <a:xfrm rot="5400000">
                  <a:off x="3926920" y="73733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1" name="Freeform: Shape 70">
                  <a:extLst>
                    <a:ext uri="{FF2B5EF4-FFF2-40B4-BE49-F238E27FC236}">
                      <a16:creationId xmlns:a16="http://schemas.microsoft.com/office/drawing/2014/main" id="{76FFFD56-E3A4-4AFA-B2FA-522464DA7EC9}"/>
                    </a:ext>
                  </a:extLst>
                </p:cNvPr>
                <p:cNvSpPr/>
                <p:nvPr/>
              </p:nvSpPr>
              <p:spPr>
                <a:xfrm rot="5400000">
                  <a:off x="3990635" y="73733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7" name="Oval 66">
                <a:extLst>
                  <a:ext uri="{FF2B5EF4-FFF2-40B4-BE49-F238E27FC236}">
                    <a16:creationId xmlns:a16="http://schemas.microsoft.com/office/drawing/2014/main" id="{6BE48EE1-DABD-455D-A2AD-89A1AFCF09FF}"/>
                  </a:ext>
                </a:extLst>
              </p:cNvPr>
              <p:cNvSpPr/>
              <p:nvPr/>
            </p:nvSpPr>
            <p:spPr>
              <a:xfrm>
                <a:off x="5259830" y="1603917"/>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8" name="Oval 67">
                <a:extLst>
                  <a:ext uri="{FF2B5EF4-FFF2-40B4-BE49-F238E27FC236}">
                    <a16:creationId xmlns:a16="http://schemas.microsoft.com/office/drawing/2014/main" id="{590CC845-F574-4AFC-BAD8-0103EA61ABD0}"/>
                  </a:ext>
                </a:extLst>
              </p:cNvPr>
              <p:cNvSpPr/>
              <p:nvPr/>
            </p:nvSpPr>
            <p:spPr>
              <a:xfrm>
                <a:off x="5300773" y="1644423"/>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9" name="TextBox 163">
                <a:extLst>
                  <a:ext uri="{FF2B5EF4-FFF2-40B4-BE49-F238E27FC236}">
                    <a16:creationId xmlns:a16="http://schemas.microsoft.com/office/drawing/2014/main" id="{4183C420-2A0C-4B94-8666-0C754D6F76E2}"/>
                  </a:ext>
                </a:extLst>
              </p:cNvPr>
              <p:cNvSpPr txBox="1"/>
              <p:nvPr/>
            </p:nvSpPr>
            <p:spPr>
              <a:xfrm>
                <a:off x="3425364" y="1758538"/>
                <a:ext cx="1800225" cy="377825"/>
              </a:xfrm>
              <a:prstGeom prst="rect">
                <a:avLst/>
              </a:prstGeom>
              <a:noFill/>
            </p:spPr>
            <p:txBody>
              <a:bodyPr wrap="square" rtlCol="0">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القدرات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Graphic 14" descr="Business Growth with solid fill">
              <a:extLst>
                <a:ext uri="{FF2B5EF4-FFF2-40B4-BE49-F238E27FC236}">
                  <a16:creationId xmlns:a16="http://schemas.microsoft.com/office/drawing/2014/main" id="{F38CA8D9-5434-453C-9B27-95217EC689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469581" y="5142146"/>
              <a:ext cx="1067196" cy="1067225"/>
            </a:xfrm>
            <a:prstGeom prst="rect">
              <a:avLst/>
            </a:prstGeom>
          </p:spPr>
        </p:pic>
      </p:grpSp>
      <p:grpSp>
        <p:nvGrpSpPr>
          <p:cNvPr id="77" name="Group 76">
            <a:extLst>
              <a:ext uri="{FF2B5EF4-FFF2-40B4-BE49-F238E27FC236}">
                <a16:creationId xmlns:a16="http://schemas.microsoft.com/office/drawing/2014/main" id="{3A8F91A3-9976-1ECE-9A5D-3A8DF17FFE21}"/>
              </a:ext>
            </a:extLst>
          </p:cNvPr>
          <p:cNvGrpSpPr/>
          <p:nvPr/>
        </p:nvGrpSpPr>
        <p:grpSpPr>
          <a:xfrm>
            <a:off x="6096000" y="3413777"/>
            <a:ext cx="5632322" cy="1460272"/>
            <a:chOff x="6096000" y="3413777"/>
            <a:chExt cx="5632322" cy="1460272"/>
          </a:xfrm>
        </p:grpSpPr>
        <p:grpSp>
          <p:nvGrpSpPr>
            <p:cNvPr id="30" name="Group 29">
              <a:extLst>
                <a:ext uri="{FF2B5EF4-FFF2-40B4-BE49-F238E27FC236}">
                  <a16:creationId xmlns:a16="http://schemas.microsoft.com/office/drawing/2014/main" id="{5AAE9362-0A50-4676-8DFD-900EA2EF376D}"/>
                </a:ext>
              </a:extLst>
            </p:cNvPr>
            <p:cNvGrpSpPr/>
            <p:nvPr/>
          </p:nvGrpSpPr>
          <p:grpSpPr>
            <a:xfrm>
              <a:off x="6096000" y="3413777"/>
              <a:ext cx="5632322" cy="1460272"/>
              <a:chOff x="3021605" y="801225"/>
              <a:chExt cx="3021605" cy="783380"/>
            </a:xfrm>
          </p:grpSpPr>
          <p:grpSp>
            <p:nvGrpSpPr>
              <p:cNvPr id="38" name="Group 37">
                <a:extLst>
                  <a:ext uri="{FF2B5EF4-FFF2-40B4-BE49-F238E27FC236}">
                    <a16:creationId xmlns:a16="http://schemas.microsoft.com/office/drawing/2014/main" id="{461CC79E-C68D-42DE-ABC4-6F41C99B2C94}"/>
                  </a:ext>
                </a:extLst>
              </p:cNvPr>
              <p:cNvGrpSpPr/>
              <p:nvPr/>
            </p:nvGrpSpPr>
            <p:grpSpPr>
              <a:xfrm>
                <a:off x="3021605" y="839954"/>
                <a:ext cx="2578490" cy="704145"/>
                <a:chOff x="3021605" y="839954"/>
                <a:chExt cx="2578490" cy="704145"/>
              </a:xfrm>
            </p:grpSpPr>
            <p:sp>
              <p:nvSpPr>
                <p:cNvPr id="42" name="Freeform: Shape 41">
                  <a:extLst>
                    <a:ext uri="{FF2B5EF4-FFF2-40B4-BE49-F238E27FC236}">
                      <a16:creationId xmlns:a16="http://schemas.microsoft.com/office/drawing/2014/main" id="{847F1838-550E-4D19-A19E-4B186A1C2DA1}"/>
                    </a:ext>
                  </a:extLst>
                </p:cNvPr>
                <p:cNvSpPr/>
                <p:nvPr/>
              </p:nvSpPr>
              <p:spPr>
                <a:xfrm rot="5400000">
                  <a:off x="3926920"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3" name="Freeform: Shape 42">
                  <a:extLst>
                    <a:ext uri="{FF2B5EF4-FFF2-40B4-BE49-F238E27FC236}">
                      <a16:creationId xmlns:a16="http://schemas.microsoft.com/office/drawing/2014/main" id="{52A1EEAB-B5D5-4B2E-B77A-B9756EE925F0}"/>
                    </a:ext>
                  </a:extLst>
                </p:cNvPr>
                <p:cNvSpPr/>
                <p:nvPr/>
              </p:nvSpPr>
              <p:spPr>
                <a:xfrm rot="5400000">
                  <a:off x="3990635"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9" name="Oval 38">
                <a:extLst>
                  <a:ext uri="{FF2B5EF4-FFF2-40B4-BE49-F238E27FC236}">
                    <a16:creationId xmlns:a16="http://schemas.microsoft.com/office/drawing/2014/main" id="{C6BDBEEB-2F23-4CA6-BA6D-197495951930}"/>
                  </a:ext>
                </a:extLst>
              </p:cNvPr>
              <p:cNvSpPr/>
              <p:nvPr/>
            </p:nvSpPr>
            <p:spPr>
              <a:xfrm>
                <a:off x="5259830" y="801225"/>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3FCA2606-26B3-4F32-821C-0B23700595A1}"/>
                  </a:ext>
                </a:extLst>
              </p:cNvPr>
              <p:cNvSpPr/>
              <p:nvPr/>
            </p:nvSpPr>
            <p:spPr>
              <a:xfrm>
                <a:off x="5300773" y="841731"/>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TextBox 177">
                <a:extLst>
                  <a:ext uri="{FF2B5EF4-FFF2-40B4-BE49-F238E27FC236}">
                    <a16:creationId xmlns:a16="http://schemas.microsoft.com/office/drawing/2014/main" id="{B8995979-368D-49B7-9A9C-31891E758B2E}"/>
                  </a:ext>
                </a:extLst>
              </p:cNvPr>
              <p:cNvSpPr txBox="1"/>
              <p:nvPr/>
            </p:nvSpPr>
            <p:spPr>
              <a:xfrm>
                <a:off x="3350308" y="982318"/>
                <a:ext cx="1950085" cy="37782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مجالات التعاون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رسم 6" descr="مصافحة باليد">
              <a:extLst>
                <a:ext uri="{FF2B5EF4-FFF2-40B4-BE49-F238E27FC236}">
                  <a16:creationId xmlns:a16="http://schemas.microsoft.com/office/drawing/2014/main" id="{37BCD538-B955-FC42-D482-7A800D4A0D1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49323" y="3592816"/>
              <a:ext cx="1148249" cy="1148280"/>
            </a:xfrm>
            <a:prstGeom prst="rect">
              <a:avLst/>
            </a:prstGeom>
          </p:spPr>
        </p:pic>
      </p:grpSp>
      <p:grpSp>
        <p:nvGrpSpPr>
          <p:cNvPr id="75" name="Group 74">
            <a:extLst>
              <a:ext uri="{FF2B5EF4-FFF2-40B4-BE49-F238E27FC236}">
                <a16:creationId xmlns:a16="http://schemas.microsoft.com/office/drawing/2014/main" id="{C0AAE4BB-2A3B-C60B-6FFF-0E0C10F723FD}"/>
              </a:ext>
            </a:extLst>
          </p:cNvPr>
          <p:cNvGrpSpPr/>
          <p:nvPr/>
        </p:nvGrpSpPr>
        <p:grpSpPr>
          <a:xfrm>
            <a:off x="463678" y="4910048"/>
            <a:ext cx="5632322" cy="1460272"/>
            <a:chOff x="463678" y="4910048"/>
            <a:chExt cx="5632322" cy="1460272"/>
          </a:xfrm>
        </p:grpSpPr>
        <p:grpSp>
          <p:nvGrpSpPr>
            <p:cNvPr id="59" name="Group 58">
              <a:extLst>
                <a:ext uri="{FF2B5EF4-FFF2-40B4-BE49-F238E27FC236}">
                  <a16:creationId xmlns:a16="http://schemas.microsoft.com/office/drawing/2014/main" id="{2BED2B29-5E3D-42C8-8CFB-2A3002A71DAC}"/>
                </a:ext>
              </a:extLst>
            </p:cNvPr>
            <p:cNvGrpSpPr/>
            <p:nvPr/>
          </p:nvGrpSpPr>
          <p:grpSpPr>
            <a:xfrm flipH="1">
              <a:off x="463678" y="4910048"/>
              <a:ext cx="5632322" cy="1460272"/>
              <a:chOff x="0" y="1603917"/>
              <a:chExt cx="3021605" cy="783380"/>
            </a:xfrm>
          </p:grpSpPr>
          <p:grpSp>
            <p:nvGrpSpPr>
              <p:cNvPr id="60" name="Group 59">
                <a:extLst>
                  <a:ext uri="{FF2B5EF4-FFF2-40B4-BE49-F238E27FC236}">
                    <a16:creationId xmlns:a16="http://schemas.microsoft.com/office/drawing/2014/main" id="{6A7B1AE1-8CCD-492E-9223-1C59D1076E83}"/>
                  </a:ext>
                </a:extLst>
              </p:cNvPr>
              <p:cNvGrpSpPr/>
              <p:nvPr/>
            </p:nvGrpSpPr>
            <p:grpSpPr>
              <a:xfrm>
                <a:off x="0" y="1642646"/>
                <a:ext cx="2578490" cy="704145"/>
                <a:chOff x="0" y="1642646"/>
                <a:chExt cx="2578490" cy="704145"/>
              </a:xfrm>
            </p:grpSpPr>
            <p:sp>
              <p:nvSpPr>
                <p:cNvPr id="64" name="Freeform: Shape 63">
                  <a:extLst>
                    <a:ext uri="{FF2B5EF4-FFF2-40B4-BE49-F238E27FC236}">
                      <a16:creationId xmlns:a16="http://schemas.microsoft.com/office/drawing/2014/main" id="{D432864B-07F2-4A3B-9C63-4EEA7042C3DC}"/>
                    </a:ext>
                  </a:extLst>
                </p:cNvPr>
                <p:cNvSpPr/>
                <p:nvPr/>
              </p:nvSpPr>
              <p:spPr>
                <a:xfrm rot="5400000">
                  <a:off x="905315" y="73733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5" name="Freeform: Shape 64">
                  <a:extLst>
                    <a:ext uri="{FF2B5EF4-FFF2-40B4-BE49-F238E27FC236}">
                      <a16:creationId xmlns:a16="http://schemas.microsoft.com/office/drawing/2014/main" id="{C16E3073-33B2-48FE-8D75-03298FD2BFDE}"/>
                    </a:ext>
                  </a:extLst>
                </p:cNvPr>
                <p:cNvSpPr/>
                <p:nvPr/>
              </p:nvSpPr>
              <p:spPr>
                <a:xfrm rot="5400000">
                  <a:off x="969030" y="73733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1" name="Oval 60">
                <a:extLst>
                  <a:ext uri="{FF2B5EF4-FFF2-40B4-BE49-F238E27FC236}">
                    <a16:creationId xmlns:a16="http://schemas.microsoft.com/office/drawing/2014/main" id="{77CF9CB2-34C1-4F62-8124-454C934111CB}"/>
                  </a:ext>
                </a:extLst>
              </p:cNvPr>
              <p:cNvSpPr/>
              <p:nvPr/>
            </p:nvSpPr>
            <p:spPr>
              <a:xfrm>
                <a:off x="2238225" y="1603917"/>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2" name="Oval 61">
                <a:extLst>
                  <a:ext uri="{FF2B5EF4-FFF2-40B4-BE49-F238E27FC236}">
                    <a16:creationId xmlns:a16="http://schemas.microsoft.com/office/drawing/2014/main" id="{0D09BFDF-DF28-413E-A041-601F5FE6C030}"/>
                  </a:ext>
                </a:extLst>
              </p:cNvPr>
              <p:cNvSpPr/>
              <p:nvPr/>
            </p:nvSpPr>
            <p:spPr>
              <a:xfrm>
                <a:off x="2279168" y="1644423"/>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3" name="TextBox 156">
                <a:extLst>
                  <a:ext uri="{FF2B5EF4-FFF2-40B4-BE49-F238E27FC236}">
                    <a16:creationId xmlns:a16="http://schemas.microsoft.com/office/drawing/2014/main" id="{3F4471F2-4B58-44CE-AADD-2272E900D509}"/>
                  </a:ext>
                </a:extLst>
              </p:cNvPr>
              <p:cNvSpPr txBox="1"/>
              <p:nvPr/>
            </p:nvSpPr>
            <p:spPr>
              <a:xfrm>
                <a:off x="403954" y="1746654"/>
                <a:ext cx="1800225" cy="377825"/>
              </a:xfrm>
              <a:prstGeom prst="rect">
                <a:avLst/>
              </a:prstGeom>
            </p:spPr>
            <p:txBody>
              <a:bodyPr wrap="square" rtlCol="0">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والتحسين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رسم 15" descr="قائمة اختيار">
              <a:extLst>
                <a:ext uri="{FF2B5EF4-FFF2-40B4-BE49-F238E27FC236}">
                  <a16:creationId xmlns:a16="http://schemas.microsoft.com/office/drawing/2014/main" id="{FF15828F-E269-3573-0193-BDC2B20ED4A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9071" y="5172475"/>
              <a:ext cx="1023889" cy="1023917"/>
            </a:xfrm>
            <a:prstGeom prst="rect">
              <a:avLst/>
            </a:prstGeom>
          </p:spPr>
        </p:pic>
      </p:grpSp>
      <p:grpSp>
        <p:nvGrpSpPr>
          <p:cNvPr id="74" name="Group 73">
            <a:extLst>
              <a:ext uri="{FF2B5EF4-FFF2-40B4-BE49-F238E27FC236}">
                <a16:creationId xmlns:a16="http://schemas.microsoft.com/office/drawing/2014/main" id="{994178C5-9A7A-B483-B45D-E25E991A3F7D}"/>
              </a:ext>
            </a:extLst>
          </p:cNvPr>
          <p:cNvGrpSpPr/>
          <p:nvPr/>
        </p:nvGrpSpPr>
        <p:grpSpPr>
          <a:xfrm>
            <a:off x="463678" y="3413777"/>
            <a:ext cx="5632322" cy="1460272"/>
            <a:chOff x="463678" y="3413777"/>
            <a:chExt cx="5632322" cy="1460272"/>
          </a:xfrm>
        </p:grpSpPr>
        <p:grpSp>
          <p:nvGrpSpPr>
            <p:cNvPr id="31" name="Group 30">
              <a:extLst>
                <a:ext uri="{FF2B5EF4-FFF2-40B4-BE49-F238E27FC236}">
                  <a16:creationId xmlns:a16="http://schemas.microsoft.com/office/drawing/2014/main" id="{6F5C2C6B-89B3-4995-B517-C1A49BFC224E}"/>
                </a:ext>
              </a:extLst>
            </p:cNvPr>
            <p:cNvGrpSpPr/>
            <p:nvPr/>
          </p:nvGrpSpPr>
          <p:grpSpPr>
            <a:xfrm flipH="1">
              <a:off x="463678" y="3413777"/>
              <a:ext cx="5632322" cy="1460272"/>
              <a:chOff x="0" y="801225"/>
              <a:chExt cx="3021605" cy="783380"/>
            </a:xfrm>
          </p:grpSpPr>
          <p:grpSp>
            <p:nvGrpSpPr>
              <p:cNvPr id="32" name="Group 31">
                <a:extLst>
                  <a:ext uri="{FF2B5EF4-FFF2-40B4-BE49-F238E27FC236}">
                    <a16:creationId xmlns:a16="http://schemas.microsoft.com/office/drawing/2014/main" id="{71839BF1-D40D-4715-B655-13E6C28B53B1}"/>
                  </a:ext>
                </a:extLst>
              </p:cNvPr>
              <p:cNvGrpSpPr/>
              <p:nvPr/>
            </p:nvGrpSpPr>
            <p:grpSpPr>
              <a:xfrm>
                <a:off x="0" y="839954"/>
                <a:ext cx="2578490" cy="704145"/>
                <a:chOff x="0" y="839954"/>
                <a:chExt cx="2578490" cy="704145"/>
              </a:xfrm>
            </p:grpSpPr>
            <p:sp>
              <p:nvSpPr>
                <p:cNvPr id="36" name="Freeform: Shape 35">
                  <a:extLst>
                    <a:ext uri="{FF2B5EF4-FFF2-40B4-BE49-F238E27FC236}">
                      <a16:creationId xmlns:a16="http://schemas.microsoft.com/office/drawing/2014/main" id="{4C24B0F0-0E5E-47BC-87DD-BC594ABD48C0}"/>
                    </a:ext>
                  </a:extLst>
                </p:cNvPr>
                <p:cNvSpPr/>
                <p:nvPr/>
              </p:nvSpPr>
              <p:spPr>
                <a:xfrm rot="5400000">
                  <a:off x="905315"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7" name="Freeform: Shape 36">
                  <a:extLst>
                    <a:ext uri="{FF2B5EF4-FFF2-40B4-BE49-F238E27FC236}">
                      <a16:creationId xmlns:a16="http://schemas.microsoft.com/office/drawing/2014/main" id="{4CE1EA5D-A0D9-4320-909D-EB2724C373E9}"/>
                    </a:ext>
                  </a:extLst>
                </p:cNvPr>
                <p:cNvSpPr/>
                <p:nvPr/>
              </p:nvSpPr>
              <p:spPr>
                <a:xfrm rot="5400000">
                  <a:off x="969030"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3" name="Oval 32">
                <a:extLst>
                  <a:ext uri="{FF2B5EF4-FFF2-40B4-BE49-F238E27FC236}">
                    <a16:creationId xmlns:a16="http://schemas.microsoft.com/office/drawing/2014/main" id="{F9A58B23-81AD-4DDB-8BF4-3E8A5D1948DE}"/>
                  </a:ext>
                </a:extLst>
              </p:cNvPr>
              <p:cNvSpPr/>
              <p:nvPr/>
            </p:nvSpPr>
            <p:spPr>
              <a:xfrm>
                <a:off x="2238225" y="801225"/>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9F52AEED-D976-40D0-BA8E-8A18F09BA5D7}"/>
                  </a:ext>
                </a:extLst>
              </p:cNvPr>
              <p:cNvSpPr/>
              <p:nvPr/>
            </p:nvSpPr>
            <p:spPr>
              <a:xfrm>
                <a:off x="2279168" y="841731"/>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TextBox 171">
                <a:extLst>
                  <a:ext uri="{FF2B5EF4-FFF2-40B4-BE49-F238E27FC236}">
                    <a16:creationId xmlns:a16="http://schemas.microsoft.com/office/drawing/2014/main" id="{03A33854-C5C8-4A1A-9571-5C03F3E1E901}"/>
                  </a:ext>
                </a:extLst>
              </p:cNvPr>
              <p:cNvSpPr txBox="1"/>
              <p:nvPr/>
            </p:nvSpPr>
            <p:spPr>
              <a:xfrm>
                <a:off x="419881" y="966935"/>
                <a:ext cx="1652905" cy="377825"/>
              </a:xfrm>
              <a:prstGeom prst="rect">
                <a:avLst/>
              </a:prstGeom>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هياكل الحوكمة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Graphic 78" descr="Connections with solid fill">
              <a:extLst>
                <a:ext uri="{FF2B5EF4-FFF2-40B4-BE49-F238E27FC236}">
                  <a16:creationId xmlns:a16="http://schemas.microsoft.com/office/drawing/2014/main" id="{0A9F1D72-B539-DFE0-FF9D-DCA92CA0E64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09476" y="3593295"/>
              <a:ext cx="1149666" cy="1149696"/>
            </a:xfrm>
            <a:prstGeom prst="rect">
              <a:avLst/>
            </a:prstGeom>
          </p:spPr>
        </p:pic>
      </p:grpSp>
      <p:grpSp>
        <p:nvGrpSpPr>
          <p:cNvPr id="73" name="Group 72">
            <a:extLst>
              <a:ext uri="{FF2B5EF4-FFF2-40B4-BE49-F238E27FC236}">
                <a16:creationId xmlns:a16="http://schemas.microsoft.com/office/drawing/2014/main" id="{B1C323C3-0609-5ED8-B9AE-24EF26542BA2}"/>
              </a:ext>
            </a:extLst>
          </p:cNvPr>
          <p:cNvGrpSpPr/>
          <p:nvPr/>
        </p:nvGrpSpPr>
        <p:grpSpPr>
          <a:xfrm>
            <a:off x="463678" y="1920240"/>
            <a:ext cx="5632322" cy="1460272"/>
            <a:chOff x="463678" y="1920240"/>
            <a:chExt cx="5632322" cy="1460272"/>
          </a:xfrm>
        </p:grpSpPr>
        <p:grpSp>
          <p:nvGrpSpPr>
            <p:cNvPr id="45" name="Group 44">
              <a:extLst>
                <a:ext uri="{FF2B5EF4-FFF2-40B4-BE49-F238E27FC236}">
                  <a16:creationId xmlns:a16="http://schemas.microsoft.com/office/drawing/2014/main" id="{7810DB30-F391-4AA0-AE41-C037C170F13B}"/>
                </a:ext>
              </a:extLst>
            </p:cNvPr>
            <p:cNvGrpSpPr/>
            <p:nvPr/>
          </p:nvGrpSpPr>
          <p:grpSpPr>
            <a:xfrm flipH="1">
              <a:off x="463678" y="1920240"/>
              <a:ext cx="5632322" cy="1460272"/>
              <a:chOff x="0" y="0"/>
              <a:chExt cx="3021605" cy="783380"/>
            </a:xfrm>
          </p:grpSpPr>
          <p:grpSp>
            <p:nvGrpSpPr>
              <p:cNvPr id="46" name="Group 45">
                <a:extLst>
                  <a:ext uri="{FF2B5EF4-FFF2-40B4-BE49-F238E27FC236}">
                    <a16:creationId xmlns:a16="http://schemas.microsoft.com/office/drawing/2014/main" id="{C4DCA455-8FE8-4728-82B0-69D07223AAFC}"/>
                  </a:ext>
                </a:extLst>
              </p:cNvPr>
              <p:cNvGrpSpPr/>
              <p:nvPr/>
            </p:nvGrpSpPr>
            <p:grpSpPr>
              <a:xfrm>
                <a:off x="0" y="38729"/>
                <a:ext cx="2578490" cy="704145"/>
                <a:chOff x="0" y="38729"/>
                <a:chExt cx="2578490" cy="704145"/>
              </a:xfrm>
            </p:grpSpPr>
            <p:sp>
              <p:nvSpPr>
                <p:cNvPr id="50" name="Freeform: Shape 49">
                  <a:extLst>
                    <a:ext uri="{FF2B5EF4-FFF2-40B4-BE49-F238E27FC236}">
                      <a16:creationId xmlns:a16="http://schemas.microsoft.com/office/drawing/2014/main" id="{7C499319-E753-4CCC-AEC3-2BBBA6F74D97}"/>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1" name="Freeform: Shape 50">
                  <a:extLst>
                    <a:ext uri="{FF2B5EF4-FFF2-40B4-BE49-F238E27FC236}">
                      <a16:creationId xmlns:a16="http://schemas.microsoft.com/office/drawing/2014/main" id="{0B5146BA-4AA3-4828-8C44-735828DBBB6C}"/>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7" name="Oval 46">
                <a:extLst>
                  <a:ext uri="{FF2B5EF4-FFF2-40B4-BE49-F238E27FC236}">
                    <a16:creationId xmlns:a16="http://schemas.microsoft.com/office/drawing/2014/main" id="{0ED4BD79-193A-45F5-B544-371B0211597A}"/>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Oval 47">
                <a:extLst>
                  <a:ext uri="{FF2B5EF4-FFF2-40B4-BE49-F238E27FC236}">
                    <a16:creationId xmlns:a16="http://schemas.microsoft.com/office/drawing/2014/main" id="{4C04E3E1-E273-45C8-92F1-E9EDC50C5717}"/>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9" name="TextBox 185">
                <a:extLst>
                  <a:ext uri="{FF2B5EF4-FFF2-40B4-BE49-F238E27FC236}">
                    <a16:creationId xmlns:a16="http://schemas.microsoft.com/office/drawing/2014/main" id="{AA3F92FE-D4CD-424C-AD86-2FA33A7CE360}"/>
                  </a:ext>
                </a:extLst>
              </p:cNvPr>
              <p:cNvSpPr txBox="1"/>
              <p:nvPr/>
            </p:nvSpPr>
            <p:spPr>
              <a:xfrm>
                <a:off x="264608" y="187215"/>
                <a:ext cx="2079625" cy="377825"/>
              </a:xfrm>
              <a:prstGeom prst="rect">
                <a:avLst/>
              </a:prstGeom>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رؤية مشتركة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Graphic 21" descr="Group brainstorm with solid fill">
              <a:extLst>
                <a:ext uri="{FF2B5EF4-FFF2-40B4-BE49-F238E27FC236}">
                  <a16:creationId xmlns:a16="http://schemas.microsoft.com/office/drawing/2014/main" id="{DDDD1699-8F54-4042-AD7C-3F9A4397845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66023" y="2065906"/>
              <a:ext cx="1097880" cy="1097909"/>
            </a:xfrm>
            <a:prstGeom prst="rect">
              <a:avLst/>
            </a:prstGeom>
          </p:spPr>
        </p:pic>
      </p:grpSp>
      <p:sp>
        <p:nvSpPr>
          <p:cNvPr id="78" name="TextBox 77">
            <a:extLst>
              <a:ext uri="{FF2B5EF4-FFF2-40B4-BE49-F238E27FC236}">
                <a16:creationId xmlns:a16="http://schemas.microsoft.com/office/drawing/2014/main" id="{9ECBDCE7-0B1E-AACC-7AAF-DC04D7DA4AE3}"/>
              </a:ext>
            </a:extLst>
          </p:cNvPr>
          <p:cNvSpPr txBox="1"/>
          <p:nvPr/>
        </p:nvSpPr>
        <p:spPr>
          <a:xfrm>
            <a:off x="-8643424" y="3545953"/>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تعزيز الشفافية والمساءلة في إدارة الشركات المستدامة؟</a:t>
            </a:r>
            <a:endParaRPr lang="en-US" dirty="0"/>
          </a:p>
        </p:txBody>
      </p:sp>
      <p:pic>
        <p:nvPicPr>
          <p:cNvPr id="79" name="Picture 78">
            <a:extLst>
              <a:ext uri="{FF2B5EF4-FFF2-40B4-BE49-F238E27FC236}">
                <a16:creationId xmlns:a16="http://schemas.microsoft.com/office/drawing/2014/main" id="{A2C1C7CB-CD8B-7F13-0D06-99F7516AB8E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5550973" y="1967726"/>
            <a:ext cx="4287207" cy="4381407"/>
          </a:xfrm>
          <a:prstGeom prst="rect">
            <a:avLst/>
          </a:prstGeom>
        </p:spPr>
      </p:pic>
    </p:spTree>
    <p:extLst>
      <p:ext uri="{BB962C8B-B14F-4D97-AF65-F5344CB8AC3E}">
        <p14:creationId xmlns:p14="http://schemas.microsoft.com/office/powerpoint/2010/main" val="2625217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500" fill="hold"/>
                                        <p:tgtEl>
                                          <p:spTgt spid="73"/>
                                        </p:tgtEl>
                                        <p:attrNameLst>
                                          <p:attrName>ppt_x</p:attrName>
                                        </p:attrNameLst>
                                      </p:cBhvr>
                                      <p:tavLst>
                                        <p:tav tm="0">
                                          <p:val>
                                            <p:strVal val="0-#ppt_w/2"/>
                                          </p:val>
                                        </p:tav>
                                        <p:tav tm="100000">
                                          <p:val>
                                            <p:strVal val="#ppt_x"/>
                                          </p:val>
                                        </p:tav>
                                      </p:tavLst>
                                    </p:anim>
                                    <p:anim calcmode="lin" valueType="num">
                                      <p:cBhvr additive="base">
                                        <p:cTn id="14" dur="500" fill="hold"/>
                                        <p:tgtEl>
                                          <p:spTgt spid="7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1+#ppt_w/2"/>
                                          </p:val>
                                        </p:tav>
                                        <p:tav tm="100000">
                                          <p:val>
                                            <p:strVal val="#ppt_x"/>
                                          </p:val>
                                        </p:tav>
                                      </p:tavLst>
                                    </p:anim>
                                    <p:anim calcmode="lin" valueType="num">
                                      <p:cBhvr additive="base">
                                        <p:cTn id="20"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fill="hold"/>
                                        <p:tgtEl>
                                          <p:spTgt spid="74"/>
                                        </p:tgtEl>
                                        <p:attrNameLst>
                                          <p:attrName>ppt_x</p:attrName>
                                        </p:attrNameLst>
                                      </p:cBhvr>
                                      <p:tavLst>
                                        <p:tav tm="0">
                                          <p:val>
                                            <p:strVal val="0-#ppt_w/2"/>
                                          </p:val>
                                        </p:tav>
                                        <p:tav tm="100000">
                                          <p:val>
                                            <p:strVal val="#ppt_x"/>
                                          </p:val>
                                        </p:tav>
                                      </p:tavLst>
                                    </p:anim>
                                    <p:anim calcmode="lin" valueType="num">
                                      <p:cBhvr additive="base">
                                        <p:cTn id="26"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1+#ppt_w/2"/>
                                          </p:val>
                                        </p:tav>
                                        <p:tav tm="100000">
                                          <p:val>
                                            <p:strVal val="#ppt_x"/>
                                          </p:val>
                                        </p:tav>
                                      </p:tavLst>
                                    </p:anim>
                                    <p:anim calcmode="lin" valueType="num">
                                      <p:cBhvr additive="base">
                                        <p:cTn id="32" dur="5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additive="base">
                                        <p:cTn id="37" dur="500" fill="hold"/>
                                        <p:tgtEl>
                                          <p:spTgt spid="75"/>
                                        </p:tgtEl>
                                        <p:attrNameLst>
                                          <p:attrName>ppt_x</p:attrName>
                                        </p:attrNameLst>
                                      </p:cBhvr>
                                      <p:tavLst>
                                        <p:tav tm="0">
                                          <p:val>
                                            <p:strVal val="0-#ppt_w/2"/>
                                          </p:val>
                                        </p:tav>
                                        <p:tav tm="100000">
                                          <p:val>
                                            <p:strVal val="#ppt_x"/>
                                          </p:val>
                                        </p:tav>
                                      </p:tavLst>
                                    </p:anim>
                                    <p:anim calcmode="lin" valueType="num">
                                      <p:cBhvr additive="base">
                                        <p:cTn id="38"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8D04A486-7EC1-9AAC-346F-1196118F4BE4}"/>
              </a:ext>
            </a:extLst>
          </p:cNvPr>
          <p:cNvSpPr txBox="1"/>
          <p:nvPr/>
        </p:nvSpPr>
        <p:spPr>
          <a:xfrm>
            <a:off x="1543498" y="354595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تعزيز الشفافية والمساءلة في إدارة الشركات المستدامة؟</a:t>
            </a:r>
            <a:endParaRPr lang="en-US" dirty="0"/>
          </a:p>
        </p:txBody>
      </p:sp>
      <p:pic>
        <p:nvPicPr>
          <p:cNvPr id="3" name="Picture 2">
            <a:extLst>
              <a:ext uri="{FF2B5EF4-FFF2-40B4-BE49-F238E27FC236}">
                <a16:creationId xmlns:a16="http://schemas.microsoft.com/office/drawing/2014/main" id="{B42C6350-8823-6031-931D-121FF10EFC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9" name="Picture 8">
            <a:extLst>
              <a:ext uri="{FF2B5EF4-FFF2-40B4-BE49-F238E27FC236}">
                <a16:creationId xmlns:a16="http://schemas.microsoft.com/office/drawing/2014/main" id="{B5A11744-945D-C23B-F0BB-2FD711E0E3D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8102652" y="1711843"/>
            <a:ext cx="5146157" cy="5146157"/>
          </a:xfrm>
          <a:prstGeom prst="rect">
            <a:avLst/>
          </a:prstGeom>
        </p:spPr>
      </p:pic>
    </p:spTree>
    <p:extLst>
      <p:ext uri="{BB962C8B-B14F-4D97-AF65-F5344CB8AC3E}">
        <p14:creationId xmlns:p14="http://schemas.microsoft.com/office/powerpoint/2010/main" val="101403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838632" y="675008"/>
            <a:ext cx="8514736" cy="968852"/>
            <a:chOff x="1838632" y="519096"/>
            <a:chExt cx="8514736"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1838632" y="519096"/>
              <a:ext cx="8514736" cy="800219"/>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أهمية القيادة الاستراتيجية المستدامة في سياق العمل الحديث</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73" name="Group 72">
            <a:extLst>
              <a:ext uri="{FF2B5EF4-FFF2-40B4-BE49-F238E27FC236}">
                <a16:creationId xmlns:a16="http://schemas.microsoft.com/office/drawing/2014/main" id="{D4E37FE4-405E-E9C1-35BB-C8FB73E1CE69}"/>
              </a:ext>
            </a:extLst>
          </p:cNvPr>
          <p:cNvGrpSpPr/>
          <p:nvPr/>
        </p:nvGrpSpPr>
        <p:grpSpPr>
          <a:xfrm>
            <a:off x="8975159" y="2625231"/>
            <a:ext cx="2769066" cy="2735020"/>
            <a:chOff x="8975159" y="2625231"/>
            <a:chExt cx="2769066" cy="2735020"/>
          </a:xfrm>
        </p:grpSpPr>
        <p:grpSp>
          <p:nvGrpSpPr>
            <p:cNvPr id="59" name="Group 58">
              <a:extLst>
                <a:ext uri="{FF2B5EF4-FFF2-40B4-BE49-F238E27FC236}">
                  <a16:creationId xmlns:a16="http://schemas.microsoft.com/office/drawing/2014/main" id="{E8F5BB74-1B81-5BB2-178A-C1FC779CB0C0}"/>
                </a:ext>
              </a:extLst>
            </p:cNvPr>
            <p:cNvGrpSpPr/>
            <p:nvPr/>
          </p:nvGrpSpPr>
          <p:grpSpPr>
            <a:xfrm>
              <a:off x="9008835" y="2625231"/>
              <a:ext cx="2735390" cy="2735020"/>
              <a:chOff x="4484914" y="0"/>
              <a:chExt cx="1714500" cy="1714500"/>
            </a:xfrm>
          </p:grpSpPr>
          <p:sp>
            <p:nvSpPr>
              <p:cNvPr id="65" name="Rectangle: Diagonal Corners Rounded 64">
                <a:extLst>
                  <a:ext uri="{FF2B5EF4-FFF2-40B4-BE49-F238E27FC236}">
                    <a16:creationId xmlns:a16="http://schemas.microsoft.com/office/drawing/2014/main" id="{77C9CE9A-4BDF-38CC-C5FD-83EFD78F75FC}"/>
                  </a:ext>
                </a:extLst>
              </p:cNvPr>
              <p:cNvSpPr/>
              <p:nvPr/>
            </p:nvSpPr>
            <p:spPr>
              <a:xfrm flipV="1">
                <a:off x="4530885"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6" name="Oval 65">
                <a:extLst>
                  <a:ext uri="{FF2B5EF4-FFF2-40B4-BE49-F238E27FC236}">
                    <a16:creationId xmlns:a16="http://schemas.microsoft.com/office/drawing/2014/main" id="{5965D393-DA76-41C9-C633-1D95922E2710}"/>
                  </a:ext>
                </a:extLst>
              </p:cNvPr>
              <p:cNvSpPr/>
              <p:nvPr/>
            </p:nvSpPr>
            <p:spPr>
              <a:xfrm>
                <a:off x="4484914"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60" name="TextBox 80">
              <a:extLst>
                <a:ext uri="{FF2B5EF4-FFF2-40B4-BE49-F238E27FC236}">
                  <a16:creationId xmlns:a16="http://schemas.microsoft.com/office/drawing/2014/main" id="{21A325F5-0DAD-3D2C-F1FC-D7A77AB1804F}"/>
                </a:ext>
              </a:extLst>
            </p:cNvPr>
            <p:cNvSpPr txBox="1"/>
            <p:nvPr/>
          </p:nvSpPr>
          <p:spPr>
            <a:xfrm>
              <a:off x="8975159" y="2992390"/>
              <a:ext cx="2768494" cy="1206484"/>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التغيرات البيئية والاجتماعية المتسارعة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1" name="Graphic 125" descr="Gears with solid fill">
              <a:extLst>
                <a:ext uri="{FF2B5EF4-FFF2-40B4-BE49-F238E27FC236}">
                  <a16:creationId xmlns:a16="http://schemas.microsoft.com/office/drawing/2014/main" id="{8AEB8267-9BF6-4B86-AC63-60BDF9C0ADB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60711" y="4130398"/>
              <a:ext cx="1076440" cy="1076293"/>
            </a:xfrm>
            <a:prstGeom prst="rect">
              <a:avLst/>
            </a:prstGeom>
          </p:spPr>
        </p:pic>
      </p:grpSp>
      <p:grpSp>
        <p:nvGrpSpPr>
          <p:cNvPr id="78" name="Group 77">
            <a:extLst>
              <a:ext uri="{FF2B5EF4-FFF2-40B4-BE49-F238E27FC236}">
                <a16:creationId xmlns:a16="http://schemas.microsoft.com/office/drawing/2014/main" id="{9F2E35CB-1D93-F7EE-62A8-452722C180EA}"/>
              </a:ext>
            </a:extLst>
          </p:cNvPr>
          <p:cNvGrpSpPr/>
          <p:nvPr/>
        </p:nvGrpSpPr>
        <p:grpSpPr>
          <a:xfrm>
            <a:off x="447773" y="2633413"/>
            <a:ext cx="2735390" cy="2735020"/>
            <a:chOff x="447773" y="2633413"/>
            <a:chExt cx="2735390" cy="2735020"/>
          </a:xfrm>
        </p:grpSpPr>
        <p:grpSp>
          <p:nvGrpSpPr>
            <p:cNvPr id="11" name="Group 10">
              <a:extLst>
                <a:ext uri="{FF2B5EF4-FFF2-40B4-BE49-F238E27FC236}">
                  <a16:creationId xmlns:a16="http://schemas.microsoft.com/office/drawing/2014/main" id="{F0E63814-FA53-5745-62DD-116557802147}"/>
                </a:ext>
              </a:extLst>
            </p:cNvPr>
            <p:cNvGrpSpPr/>
            <p:nvPr/>
          </p:nvGrpSpPr>
          <p:grpSpPr>
            <a:xfrm>
              <a:off x="447773" y="2633413"/>
              <a:ext cx="2735390" cy="2735020"/>
              <a:chOff x="0" y="4287"/>
              <a:chExt cx="1714500" cy="1714500"/>
            </a:xfrm>
          </p:grpSpPr>
          <p:sp>
            <p:nvSpPr>
              <p:cNvPr id="71" name="Rectangle: Diagonal Corners Rounded 70">
                <a:extLst>
                  <a:ext uri="{FF2B5EF4-FFF2-40B4-BE49-F238E27FC236}">
                    <a16:creationId xmlns:a16="http://schemas.microsoft.com/office/drawing/2014/main" id="{62AD96DF-C5CB-0D97-EE6E-954F61C8F654}"/>
                  </a:ext>
                </a:extLst>
              </p:cNvPr>
              <p:cNvSpPr/>
              <p:nvPr/>
            </p:nvSpPr>
            <p:spPr>
              <a:xfrm flipV="1">
                <a:off x="45971" y="27905"/>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2" name="Oval 71">
                <a:extLst>
                  <a:ext uri="{FF2B5EF4-FFF2-40B4-BE49-F238E27FC236}">
                    <a16:creationId xmlns:a16="http://schemas.microsoft.com/office/drawing/2014/main" id="{711C0A65-8FF8-93C1-71AF-43DC0A8A2047}"/>
                  </a:ext>
                </a:extLst>
              </p:cNvPr>
              <p:cNvSpPr/>
              <p:nvPr/>
            </p:nvSpPr>
            <p:spPr>
              <a:xfrm>
                <a:off x="0" y="4287"/>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2" name="TextBox 47">
              <a:extLst>
                <a:ext uri="{FF2B5EF4-FFF2-40B4-BE49-F238E27FC236}">
                  <a16:creationId xmlns:a16="http://schemas.microsoft.com/office/drawing/2014/main" id="{A207717F-FDA0-C2EF-5A39-4C969F35A1F5}"/>
                </a:ext>
              </a:extLst>
            </p:cNvPr>
            <p:cNvSpPr txBox="1"/>
            <p:nvPr/>
          </p:nvSpPr>
          <p:spPr>
            <a:xfrm>
              <a:off x="548274" y="2992390"/>
              <a:ext cx="2471523" cy="1206484"/>
            </a:xfrm>
            <a:prstGeom prst="rect">
              <a:avLst/>
            </a:prstGeom>
            <a:noFill/>
          </p:spPr>
          <p:txBody>
            <a:bodyPr wrap="square" rtlCol="0">
              <a:sp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التنمية المستدامة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2" name="Graphic 21" descr="Group brainstorm with solid fill">
              <a:extLst>
                <a:ext uri="{FF2B5EF4-FFF2-40B4-BE49-F238E27FC236}">
                  <a16:creationId xmlns:a16="http://schemas.microsoft.com/office/drawing/2014/main" id="{DDDD1699-8F54-4042-AD7C-3F9A439784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70923" y="4120566"/>
              <a:ext cx="1096105" cy="1095955"/>
            </a:xfrm>
            <a:prstGeom prst="rect">
              <a:avLst/>
            </a:prstGeom>
          </p:spPr>
        </p:pic>
      </p:grpSp>
      <p:grpSp>
        <p:nvGrpSpPr>
          <p:cNvPr id="76" name="Group 75">
            <a:extLst>
              <a:ext uri="{FF2B5EF4-FFF2-40B4-BE49-F238E27FC236}">
                <a16:creationId xmlns:a16="http://schemas.microsoft.com/office/drawing/2014/main" id="{58412057-BEC5-7E5F-1D57-7AB7AE0C3D09}"/>
              </a:ext>
            </a:extLst>
          </p:cNvPr>
          <p:cNvGrpSpPr/>
          <p:nvPr/>
        </p:nvGrpSpPr>
        <p:grpSpPr>
          <a:xfrm>
            <a:off x="6155147" y="2625231"/>
            <a:ext cx="2735390" cy="2735020"/>
            <a:chOff x="6155147" y="2625231"/>
            <a:chExt cx="2735390" cy="2735020"/>
          </a:xfrm>
        </p:grpSpPr>
        <p:grpSp>
          <p:nvGrpSpPr>
            <p:cNvPr id="57" name="Group 56">
              <a:extLst>
                <a:ext uri="{FF2B5EF4-FFF2-40B4-BE49-F238E27FC236}">
                  <a16:creationId xmlns:a16="http://schemas.microsoft.com/office/drawing/2014/main" id="{822625BC-EAC5-FE4F-8D83-EFBD7B5591C3}"/>
                </a:ext>
              </a:extLst>
            </p:cNvPr>
            <p:cNvGrpSpPr/>
            <p:nvPr/>
          </p:nvGrpSpPr>
          <p:grpSpPr>
            <a:xfrm>
              <a:off x="6155147" y="2625231"/>
              <a:ext cx="2735390" cy="2735020"/>
              <a:chOff x="2989943" y="0"/>
              <a:chExt cx="1714500" cy="1714500"/>
            </a:xfrm>
          </p:grpSpPr>
          <p:sp>
            <p:nvSpPr>
              <p:cNvPr id="67" name="Rectangle: Diagonal Corners Rounded 66">
                <a:extLst>
                  <a:ext uri="{FF2B5EF4-FFF2-40B4-BE49-F238E27FC236}">
                    <a16:creationId xmlns:a16="http://schemas.microsoft.com/office/drawing/2014/main" id="{B51A9270-4C5C-BC26-AA83-D38DBBDF062F}"/>
                  </a:ext>
                </a:extLst>
              </p:cNvPr>
              <p:cNvSpPr/>
              <p:nvPr/>
            </p:nvSpPr>
            <p:spPr>
              <a:xfrm flipV="1">
                <a:off x="3035914"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8" name="Oval 67">
                <a:extLst>
                  <a:ext uri="{FF2B5EF4-FFF2-40B4-BE49-F238E27FC236}">
                    <a16:creationId xmlns:a16="http://schemas.microsoft.com/office/drawing/2014/main" id="{19EFE2B7-519C-63A5-152F-D76930BB464D}"/>
                  </a:ext>
                </a:extLst>
              </p:cNvPr>
              <p:cNvSpPr/>
              <p:nvPr/>
            </p:nvSpPr>
            <p:spPr>
              <a:xfrm>
                <a:off x="2989943"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8" name="TextBox 76">
              <a:extLst>
                <a:ext uri="{FF2B5EF4-FFF2-40B4-BE49-F238E27FC236}">
                  <a16:creationId xmlns:a16="http://schemas.microsoft.com/office/drawing/2014/main" id="{60DDBDB5-6E47-8717-48BF-F523CA6F01BD}"/>
                </a:ext>
              </a:extLst>
            </p:cNvPr>
            <p:cNvSpPr txBox="1"/>
            <p:nvPr/>
          </p:nvSpPr>
          <p:spPr>
            <a:xfrm>
              <a:off x="6296444" y="2992390"/>
              <a:ext cx="2398795" cy="1206484"/>
            </a:xfrm>
            <a:prstGeom prst="rect">
              <a:avLst/>
            </a:prstGeom>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تزايد توقعات أصحاب المصلحة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3" name="Graphic 31" descr="Questions with solid fill">
              <a:extLst>
                <a:ext uri="{FF2B5EF4-FFF2-40B4-BE49-F238E27FC236}">
                  <a16:creationId xmlns:a16="http://schemas.microsoft.com/office/drawing/2014/main" id="{41FBFD22-6975-49B5-8245-1F8D76D0E6C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0472" y="4192620"/>
              <a:ext cx="951978" cy="951849"/>
            </a:xfrm>
            <a:prstGeom prst="rect">
              <a:avLst/>
            </a:prstGeom>
          </p:spPr>
        </p:pic>
      </p:grpSp>
      <p:grpSp>
        <p:nvGrpSpPr>
          <p:cNvPr id="77" name="Group 76">
            <a:extLst>
              <a:ext uri="{FF2B5EF4-FFF2-40B4-BE49-F238E27FC236}">
                <a16:creationId xmlns:a16="http://schemas.microsoft.com/office/drawing/2014/main" id="{0C75774F-D2FE-934C-4067-37997062767B}"/>
              </a:ext>
            </a:extLst>
          </p:cNvPr>
          <p:cNvGrpSpPr/>
          <p:nvPr/>
        </p:nvGrpSpPr>
        <p:grpSpPr>
          <a:xfrm>
            <a:off x="3142022" y="2625231"/>
            <a:ext cx="2970919" cy="2735020"/>
            <a:chOff x="3142022" y="2625231"/>
            <a:chExt cx="2970919" cy="2735020"/>
          </a:xfrm>
        </p:grpSpPr>
        <p:grpSp>
          <p:nvGrpSpPr>
            <p:cNvPr id="29" name="Group 28">
              <a:extLst>
                <a:ext uri="{FF2B5EF4-FFF2-40B4-BE49-F238E27FC236}">
                  <a16:creationId xmlns:a16="http://schemas.microsoft.com/office/drawing/2014/main" id="{8228631F-5AAA-44BB-BDEB-794A32ED6F64}"/>
                </a:ext>
              </a:extLst>
            </p:cNvPr>
            <p:cNvGrpSpPr/>
            <p:nvPr/>
          </p:nvGrpSpPr>
          <p:grpSpPr>
            <a:xfrm>
              <a:off x="3301461" y="2625231"/>
              <a:ext cx="2735392" cy="2735020"/>
              <a:chOff x="1494971" y="0"/>
              <a:chExt cx="1714500" cy="1714500"/>
            </a:xfrm>
          </p:grpSpPr>
          <p:sp>
            <p:nvSpPr>
              <p:cNvPr id="69" name="Rectangle: Diagonal Corners Rounded 68">
                <a:extLst>
                  <a:ext uri="{FF2B5EF4-FFF2-40B4-BE49-F238E27FC236}">
                    <a16:creationId xmlns:a16="http://schemas.microsoft.com/office/drawing/2014/main" id="{FC36FECA-7B3B-1F09-9D3E-90F6F3B8E0D1}"/>
                  </a:ext>
                </a:extLst>
              </p:cNvPr>
              <p:cNvSpPr/>
              <p:nvPr/>
            </p:nvSpPr>
            <p:spPr>
              <a:xfrm flipV="1">
                <a:off x="1540942" y="23618"/>
                <a:ext cx="1622559"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0" name="Oval 69">
                <a:extLst>
                  <a:ext uri="{FF2B5EF4-FFF2-40B4-BE49-F238E27FC236}">
                    <a16:creationId xmlns:a16="http://schemas.microsoft.com/office/drawing/2014/main" id="{A9685735-0638-3F52-F4E7-4E56807E8BDC}"/>
                  </a:ext>
                </a:extLst>
              </p:cNvPr>
              <p:cNvSpPr/>
              <p:nvPr/>
            </p:nvSpPr>
            <p:spPr>
              <a:xfrm>
                <a:off x="1494971"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6" name="TextBox 71">
              <a:extLst>
                <a:ext uri="{FF2B5EF4-FFF2-40B4-BE49-F238E27FC236}">
                  <a16:creationId xmlns:a16="http://schemas.microsoft.com/office/drawing/2014/main" id="{5EC26245-2037-D439-0C1E-1C2755526B3A}"/>
                </a:ext>
              </a:extLst>
            </p:cNvPr>
            <p:cNvSpPr txBox="1"/>
            <p:nvPr/>
          </p:nvSpPr>
          <p:spPr>
            <a:xfrm>
              <a:off x="3142022" y="2992390"/>
              <a:ext cx="2970919" cy="120648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الحفاظ على الميزة التنافسية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4" name="رسم 18" descr="الاجتماع">
              <a:extLst>
                <a:ext uri="{FF2B5EF4-FFF2-40B4-BE49-F238E27FC236}">
                  <a16:creationId xmlns:a16="http://schemas.microsoft.com/office/drawing/2014/main" id="{4524E8CA-EEF2-5768-D1A7-994DD5565BD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05289" y="4155154"/>
              <a:ext cx="1026922" cy="1026782"/>
            </a:xfrm>
            <a:prstGeom prst="rect">
              <a:avLst/>
            </a:prstGeom>
          </p:spPr>
        </p:pic>
      </p:grpSp>
    </p:spTree>
    <p:extLst>
      <p:ext uri="{BB962C8B-B14F-4D97-AF65-F5344CB8AC3E}">
        <p14:creationId xmlns:p14="http://schemas.microsoft.com/office/powerpoint/2010/main" val="24936048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anim calcmode="lin" valueType="num">
                                      <p:cBhvr>
                                        <p:cTn id="8" dur="1000" fill="hold"/>
                                        <p:tgtEl>
                                          <p:spTgt spid="73"/>
                                        </p:tgtEl>
                                        <p:attrNameLst>
                                          <p:attrName>ppt_x</p:attrName>
                                        </p:attrNameLst>
                                      </p:cBhvr>
                                      <p:tavLst>
                                        <p:tav tm="0">
                                          <p:val>
                                            <p:strVal val="#ppt_x"/>
                                          </p:val>
                                        </p:tav>
                                        <p:tav tm="100000">
                                          <p:val>
                                            <p:strVal val="#ppt_x"/>
                                          </p:val>
                                        </p:tav>
                                      </p:tavLst>
                                    </p:anim>
                                    <p:anim calcmode="lin" valueType="num">
                                      <p:cBhvr>
                                        <p:cTn id="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6"/>
                                        </p:tgtEl>
                                        <p:attrNameLst>
                                          <p:attrName>style.visibility</p:attrName>
                                        </p:attrNameLst>
                                      </p:cBhvr>
                                      <p:to>
                                        <p:strVal val="visible"/>
                                      </p:to>
                                    </p:set>
                                    <p:animEffect transition="in" filter="fade">
                                      <p:cBhvr>
                                        <p:cTn id="14" dur="1000"/>
                                        <p:tgtEl>
                                          <p:spTgt spid="76"/>
                                        </p:tgtEl>
                                      </p:cBhvr>
                                    </p:animEffect>
                                    <p:anim calcmode="lin" valueType="num">
                                      <p:cBhvr>
                                        <p:cTn id="15" dur="1000" fill="hold"/>
                                        <p:tgtEl>
                                          <p:spTgt spid="76"/>
                                        </p:tgtEl>
                                        <p:attrNameLst>
                                          <p:attrName>ppt_x</p:attrName>
                                        </p:attrNameLst>
                                      </p:cBhvr>
                                      <p:tavLst>
                                        <p:tav tm="0">
                                          <p:val>
                                            <p:strVal val="#ppt_x"/>
                                          </p:val>
                                        </p:tav>
                                        <p:tav tm="100000">
                                          <p:val>
                                            <p:strVal val="#ppt_x"/>
                                          </p:val>
                                        </p:tav>
                                      </p:tavLst>
                                    </p:anim>
                                    <p:anim calcmode="lin" valueType="num">
                                      <p:cBhvr>
                                        <p:cTn id="16"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1000"/>
                                        <p:tgtEl>
                                          <p:spTgt spid="77"/>
                                        </p:tgtEl>
                                      </p:cBhvr>
                                    </p:animEffect>
                                    <p:anim calcmode="lin" valueType="num">
                                      <p:cBhvr>
                                        <p:cTn id="22" dur="1000" fill="hold"/>
                                        <p:tgtEl>
                                          <p:spTgt spid="77"/>
                                        </p:tgtEl>
                                        <p:attrNameLst>
                                          <p:attrName>ppt_x</p:attrName>
                                        </p:attrNameLst>
                                      </p:cBhvr>
                                      <p:tavLst>
                                        <p:tav tm="0">
                                          <p:val>
                                            <p:strVal val="#ppt_x"/>
                                          </p:val>
                                        </p:tav>
                                        <p:tav tm="100000">
                                          <p:val>
                                            <p:strVal val="#ppt_x"/>
                                          </p:val>
                                        </p:tav>
                                      </p:tavLst>
                                    </p:anim>
                                    <p:anim calcmode="lin" valueType="num">
                                      <p:cBhvr>
                                        <p:cTn id="23"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1000"/>
                                        <p:tgtEl>
                                          <p:spTgt spid="78"/>
                                        </p:tgtEl>
                                      </p:cBhvr>
                                    </p:animEffect>
                                    <p:anim calcmode="lin" valueType="num">
                                      <p:cBhvr>
                                        <p:cTn id="29" dur="1000" fill="hold"/>
                                        <p:tgtEl>
                                          <p:spTgt spid="78"/>
                                        </p:tgtEl>
                                        <p:attrNameLst>
                                          <p:attrName>ppt_x</p:attrName>
                                        </p:attrNameLst>
                                      </p:cBhvr>
                                      <p:tavLst>
                                        <p:tav tm="0">
                                          <p:val>
                                            <p:strVal val="#ppt_x"/>
                                          </p:val>
                                        </p:tav>
                                        <p:tav tm="100000">
                                          <p:val>
                                            <p:strVal val="#ppt_x"/>
                                          </p:val>
                                        </p:tav>
                                      </p:tavLst>
                                    </p:anim>
                                    <p:anim calcmode="lin" valueType="num">
                                      <p:cBhvr>
                                        <p:cTn id="30"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8D04A486-7EC1-9AAC-346F-1196118F4BE4}"/>
              </a:ext>
            </a:extLst>
          </p:cNvPr>
          <p:cNvSpPr txBox="1"/>
          <p:nvPr/>
        </p:nvSpPr>
        <p:spPr>
          <a:xfrm>
            <a:off x="-9962702" y="354595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تعزيز الشفافية والمساءلة في إدارة الشركات المستدامة؟</a:t>
            </a:r>
            <a:endParaRPr lang="en-US" dirty="0"/>
          </a:p>
        </p:txBody>
      </p:sp>
      <p:pic>
        <p:nvPicPr>
          <p:cNvPr id="3" name="Picture 2">
            <a:extLst>
              <a:ext uri="{FF2B5EF4-FFF2-40B4-BE49-F238E27FC236}">
                <a16:creationId xmlns:a16="http://schemas.microsoft.com/office/drawing/2014/main" id="{B42C6350-8823-6031-931D-121FF10EFC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88782" y="1967726"/>
            <a:ext cx="4287207" cy="4381407"/>
          </a:xfrm>
          <a:prstGeom prst="rect">
            <a:avLst/>
          </a:prstGeom>
        </p:spPr>
      </p:pic>
      <p:pic>
        <p:nvPicPr>
          <p:cNvPr id="8" name="Picture 7">
            <a:extLst>
              <a:ext uri="{FF2B5EF4-FFF2-40B4-BE49-F238E27FC236}">
                <a16:creationId xmlns:a16="http://schemas.microsoft.com/office/drawing/2014/main" id="{A8420940-1683-5533-8ADC-4D2BF8260BF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2217C94A-7EBC-FB49-672F-E1F50F015E6C}"/>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r>
              <a:rPr lang="ar-SA"/>
              <a:t>نشر تقارير مالية شفافة ومراجعة دقيقة بانتظام</a:t>
            </a:r>
            <a:endParaRPr lang="en-US" dirty="0"/>
          </a:p>
        </p:txBody>
      </p:sp>
      <p:sp>
        <p:nvSpPr>
          <p:cNvPr id="10" name="TextBox 9">
            <a:extLst>
              <a:ext uri="{FF2B5EF4-FFF2-40B4-BE49-F238E27FC236}">
                <a16:creationId xmlns:a16="http://schemas.microsoft.com/office/drawing/2014/main" id="{56ABCFA3-1A7C-EA4F-56DA-F9FAAC14DF84}"/>
              </a:ext>
            </a:extLst>
          </p:cNvPr>
          <p:cNvSpPr txBox="1"/>
          <p:nvPr/>
        </p:nvSpPr>
        <p:spPr>
          <a:xfrm>
            <a:off x="5215955" y="29706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الإفصاح عن أهداف الاستدامة وأداء الشركة في تحقيقها بشكل سنوي</a:t>
            </a:r>
            <a:endParaRPr lang="en-US" dirty="0"/>
          </a:p>
        </p:txBody>
      </p:sp>
      <p:sp>
        <p:nvSpPr>
          <p:cNvPr id="11" name="TextBox 10">
            <a:extLst>
              <a:ext uri="{FF2B5EF4-FFF2-40B4-BE49-F238E27FC236}">
                <a16:creationId xmlns:a16="http://schemas.microsoft.com/office/drawing/2014/main" id="{20555B77-C05C-0392-25B8-1A0D1358B7C7}"/>
              </a:ext>
            </a:extLst>
          </p:cNvPr>
          <p:cNvSpPr txBox="1"/>
          <p:nvPr/>
        </p:nvSpPr>
        <p:spPr>
          <a:xfrm>
            <a:off x="5215955" y="394347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تشكيل لجان مستقلة لمراقبة الأداء والممارسات</a:t>
            </a:r>
            <a:endParaRPr lang="en-US" dirty="0"/>
          </a:p>
        </p:txBody>
      </p:sp>
      <p:sp>
        <p:nvSpPr>
          <p:cNvPr id="12" name="TextBox 11">
            <a:extLst>
              <a:ext uri="{FF2B5EF4-FFF2-40B4-BE49-F238E27FC236}">
                <a16:creationId xmlns:a16="http://schemas.microsoft.com/office/drawing/2014/main" id="{F17BD859-EE14-78FF-0CEC-8EB9BCB5CB9F}"/>
              </a:ext>
            </a:extLst>
          </p:cNvPr>
          <p:cNvSpPr txBox="1"/>
          <p:nvPr/>
        </p:nvSpPr>
        <p:spPr>
          <a:xfrm>
            <a:off x="5215955" y="49162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عقد جلسات استماع مفتوحة لتلقي ملاحظات أصحاب المصلحة</a:t>
            </a:r>
            <a:endParaRPr lang="en-US" dirty="0"/>
          </a:p>
        </p:txBody>
      </p:sp>
      <p:sp>
        <p:nvSpPr>
          <p:cNvPr id="13" name="TextBox 12">
            <a:extLst>
              <a:ext uri="{FF2B5EF4-FFF2-40B4-BE49-F238E27FC236}">
                <a16:creationId xmlns:a16="http://schemas.microsoft.com/office/drawing/2014/main" id="{9416D76A-0489-A138-A4F5-68A2D7AF15D5}"/>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نشر تقارير شفافة عن سياسات وإجراءات الاستدامة</a:t>
            </a:r>
            <a:endParaRPr lang="en-US" dirty="0"/>
          </a:p>
        </p:txBody>
      </p:sp>
    </p:spTree>
    <p:extLst>
      <p:ext uri="{BB962C8B-B14F-4D97-AF65-F5344CB8AC3E}">
        <p14:creationId xmlns:p14="http://schemas.microsoft.com/office/powerpoint/2010/main" val="22485948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8" name="Picture 7">
            <a:extLst>
              <a:ext uri="{FF2B5EF4-FFF2-40B4-BE49-F238E27FC236}">
                <a16:creationId xmlns:a16="http://schemas.microsoft.com/office/drawing/2014/main" id="{A8420940-1683-5533-8ADC-4D2BF8260BF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2217C94A-7EBC-FB49-672F-E1F50F015E6C}"/>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الإفصاح عن مخاطر الاستدامة وكيفية إدارتها</a:t>
            </a:r>
            <a:endParaRPr lang="en-US" dirty="0"/>
          </a:p>
        </p:txBody>
      </p:sp>
      <p:sp>
        <p:nvSpPr>
          <p:cNvPr id="10" name="TextBox 9">
            <a:extLst>
              <a:ext uri="{FF2B5EF4-FFF2-40B4-BE49-F238E27FC236}">
                <a16:creationId xmlns:a16="http://schemas.microsoft.com/office/drawing/2014/main" id="{56ABCFA3-1A7C-EA4F-56DA-F9FAAC14DF84}"/>
              </a:ext>
            </a:extLst>
          </p:cNvPr>
          <p:cNvSpPr txBox="1"/>
          <p:nvPr/>
        </p:nvSpPr>
        <p:spPr>
          <a:xfrm>
            <a:off x="5215955" y="29706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قياس أداء الاستدامة بمعايير قياسية محددة</a:t>
            </a:r>
            <a:endParaRPr lang="en-US" dirty="0"/>
          </a:p>
        </p:txBody>
      </p:sp>
      <p:sp>
        <p:nvSpPr>
          <p:cNvPr id="11" name="TextBox 10">
            <a:extLst>
              <a:ext uri="{FF2B5EF4-FFF2-40B4-BE49-F238E27FC236}">
                <a16:creationId xmlns:a16="http://schemas.microsoft.com/office/drawing/2014/main" id="{20555B77-C05C-0392-25B8-1A0D1358B7C7}"/>
              </a:ext>
            </a:extLst>
          </p:cNvPr>
          <p:cNvSpPr txBox="1"/>
          <p:nvPr/>
        </p:nvSpPr>
        <p:spPr>
          <a:xfrm>
            <a:off x="5215955" y="394347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dirty="0"/>
              <a:t>إجراء مراجعات خارجية مستقلة للتأكد من المعلومات</a:t>
            </a:r>
            <a:endParaRPr lang="en-US" dirty="0"/>
          </a:p>
        </p:txBody>
      </p:sp>
      <p:sp>
        <p:nvSpPr>
          <p:cNvPr id="12" name="TextBox 11">
            <a:extLst>
              <a:ext uri="{FF2B5EF4-FFF2-40B4-BE49-F238E27FC236}">
                <a16:creationId xmlns:a16="http://schemas.microsoft.com/office/drawing/2014/main" id="{F17BD859-EE14-78FF-0CEC-8EB9BCB5CB9F}"/>
              </a:ext>
            </a:extLst>
          </p:cNvPr>
          <p:cNvSpPr txBox="1"/>
          <p:nvPr/>
        </p:nvSpPr>
        <p:spPr>
          <a:xfrm>
            <a:off x="5215955" y="49162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تمكين أصحاب المصلحة من طرح الأسئلة والاقتراحات</a:t>
            </a:r>
            <a:endParaRPr lang="en-US" dirty="0"/>
          </a:p>
        </p:txBody>
      </p:sp>
      <p:sp>
        <p:nvSpPr>
          <p:cNvPr id="13" name="TextBox 12">
            <a:extLst>
              <a:ext uri="{FF2B5EF4-FFF2-40B4-BE49-F238E27FC236}">
                <a16:creationId xmlns:a16="http://schemas.microsoft.com/office/drawing/2014/main" id="{9416D76A-0489-A138-A4F5-68A2D7AF15D5}"/>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الامتثال لكافة قوانين وتشريعات العمل المسؤول</a:t>
            </a:r>
            <a:endParaRPr lang="en-US" dirty="0"/>
          </a:p>
        </p:txBody>
      </p:sp>
    </p:spTree>
    <p:extLst>
      <p:ext uri="{BB962C8B-B14F-4D97-AF65-F5344CB8AC3E}">
        <p14:creationId xmlns:p14="http://schemas.microsoft.com/office/powerpoint/2010/main" val="36008799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التحديات في تعزيز التعاون للتنمية المستدامة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8" name="Picture 7">
            <a:extLst>
              <a:ext uri="{FF2B5EF4-FFF2-40B4-BE49-F238E27FC236}">
                <a16:creationId xmlns:a16="http://schemas.microsoft.com/office/drawing/2014/main" id="{A8420940-1683-5533-8ADC-4D2BF8260BF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416419" y="1711843"/>
            <a:ext cx="5146157" cy="5146157"/>
          </a:xfrm>
          <a:prstGeom prst="rect">
            <a:avLst/>
          </a:prstGeom>
        </p:spPr>
      </p:pic>
      <p:grpSp>
        <p:nvGrpSpPr>
          <p:cNvPr id="3" name="Group 2">
            <a:extLst>
              <a:ext uri="{FF2B5EF4-FFF2-40B4-BE49-F238E27FC236}">
                <a16:creationId xmlns:a16="http://schemas.microsoft.com/office/drawing/2014/main" id="{D5651E66-04EC-A2CD-502C-BA86B6637BA4}"/>
              </a:ext>
            </a:extLst>
          </p:cNvPr>
          <p:cNvGrpSpPr/>
          <p:nvPr/>
        </p:nvGrpSpPr>
        <p:grpSpPr>
          <a:xfrm>
            <a:off x="2903618" y="4119087"/>
            <a:ext cx="2918364" cy="2583521"/>
            <a:chOff x="831449" y="1418669"/>
            <a:chExt cx="2927037" cy="2592030"/>
          </a:xfrm>
        </p:grpSpPr>
        <p:sp>
          <p:nvSpPr>
            <p:cNvPr id="36" name="مربع نص 24">
              <a:extLst>
                <a:ext uri="{FF2B5EF4-FFF2-40B4-BE49-F238E27FC236}">
                  <a16:creationId xmlns:a16="http://schemas.microsoft.com/office/drawing/2014/main" id="{0442EB1B-F577-772F-224A-5D4CF4605920}"/>
                </a:ext>
              </a:extLst>
            </p:cNvPr>
            <p:cNvSpPr txBox="1"/>
            <p:nvPr/>
          </p:nvSpPr>
          <p:spPr>
            <a:xfrm>
              <a:off x="1932312" y="2250188"/>
              <a:ext cx="1549819" cy="1099982"/>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الثقة والشفافية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Freeform: Shape 36">
              <a:extLst>
                <a:ext uri="{FF2B5EF4-FFF2-40B4-BE49-F238E27FC236}">
                  <a16:creationId xmlns:a16="http://schemas.microsoft.com/office/drawing/2014/main" id="{70C8A5AA-6E04-1296-5B16-583F9ED7BDCD}"/>
                </a:ext>
              </a:extLst>
            </p:cNvPr>
            <p:cNvSpPr/>
            <p:nvPr/>
          </p:nvSpPr>
          <p:spPr>
            <a:xfrm>
              <a:off x="831449" y="1418669"/>
              <a:ext cx="2927037" cy="2592030"/>
            </a:xfrm>
            <a:custGeom>
              <a:avLst/>
              <a:gdLst>
                <a:gd name="connsiteX0" fmla="*/ 406966 w 2927037"/>
                <a:gd name="connsiteY0" fmla="*/ 1076455 h 2592030"/>
                <a:gd name="connsiteX1" fmla="*/ 233244 w 2927037"/>
                <a:gd name="connsiteY1" fmla="*/ 1335840 h 2592030"/>
                <a:gd name="connsiteX2" fmla="*/ 406966 w 2927037"/>
                <a:gd name="connsiteY2" fmla="*/ 1335840 h 2592030"/>
                <a:gd name="connsiteX3" fmla="*/ 425992 w 2927037"/>
                <a:gd name="connsiteY3" fmla="*/ 1000314 h 2592030"/>
                <a:gd name="connsiteX4" fmla="*/ 437893 w 2927037"/>
                <a:gd name="connsiteY4" fmla="*/ 1016971 h 2592030"/>
                <a:gd name="connsiteX5" fmla="*/ 437893 w 2927037"/>
                <a:gd name="connsiteY5" fmla="*/ 1352497 h 2592030"/>
                <a:gd name="connsiteX6" fmla="*/ 423617 w 2927037"/>
                <a:gd name="connsiteY6" fmla="*/ 1371541 h 2592030"/>
                <a:gd name="connsiteX7" fmla="*/ 199930 w 2927037"/>
                <a:gd name="connsiteY7" fmla="*/ 1371541 h 2592030"/>
                <a:gd name="connsiteX8" fmla="*/ 183267 w 2927037"/>
                <a:gd name="connsiteY8" fmla="*/ 1362028 h 2592030"/>
                <a:gd name="connsiteX9" fmla="*/ 183267 w 2927037"/>
                <a:gd name="connsiteY9" fmla="*/ 1342984 h 2592030"/>
                <a:gd name="connsiteX10" fmla="*/ 406966 w 2927037"/>
                <a:gd name="connsiteY10" fmla="*/ 1007440 h 2592030"/>
                <a:gd name="connsiteX11" fmla="*/ 425992 w 2927037"/>
                <a:gd name="connsiteY11" fmla="*/ 1000314 h 2592030"/>
                <a:gd name="connsiteX12" fmla="*/ 1765725 w 2927037"/>
                <a:gd name="connsiteY12" fmla="*/ 0 h 2592030"/>
                <a:gd name="connsiteX13" fmla="*/ 1920462 w 2927037"/>
                <a:gd name="connsiteY13" fmla="*/ 41076 h 2592030"/>
                <a:gd name="connsiteX14" fmla="*/ 2772419 w 2927037"/>
                <a:gd name="connsiteY14" fmla="*/ 533630 h 2592030"/>
                <a:gd name="connsiteX15" fmla="*/ 2927037 w 2927037"/>
                <a:gd name="connsiteY15" fmla="*/ 802526 h 2592030"/>
                <a:gd name="connsiteX16" fmla="*/ 2927037 w 2927037"/>
                <a:gd name="connsiteY16" fmla="*/ 1787755 h 2592030"/>
                <a:gd name="connsiteX17" fmla="*/ 2772419 w 2927037"/>
                <a:gd name="connsiteY17" fmla="*/ 2056651 h 2592030"/>
                <a:gd name="connsiteX18" fmla="*/ 1920462 w 2927037"/>
                <a:gd name="connsiteY18" fmla="*/ 2549205 h 2592030"/>
                <a:gd name="connsiteX19" fmla="*/ 1768147 w 2927037"/>
                <a:gd name="connsiteY19" fmla="*/ 2592030 h 2592030"/>
                <a:gd name="connsiteX20" fmla="*/ 1613394 w 2927037"/>
                <a:gd name="connsiteY20" fmla="*/ 2551617 h 2592030"/>
                <a:gd name="connsiteX21" fmla="*/ 485400 w 2927037"/>
                <a:gd name="connsiteY21" fmla="*/ 1901876 h 2592030"/>
                <a:gd name="connsiteX22" fmla="*/ 468868 w 2927037"/>
                <a:gd name="connsiteY22" fmla="*/ 1885228 h 2592030"/>
                <a:gd name="connsiteX23" fmla="*/ 468868 w 2927037"/>
                <a:gd name="connsiteY23" fmla="*/ 1597392 h 2592030"/>
                <a:gd name="connsiteX24" fmla="*/ 16668 w 2927037"/>
                <a:gd name="connsiteY24" fmla="*/ 1597392 h 2592030"/>
                <a:gd name="connsiteX25" fmla="*/ 0 w 2927037"/>
                <a:gd name="connsiteY25" fmla="*/ 1580624 h 2592030"/>
                <a:gd name="connsiteX26" fmla="*/ 0 w 2927037"/>
                <a:gd name="connsiteY26" fmla="*/ 1335613 h 2592030"/>
                <a:gd name="connsiteX27" fmla="*/ 2439 w 2927037"/>
                <a:gd name="connsiteY27" fmla="*/ 1326083 h 2592030"/>
                <a:gd name="connsiteX28" fmla="*/ 473611 w 2927037"/>
                <a:gd name="connsiteY28" fmla="*/ 633516 h 2592030"/>
                <a:gd name="connsiteX29" fmla="*/ 487840 w 2927037"/>
                <a:gd name="connsiteY29" fmla="*/ 626398 h 2592030"/>
                <a:gd name="connsiteX30" fmla="*/ 811440 w 2927037"/>
                <a:gd name="connsiteY30" fmla="*/ 626398 h 2592030"/>
                <a:gd name="connsiteX31" fmla="*/ 828108 w 2927037"/>
                <a:gd name="connsiteY31" fmla="*/ 643046 h 2592030"/>
                <a:gd name="connsiteX32" fmla="*/ 828108 w 2927037"/>
                <a:gd name="connsiteY32" fmla="*/ 1335613 h 2592030"/>
                <a:gd name="connsiteX33" fmla="*/ 968497 w 2927037"/>
                <a:gd name="connsiteY33" fmla="*/ 1335613 h 2592030"/>
                <a:gd name="connsiteX34" fmla="*/ 985165 w 2927037"/>
                <a:gd name="connsiteY34" fmla="*/ 1352261 h 2592030"/>
                <a:gd name="connsiteX35" fmla="*/ 968497 w 2927037"/>
                <a:gd name="connsiteY35" fmla="*/ 1368909 h 2592030"/>
                <a:gd name="connsiteX36" fmla="*/ 809136 w 2927037"/>
                <a:gd name="connsiteY36" fmla="*/ 1368909 h 2592030"/>
                <a:gd name="connsiteX37" fmla="*/ 792468 w 2927037"/>
                <a:gd name="connsiteY37" fmla="*/ 1352261 h 2592030"/>
                <a:gd name="connsiteX38" fmla="*/ 792468 w 2927037"/>
                <a:gd name="connsiteY38" fmla="*/ 659694 h 2592030"/>
                <a:gd name="connsiteX39" fmla="*/ 497325 w 2927037"/>
                <a:gd name="connsiteY39" fmla="*/ 659694 h 2592030"/>
                <a:gd name="connsiteX40" fmla="*/ 33336 w 2927037"/>
                <a:gd name="connsiteY40" fmla="*/ 1337905 h 2592030"/>
                <a:gd name="connsiteX41" fmla="*/ 33336 w 2927037"/>
                <a:gd name="connsiteY41" fmla="*/ 1559271 h 2592030"/>
                <a:gd name="connsiteX42" fmla="*/ 485400 w 2927037"/>
                <a:gd name="connsiteY42" fmla="*/ 1559271 h 2592030"/>
                <a:gd name="connsiteX43" fmla="*/ 502068 w 2927037"/>
                <a:gd name="connsiteY43" fmla="*/ 1575919 h 2592030"/>
                <a:gd name="connsiteX44" fmla="*/ 502068 w 2927037"/>
                <a:gd name="connsiteY44" fmla="*/ 1868580 h 2592030"/>
                <a:gd name="connsiteX45" fmla="*/ 1630062 w 2927037"/>
                <a:gd name="connsiteY45" fmla="*/ 2518201 h 2592030"/>
                <a:gd name="connsiteX46" fmla="*/ 1906098 w 2927037"/>
                <a:gd name="connsiteY46" fmla="*/ 2518201 h 2592030"/>
                <a:gd name="connsiteX47" fmla="*/ 2758055 w 2927037"/>
                <a:gd name="connsiteY47" fmla="*/ 2025647 h 2592030"/>
                <a:gd name="connsiteX48" fmla="*/ 2896141 w 2927037"/>
                <a:gd name="connsiteY48" fmla="*/ 1787755 h 2592030"/>
                <a:gd name="connsiteX49" fmla="*/ 2896141 w 2927037"/>
                <a:gd name="connsiteY49" fmla="*/ 802526 h 2592030"/>
                <a:gd name="connsiteX50" fmla="*/ 2758055 w 2927037"/>
                <a:gd name="connsiteY50" fmla="*/ 564512 h 2592030"/>
                <a:gd name="connsiteX51" fmla="*/ 1906098 w 2927037"/>
                <a:gd name="connsiteY51" fmla="*/ 71958 h 2592030"/>
                <a:gd name="connsiteX52" fmla="*/ 1630062 w 2927037"/>
                <a:gd name="connsiteY52" fmla="*/ 71958 h 2592030"/>
                <a:gd name="connsiteX53" fmla="*/ 887597 w 2927037"/>
                <a:gd name="connsiteY53" fmla="*/ 476569 h 2592030"/>
                <a:gd name="connsiteX54" fmla="*/ 863883 w 2927037"/>
                <a:gd name="connsiteY54" fmla="*/ 469331 h 2592030"/>
                <a:gd name="connsiteX55" fmla="*/ 870929 w 2927037"/>
                <a:gd name="connsiteY55" fmla="*/ 445566 h 2592030"/>
                <a:gd name="connsiteX56" fmla="*/ 1611090 w 2927037"/>
                <a:gd name="connsiteY56" fmla="*/ 41076 h 2592030"/>
                <a:gd name="connsiteX57" fmla="*/ 1765725 w 2927037"/>
                <a:gd name="connsiteY57" fmla="*/ 0 h 259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27037" h="2592030">
                  <a:moveTo>
                    <a:pt x="406966" y="1076455"/>
                  </a:moveTo>
                  <a:lnTo>
                    <a:pt x="233244" y="1335840"/>
                  </a:lnTo>
                  <a:lnTo>
                    <a:pt x="406966" y="1335840"/>
                  </a:lnTo>
                  <a:close/>
                  <a:moveTo>
                    <a:pt x="425992" y="1000314"/>
                  </a:moveTo>
                  <a:cubicBezTo>
                    <a:pt x="433130" y="1002683"/>
                    <a:pt x="437893" y="1009827"/>
                    <a:pt x="437893" y="1016971"/>
                  </a:cubicBezTo>
                  <a:lnTo>
                    <a:pt x="437893" y="1352497"/>
                  </a:lnTo>
                  <a:cubicBezTo>
                    <a:pt x="442655" y="1364398"/>
                    <a:pt x="433142" y="1371541"/>
                    <a:pt x="423617" y="1371541"/>
                  </a:cubicBezTo>
                  <a:lnTo>
                    <a:pt x="199930" y="1371541"/>
                  </a:lnTo>
                  <a:cubicBezTo>
                    <a:pt x="192792" y="1371541"/>
                    <a:pt x="188029" y="1366785"/>
                    <a:pt x="183267" y="1362028"/>
                  </a:cubicBezTo>
                  <a:cubicBezTo>
                    <a:pt x="180891" y="1357271"/>
                    <a:pt x="180891" y="1350128"/>
                    <a:pt x="183267" y="1342984"/>
                  </a:cubicBezTo>
                  <a:lnTo>
                    <a:pt x="406966" y="1007440"/>
                  </a:lnTo>
                  <a:cubicBezTo>
                    <a:pt x="411716" y="1000314"/>
                    <a:pt x="418854" y="997927"/>
                    <a:pt x="425992" y="1000314"/>
                  </a:cubicBezTo>
                  <a:close/>
                  <a:moveTo>
                    <a:pt x="1765725" y="0"/>
                  </a:moveTo>
                  <a:cubicBezTo>
                    <a:pt x="1819269" y="0"/>
                    <a:pt x="1872830" y="13692"/>
                    <a:pt x="1920462" y="41076"/>
                  </a:cubicBezTo>
                  <a:lnTo>
                    <a:pt x="2772419" y="533630"/>
                  </a:lnTo>
                  <a:cubicBezTo>
                    <a:pt x="2867548" y="588398"/>
                    <a:pt x="2927037" y="693110"/>
                    <a:pt x="2927037" y="802526"/>
                  </a:cubicBezTo>
                  <a:lnTo>
                    <a:pt x="2927037" y="1787755"/>
                  </a:lnTo>
                  <a:cubicBezTo>
                    <a:pt x="2927037" y="1897171"/>
                    <a:pt x="2867548" y="2001882"/>
                    <a:pt x="2772419" y="2056651"/>
                  </a:cubicBezTo>
                  <a:lnTo>
                    <a:pt x="1920462" y="2549205"/>
                  </a:lnTo>
                  <a:cubicBezTo>
                    <a:pt x="1875201" y="2577795"/>
                    <a:pt x="1822894" y="2592030"/>
                    <a:pt x="1768147" y="2592030"/>
                  </a:cubicBezTo>
                  <a:cubicBezTo>
                    <a:pt x="1713401" y="2592030"/>
                    <a:pt x="1661094" y="2577795"/>
                    <a:pt x="1613394" y="2551617"/>
                  </a:cubicBezTo>
                  <a:lnTo>
                    <a:pt x="485400" y="1901876"/>
                  </a:lnTo>
                  <a:cubicBezTo>
                    <a:pt x="475915" y="1901876"/>
                    <a:pt x="468868" y="1894758"/>
                    <a:pt x="468868" y="1885228"/>
                  </a:cubicBezTo>
                  <a:lnTo>
                    <a:pt x="468868" y="1597392"/>
                  </a:lnTo>
                  <a:lnTo>
                    <a:pt x="16668" y="1597392"/>
                  </a:lnTo>
                  <a:cubicBezTo>
                    <a:pt x="7182" y="1597392"/>
                    <a:pt x="0" y="1590154"/>
                    <a:pt x="0" y="1580624"/>
                  </a:cubicBezTo>
                  <a:lnTo>
                    <a:pt x="0" y="1335613"/>
                  </a:lnTo>
                  <a:cubicBezTo>
                    <a:pt x="0" y="1333201"/>
                    <a:pt x="0" y="1328375"/>
                    <a:pt x="2439" y="1326083"/>
                  </a:cubicBezTo>
                  <a:lnTo>
                    <a:pt x="473611" y="633516"/>
                  </a:lnTo>
                  <a:cubicBezTo>
                    <a:pt x="475915" y="628811"/>
                    <a:pt x="483097" y="626398"/>
                    <a:pt x="487840" y="626398"/>
                  </a:cubicBezTo>
                  <a:lnTo>
                    <a:pt x="811440" y="626398"/>
                  </a:lnTo>
                  <a:cubicBezTo>
                    <a:pt x="821061" y="626398"/>
                    <a:pt x="828108" y="633516"/>
                    <a:pt x="828108" y="643046"/>
                  </a:cubicBezTo>
                  <a:lnTo>
                    <a:pt x="828108" y="1335613"/>
                  </a:lnTo>
                  <a:lnTo>
                    <a:pt x="968497" y="1335613"/>
                  </a:lnTo>
                  <a:cubicBezTo>
                    <a:pt x="978118" y="1335613"/>
                    <a:pt x="985165" y="1342731"/>
                    <a:pt x="985165" y="1352261"/>
                  </a:cubicBezTo>
                  <a:cubicBezTo>
                    <a:pt x="985165" y="1361791"/>
                    <a:pt x="978118" y="1368909"/>
                    <a:pt x="968497" y="1368909"/>
                  </a:cubicBezTo>
                  <a:lnTo>
                    <a:pt x="809136" y="1368909"/>
                  </a:lnTo>
                  <a:cubicBezTo>
                    <a:pt x="799515" y="1368909"/>
                    <a:pt x="792468" y="1361791"/>
                    <a:pt x="792468" y="1352261"/>
                  </a:cubicBezTo>
                  <a:lnTo>
                    <a:pt x="792468" y="659694"/>
                  </a:lnTo>
                  <a:lnTo>
                    <a:pt x="497325" y="659694"/>
                  </a:lnTo>
                  <a:lnTo>
                    <a:pt x="33336" y="1337905"/>
                  </a:lnTo>
                  <a:lnTo>
                    <a:pt x="33336" y="1559271"/>
                  </a:lnTo>
                  <a:lnTo>
                    <a:pt x="485400" y="1559271"/>
                  </a:lnTo>
                  <a:cubicBezTo>
                    <a:pt x="495022" y="1559271"/>
                    <a:pt x="502068" y="1566389"/>
                    <a:pt x="502068" y="1575919"/>
                  </a:cubicBezTo>
                  <a:lnTo>
                    <a:pt x="502068" y="1868580"/>
                  </a:lnTo>
                  <a:lnTo>
                    <a:pt x="1630062" y="2518201"/>
                  </a:lnTo>
                  <a:cubicBezTo>
                    <a:pt x="1715705" y="2568265"/>
                    <a:pt x="1820455" y="2568265"/>
                    <a:pt x="1906098" y="2518201"/>
                  </a:cubicBezTo>
                  <a:lnTo>
                    <a:pt x="2758055" y="2025647"/>
                  </a:lnTo>
                  <a:cubicBezTo>
                    <a:pt x="2843698" y="1975704"/>
                    <a:pt x="2896141" y="1885228"/>
                    <a:pt x="2896141" y="1787755"/>
                  </a:cubicBezTo>
                  <a:lnTo>
                    <a:pt x="2896141" y="802526"/>
                  </a:lnTo>
                  <a:cubicBezTo>
                    <a:pt x="2896141" y="704932"/>
                    <a:pt x="2843698" y="612163"/>
                    <a:pt x="2758055" y="564512"/>
                  </a:cubicBezTo>
                  <a:lnTo>
                    <a:pt x="1906098" y="71958"/>
                  </a:lnTo>
                  <a:cubicBezTo>
                    <a:pt x="1820455" y="22015"/>
                    <a:pt x="1715705" y="22015"/>
                    <a:pt x="1630062" y="71958"/>
                  </a:cubicBezTo>
                  <a:lnTo>
                    <a:pt x="887597" y="476569"/>
                  </a:lnTo>
                  <a:cubicBezTo>
                    <a:pt x="878111" y="481274"/>
                    <a:pt x="868625" y="478861"/>
                    <a:pt x="863883" y="469331"/>
                  </a:cubicBezTo>
                  <a:cubicBezTo>
                    <a:pt x="859140" y="459801"/>
                    <a:pt x="861443" y="450391"/>
                    <a:pt x="870929" y="445566"/>
                  </a:cubicBezTo>
                  <a:lnTo>
                    <a:pt x="1611090" y="41076"/>
                  </a:lnTo>
                  <a:cubicBezTo>
                    <a:pt x="1658655" y="13692"/>
                    <a:pt x="1712181" y="0"/>
                    <a:pt x="1765725" y="0"/>
                  </a:cubicBezTo>
                  <a:close/>
                </a:path>
              </a:pathLst>
            </a:custGeom>
            <a:solidFill>
              <a:srgbClr val="168489"/>
            </a:solidFill>
            <a:ln w="12700">
              <a:solidFill>
                <a:srgbClr val="168489"/>
              </a:solidFill>
              <a:miter lim="400000"/>
            </a:ln>
          </p:spPr>
          <p:txBody>
            <a:bodyPr wrap="square" lIns="38100" tIns="38100" rIns="38100" bIns="38100" anchor="ctr">
              <a:noAutofit/>
            </a:bodyPr>
            <a:lstStyle/>
            <a:p>
              <a:endParaRPr lang="en-US" sz="3200"/>
            </a:p>
          </p:txBody>
        </p:sp>
      </p:grpSp>
      <p:grpSp>
        <p:nvGrpSpPr>
          <p:cNvPr id="14" name="Group 13">
            <a:extLst>
              <a:ext uri="{FF2B5EF4-FFF2-40B4-BE49-F238E27FC236}">
                <a16:creationId xmlns:a16="http://schemas.microsoft.com/office/drawing/2014/main" id="{46FED14F-0967-A83E-3887-93EB68FACAC2}"/>
              </a:ext>
            </a:extLst>
          </p:cNvPr>
          <p:cNvGrpSpPr/>
          <p:nvPr/>
        </p:nvGrpSpPr>
        <p:grpSpPr>
          <a:xfrm>
            <a:off x="6367549" y="4164123"/>
            <a:ext cx="2776007" cy="2588625"/>
            <a:chOff x="2966202" y="1446424"/>
            <a:chExt cx="2784257" cy="2597150"/>
          </a:xfrm>
        </p:grpSpPr>
        <p:sp>
          <p:nvSpPr>
            <p:cNvPr id="34" name="مربع نص 24">
              <a:extLst>
                <a:ext uri="{FF2B5EF4-FFF2-40B4-BE49-F238E27FC236}">
                  <a16:creationId xmlns:a16="http://schemas.microsoft.com/office/drawing/2014/main" id="{A4EEED6B-21DA-9D6B-C9E6-C18FB95450DD}"/>
                </a:ext>
              </a:extLst>
            </p:cNvPr>
            <p:cNvSpPr txBox="1"/>
            <p:nvPr/>
          </p:nvSpPr>
          <p:spPr>
            <a:xfrm>
              <a:off x="3840120" y="2197409"/>
              <a:ext cx="1825886" cy="1537741"/>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التقبل المجتمعي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Shape">
              <a:extLst>
                <a:ext uri="{FF2B5EF4-FFF2-40B4-BE49-F238E27FC236}">
                  <a16:creationId xmlns:a16="http://schemas.microsoft.com/office/drawing/2014/main" id="{C9407B7D-F2DD-F755-4A25-929FB30D920B}"/>
                </a:ext>
              </a:extLst>
            </p:cNvPr>
            <p:cNvSpPr/>
            <p:nvPr/>
          </p:nvSpPr>
          <p:spPr>
            <a:xfrm>
              <a:off x="2966202" y="1446424"/>
              <a:ext cx="2784257" cy="2597150"/>
            </a:xfrm>
            <a:custGeom>
              <a:avLst/>
              <a:gdLst/>
              <a:ahLst/>
              <a:cxnLst>
                <a:cxn ang="0">
                  <a:pos x="wd2" y="hd2"/>
                </a:cxn>
                <a:cxn ang="5400000">
                  <a:pos x="wd2" y="hd2"/>
                </a:cxn>
                <a:cxn ang="10800000">
                  <a:pos x="wd2" y="hd2"/>
                </a:cxn>
                <a:cxn ang="16200000">
                  <a:pos x="wd2" y="hd2"/>
                </a:cxn>
              </a:cxnLst>
              <a:rect l="0" t="0" r="r" b="b"/>
              <a:pathLst>
                <a:path w="21600" h="21489" extrusionOk="0">
                  <a:moveTo>
                    <a:pt x="12498" y="21489"/>
                  </a:moveTo>
                  <a:cubicBezTo>
                    <a:pt x="12074" y="21489"/>
                    <a:pt x="11668" y="21371"/>
                    <a:pt x="11298" y="21154"/>
                  </a:cubicBezTo>
                  <a:lnTo>
                    <a:pt x="3822" y="16547"/>
                  </a:lnTo>
                  <a:cubicBezTo>
                    <a:pt x="3046" y="16547"/>
                    <a:pt x="2160" y="16291"/>
                    <a:pt x="1569" y="15897"/>
                  </a:cubicBezTo>
                  <a:cubicBezTo>
                    <a:pt x="960" y="15503"/>
                    <a:pt x="517" y="14952"/>
                    <a:pt x="240" y="14282"/>
                  </a:cubicBezTo>
                  <a:cubicBezTo>
                    <a:pt x="129" y="13987"/>
                    <a:pt x="55" y="13652"/>
                    <a:pt x="0" y="13318"/>
                  </a:cubicBezTo>
                  <a:cubicBezTo>
                    <a:pt x="0" y="13318"/>
                    <a:pt x="0" y="13298"/>
                    <a:pt x="0" y="13298"/>
                  </a:cubicBezTo>
                  <a:lnTo>
                    <a:pt x="0" y="13259"/>
                  </a:lnTo>
                  <a:cubicBezTo>
                    <a:pt x="0" y="13062"/>
                    <a:pt x="111" y="12944"/>
                    <a:pt x="314" y="12944"/>
                  </a:cubicBezTo>
                  <a:lnTo>
                    <a:pt x="2455" y="12944"/>
                  </a:lnTo>
                  <a:cubicBezTo>
                    <a:pt x="2529" y="12944"/>
                    <a:pt x="2677" y="12983"/>
                    <a:pt x="2788" y="13180"/>
                  </a:cubicBezTo>
                  <a:cubicBezTo>
                    <a:pt x="2788" y="13199"/>
                    <a:pt x="2806" y="13199"/>
                    <a:pt x="2806" y="13219"/>
                  </a:cubicBezTo>
                  <a:cubicBezTo>
                    <a:pt x="2806" y="13239"/>
                    <a:pt x="2825" y="13298"/>
                    <a:pt x="2898" y="13416"/>
                  </a:cubicBezTo>
                  <a:cubicBezTo>
                    <a:pt x="2898" y="13416"/>
                    <a:pt x="2898" y="13416"/>
                    <a:pt x="2898" y="13436"/>
                  </a:cubicBezTo>
                  <a:cubicBezTo>
                    <a:pt x="3065" y="13810"/>
                    <a:pt x="3305" y="13987"/>
                    <a:pt x="3674" y="13987"/>
                  </a:cubicBezTo>
                  <a:cubicBezTo>
                    <a:pt x="3858" y="13987"/>
                    <a:pt x="4006" y="13948"/>
                    <a:pt x="4154" y="13849"/>
                  </a:cubicBezTo>
                  <a:cubicBezTo>
                    <a:pt x="4302" y="13751"/>
                    <a:pt x="4412" y="13613"/>
                    <a:pt x="4505" y="13436"/>
                  </a:cubicBezTo>
                  <a:cubicBezTo>
                    <a:pt x="4597" y="13239"/>
                    <a:pt x="4652" y="13003"/>
                    <a:pt x="4652" y="12727"/>
                  </a:cubicBezTo>
                  <a:cubicBezTo>
                    <a:pt x="4652" y="12451"/>
                    <a:pt x="4615" y="12235"/>
                    <a:pt x="4523" y="12038"/>
                  </a:cubicBezTo>
                  <a:cubicBezTo>
                    <a:pt x="4468" y="11861"/>
                    <a:pt x="4357" y="11742"/>
                    <a:pt x="4228" y="11644"/>
                  </a:cubicBezTo>
                  <a:cubicBezTo>
                    <a:pt x="4080" y="11546"/>
                    <a:pt x="3932" y="11506"/>
                    <a:pt x="3748" y="11506"/>
                  </a:cubicBezTo>
                  <a:cubicBezTo>
                    <a:pt x="3545" y="11506"/>
                    <a:pt x="3360" y="11565"/>
                    <a:pt x="3194" y="11664"/>
                  </a:cubicBezTo>
                  <a:cubicBezTo>
                    <a:pt x="3028" y="11762"/>
                    <a:pt x="2917" y="11880"/>
                    <a:pt x="2862" y="12018"/>
                  </a:cubicBezTo>
                  <a:cubicBezTo>
                    <a:pt x="2825" y="12176"/>
                    <a:pt x="2695" y="12274"/>
                    <a:pt x="2548" y="12274"/>
                  </a:cubicBezTo>
                  <a:lnTo>
                    <a:pt x="369" y="12274"/>
                  </a:lnTo>
                  <a:cubicBezTo>
                    <a:pt x="277" y="12274"/>
                    <a:pt x="203" y="12235"/>
                    <a:pt x="148" y="12176"/>
                  </a:cubicBezTo>
                  <a:cubicBezTo>
                    <a:pt x="92" y="12117"/>
                    <a:pt x="55" y="12038"/>
                    <a:pt x="55" y="11939"/>
                  </a:cubicBezTo>
                  <a:lnTo>
                    <a:pt x="55" y="5540"/>
                  </a:lnTo>
                  <a:cubicBezTo>
                    <a:pt x="55" y="5442"/>
                    <a:pt x="92" y="5363"/>
                    <a:pt x="148" y="5304"/>
                  </a:cubicBezTo>
                  <a:cubicBezTo>
                    <a:pt x="203" y="5245"/>
                    <a:pt x="277" y="5205"/>
                    <a:pt x="369" y="5205"/>
                  </a:cubicBezTo>
                  <a:lnTo>
                    <a:pt x="6775" y="5205"/>
                  </a:lnTo>
                  <a:cubicBezTo>
                    <a:pt x="6868" y="5205"/>
                    <a:pt x="6942" y="5245"/>
                    <a:pt x="6997" y="5304"/>
                  </a:cubicBezTo>
                  <a:cubicBezTo>
                    <a:pt x="7052" y="5363"/>
                    <a:pt x="7089" y="5442"/>
                    <a:pt x="7089" y="5540"/>
                  </a:cubicBezTo>
                  <a:lnTo>
                    <a:pt x="7089" y="7371"/>
                  </a:lnTo>
                  <a:cubicBezTo>
                    <a:pt x="7089" y="7470"/>
                    <a:pt x="7052" y="7548"/>
                    <a:pt x="6997" y="7607"/>
                  </a:cubicBezTo>
                  <a:cubicBezTo>
                    <a:pt x="6942" y="7667"/>
                    <a:pt x="6868" y="7706"/>
                    <a:pt x="6775" y="7706"/>
                  </a:cubicBezTo>
                  <a:lnTo>
                    <a:pt x="2769" y="7706"/>
                  </a:lnTo>
                  <a:lnTo>
                    <a:pt x="2769" y="9321"/>
                  </a:lnTo>
                  <a:cubicBezTo>
                    <a:pt x="3157" y="9104"/>
                    <a:pt x="3600" y="9005"/>
                    <a:pt x="4080" y="9005"/>
                  </a:cubicBezTo>
                  <a:cubicBezTo>
                    <a:pt x="4800" y="9005"/>
                    <a:pt x="5428" y="9202"/>
                    <a:pt x="5982" y="9596"/>
                  </a:cubicBezTo>
                  <a:cubicBezTo>
                    <a:pt x="6535" y="9990"/>
                    <a:pt x="6923" y="10522"/>
                    <a:pt x="7182" y="11191"/>
                  </a:cubicBezTo>
                  <a:cubicBezTo>
                    <a:pt x="7200" y="11270"/>
                    <a:pt x="7182" y="11349"/>
                    <a:pt x="7108" y="11388"/>
                  </a:cubicBezTo>
                  <a:cubicBezTo>
                    <a:pt x="7034" y="11408"/>
                    <a:pt x="6960" y="11388"/>
                    <a:pt x="6923" y="11309"/>
                  </a:cubicBezTo>
                  <a:cubicBezTo>
                    <a:pt x="6702" y="10699"/>
                    <a:pt x="6332" y="10207"/>
                    <a:pt x="5834" y="9852"/>
                  </a:cubicBezTo>
                  <a:cubicBezTo>
                    <a:pt x="5335" y="9498"/>
                    <a:pt x="4745" y="9321"/>
                    <a:pt x="4080" y="9321"/>
                  </a:cubicBezTo>
                  <a:cubicBezTo>
                    <a:pt x="3600" y="9321"/>
                    <a:pt x="3175" y="9439"/>
                    <a:pt x="2806" y="9675"/>
                  </a:cubicBezTo>
                  <a:cubicBezTo>
                    <a:pt x="2751" y="9734"/>
                    <a:pt x="2677" y="9734"/>
                    <a:pt x="2603" y="9695"/>
                  </a:cubicBezTo>
                  <a:cubicBezTo>
                    <a:pt x="2529" y="9655"/>
                    <a:pt x="2492" y="9596"/>
                    <a:pt x="2492" y="9498"/>
                  </a:cubicBezTo>
                  <a:lnTo>
                    <a:pt x="2492" y="7667"/>
                  </a:lnTo>
                  <a:cubicBezTo>
                    <a:pt x="2492" y="7529"/>
                    <a:pt x="2585" y="7450"/>
                    <a:pt x="2695" y="7450"/>
                  </a:cubicBezTo>
                  <a:lnTo>
                    <a:pt x="6775" y="7450"/>
                  </a:lnTo>
                  <a:cubicBezTo>
                    <a:pt x="6794" y="7450"/>
                    <a:pt x="6794" y="7450"/>
                    <a:pt x="6794" y="7430"/>
                  </a:cubicBezTo>
                  <a:cubicBezTo>
                    <a:pt x="6794" y="7430"/>
                    <a:pt x="6812" y="7411"/>
                    <a:pt x="6812" y="7411"/>
                  </a:cubicBezTo>
                  <a:lnTo>
                    <a:pt x="6812" y="5540"/>
                  </a:lnTo>
                  <a:cubicBezTo>
                    <a:pt x="6812" y="5520"/>
                    <a:pt x="6812" y="5520"/>
                    <a:pt x="6794" y="5520"/>
                  </a:cubicBezTo>
                  <a:cubicBezTo>
                    <a:pt x="6794" y="5520"/>
                    <a:pt x="6775" y="5501"/>
                    <a:pt x="6775" y="5501"/>
                  </a:cubicBezTo>
                  <a:lnTo>
                    <a:pt x="369" y="5501"/>
                  </a:lnTo>
                  <a:cubicBezTo>
                    <a:pt x="351" y="5501"/>
                    <a:pt x="351" y="5501"/>
                    <a:pt x="351" y="5520"/>
                  </a:cubicBezTo>
                  <a:cubicBezTo>
                    <a:pt x="351" y="5520"/>
                    <a:pt x="332" y="5540"/>
                    <a:pt x="332" y="5540"/>
                  </a:cubicBezTo>
                  <a:lnTo>
                    <a:pt x="332" y="11939"/>
                  </a:lnTo>
                  <a:cubicBezTo>
                    <a:pt x="332" y="11959"/>
                    <a:pt x="332" y="11959"/>
                    <a:pt x="351" y="11959"/>
                  </a:cubicBezTo>
                  <a:cubicBezTo>
                    <a:pt x="351" y="11959"/>
                    <a:pt x="369" y="11979"/>
                    <a:pt x="369" y="11979"/>
                  </a:cubicBezTo>
                  <a:lnTo>
                    <a:pt x="2548" y="11979"/>
                  </a:lnTo>
                  <a:cubicBezTo>
                    <a:pt x="2585" y="11979"/>
                    <a:pt x="2585" y="11979"/>
                    <a:pt x="2603" y="11920"/>
                  </a:cubicBezTo>
                  <a:cubicBezTo>
                    <a:pt x="2695" y="11703"/>
                    <a:pt x="2843" y="11526"/>
                    <a:pt x="3065" y="11388"/>
                  </a:cubicBezTo>
                  <a:cubicBezTo>
                    <a:pt x="3286" y="11270"/>
                    <a:pt x="3508" y="11191"/>
                    <a:pt x="3766" y="11191"/>
                  </a:cubicBezTo>
                  <a:cubicBezTo>
                    <a:pt x="3988" y="11191"/>
                    <a:pt x="4209" y="11250"/>
                    <a:pt x="4394" y="11368"/>
                  </a:cubicBezTo>
                  <a:cubicBezTo>
                    <a:pt x="4578" y="11486"/>
                    <a:pt x="4708" y="11664"/>
                    <a:pt x="4800" y="11880"/>
                  </a:cubicBezTo>
                  <a:cubicBezTo>
                    <a:pt x="4892" y="12097"/>
                    <a:pt x="4948" y="12372"/>
                    <a:pt x="4948" y="12688"/>
                  </a:cubicBezTo>
                  <a:cubicBezTo>
                    <a:pt x="4948" y="13022"/>
                    <a:pt x="4892" y="13318"/>
                    <a:pt x="4763" y="13534"/>
                  </a:cubicBezTo>
                  <a:cubicBezTo>
                    <a:pt x="4652" y="13751"/>
                    <a:pt x="4505" y="13948"/>
                    <a:pt x="4320" y="14066"/>
                  </a:cubicBezTo>
                  <a:cubicBezTo>
                    <a:pt x="4135" y="14184"/>
                    <a:pt x="3914" y="14243"/>
                    <a:pt x="3692" y="14243"/>
                  </a:cubicBezTo>
                  <a:cubicBezTo>
                    <a:pt x="3231" y="14243"/>
                    <a:pt x="2880" y="14007"/>
                    <a:pt x="2677" y="13534"/>
                  </a:cubicBezTo>
                  <a:cubicBezTo>
                    <a:pt x="2622" y="13436"/>
                    <a:pt x="2585" y="13337"/>
                    <a:pt x="2566" y="13259"/>
                  </a:cubicBezTo>
                  <a:cubicBezTo>
                    <a:pt x="2529" y="13199"/>
                    <a:pt x="2511" y="13199"/>
                    <a:pt x="2492" y="13199"/>
                  </a:cubicBezTo>
                  <a:lnTo>
                    <a:pt x="351" y="13199"/>
                  </a:lnTo>
                  <a:cubicBezTo>
                    <a:pt x="332" y="13199"/>
                    <a:pt x="314" y="13199"/>
                    <a:pt x="314" y="13199"/>
                  </a:cubicBezTo>
                  <a:cubicBezTo>
                    <a:pt x="314" y="13199"/>
                    <a:pt x="314" y="13199"/>
                    <a:pt x="314" y="13219"/>
                  </a:cubicBezTo>
                  <a:lnTo>
                    <a:pt x="314" y="13239"/>
                  </a:lnTo>
                  <a:cubicBezTo>
                    <a:pt x="369" y="13554"/>
                    <a:pt x="443" y="13849"/>
                    <a:pt x="535" y="14125"/>
                  </a:cubicBezTo>
                  <a:cubicBezTo>
                    <a:pt x="775" y="14735"/>
                    <a:pt x="1200" y="15247"/>
                    <a:pt x="1754" y="15602"/>
                  </a:cubicBezTo>
                  <a:cubicBezTo>
                    <a:pt x="2308" y="15956"/>
                    <a:pt x="3157" y="16192"/>
                    <a:pt x="3914" y="16192"/>
                  </a:cubicBezTo>
                  <a:cubicBezTo>
                    <a:pt x="3932" y="16192"/>
                    <a:pt x="3969" y="16192"/>
                    <a:pt x="3988" y="16212"/>
                  </a:cubicBezTo>
                  <a:lnTo>
                    <a:pt x="11502" y="20839"/>
                  </a:lnTo>
                  <a:cubicBezTo>
                    <a:pt x="12166" y="21253"/>
                    <a:pt x="12978" y="21253"/>
                    <a:pt x="13643" y="20839"/>
                  </a:cubicBezTo>
                  <a:lnTo>
                    <a:pt x="20252" y="16763"/>
                  </a:lnTo>
                  <a:cubicBezTo>
                    <a:pt x="20917" y="16350"/>
                    <a:pt x="21323" y="15602"/>
                    <a:pt x="21323" y="14794"/>
                  </a:cubicBezTo>
                  <a:lnTo>
                    <a:pt x="21323" y="6643"/>
                  </a:lnTo>
                  <a:cubicBezTo>
                    <a:pt x="21323" y="5835"/>
                    <a:pt x="20917" y="5067"/>
                    <a:pt x="20252" y="4674"/>
                  </a:cubicBezTo>
                  <a:lnTo>
                    <a:pt x="13643" y="598"/>
                  </a:lnTo>
                  <a:cubicBezTo>
                    <a:pt x="12978" y="184"/>
                    <a:pt x="12166" y="184"/>
                    <a:pt x="11502" y="598"/>
                  </a:cubicBezTo>
                  <a:cubicBezTo>
                    <a:pt x="11483" y="618"/>
                    <a:pt x="11465" y="618"/>
                    <a:pt x="11446" y="618"/>
                  </a:cubicBezTo>
                  <a:lnTo>
                    <a:pt x="5649" y="3945"/>
                  </a:lnTo>
                  <a:cubicBezTo>
                    <a:pt x="5575" y="3985"/>
                    <a:pt x="5502" y="3965"/>
                    <a:pt x="5465" y="3886"/>
                  </a:cubicBezTo>
                  <a:cubicBezTo>
                    <a:pt x="5428" y="3807"/>
                    <a:pt x="5446" y="3729"/>
                    <a:pt x="5520" y="3689"/>
                  </a:cubicBezTo>
                  <a:lnTo>
                    <a:pt x="11354" y="342"/>
                  </a:lnTo>
                  <a:cubicBezTo>
                    <a:pt x="11372" y="342"/>
                    <a:pt x="11391" y="322"/>
                    <a:pt x="11409" y="322"/>
                  </a:cubicBezTo>
                  <a:cubicBezTo>
                    <a:pt x="12148" y="-111"/>
                    <a:pt x="13052" y="-111"/>
                    <a:pt x="13791" y="342"/>
                  </a:cubicBezTo>
                  <a:lnTo>
                    <a:pt x="20400" y="4418"/>
                  </a:lnTo>
                  <a:cubicBezTo>
                    <a:pt x="21138" y="4871"/>
                    <a:pt x="21600" y="5737"/>
                    <a:pt x="21600" y="6643"/>
                  </a:cubicBezTo>
                  <a:lnTo>
                    <a:pt x="21600" y="14794"/>
                  </a:lnTo>
                  <a:cubicBezTo>
                    <a:pt x="21600" y="15700"/>
                    <a:pt x="21138" y="16566"/>
                    <a:pt x="20400" y="17019"/>
                  </a:cubicBezTo>
                  <a:lnTo>
                    <a:pt x="13791" y="21095"/>
                  </a:lnTo>
                  <a:cubicBezTo>
                    <a:pt x="13329" y="21371"/>
                    <a:pt x="12923" y="21489"/>
                    <a:pt x="12498" y="21489"/>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28" name="Group 27">
            <a:extLst>
              <a:ext uri="{FF2B5EF4-FFF2-40B4-BE49-F238E27FC236}">
                <a16:creationId xmlns:a16="http://schemas.microsoft.com/office/drawing/2014/main" id="{3C61ED8F-1114-D143-F3A0-B4B73AB9FEAB}"/>
              </a:ext>
            </a:extLst>
          </p:cNvPr>
          <p:cNvGrpSpPr/>
          <p:nvPr/>
        </p:nvGrpSpPr>
        <p:grpSpPr>
          <a:xfrm>
            <a:off x="4624061" y="1840802"/>
            <a:ext cx="2790242" cy="2570786"/>
            <a:chOff x="1891724" y="14611"/>
            <a:chExt cx="2798535" cy="2580195"/>
          </a:xfrm>
        </p:grpSpPr>
        <p:sp>
          <p:nvSpPr>
            <p:cNvPr id="32" name="مربع نص 24">
              <a:extLst>
                <a:ext uri="{FF2B5EF4-FFF2-40B4-BE49-F238E27FC236}">
                  <a16:creationId xmlns:a16="http://schemas.microsoft.com/office/drawing/2014/main" id="{B2943F71-CFD4-C38C-B375-452CE2A7D478}"/>
                </a:ext>
              </a:extLst>
            </p:cNvPr>
            <p:cNvSpPr txBox="1"/>
            <p:nvPr/>
          </p:nvSpPr>
          <p:spPr>
            <a:xfrm>
              <a:off x="2961011" y="709683"/>
              <a:ext cx="1414720" cy="1302447"/>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الموارد والتمويل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Shape">
              <a:extLst>
                <a:ext uri="{FF2B5EF4-FFF2-40B4-BE49-F238E27FC236}">
                  <a16:creationId xmlns:a16="http://schemas.microsoft.com/office/drawing/2014/main" id="{E149D359-141F-F37D-D1E0-B5378E6E0B45}"/>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29" name="Group 28">
            <a:extLst>
              <a:ext uri="{FF2B5EF4-FFF2-40B4-BE49-F238E27FC236}">
                <a16:creationId xmlns:a16="http://schemas.microsoft.com/office/drawing/2014/main" id="{909D0131-0ED9-B1AD-DFCC-49F3CEA56495}"/>
              </a:ext>
            </a:extLst>
          </p:cNvPr>
          <p:cNvGrpSpPr/>
          <p:nvPr/>
        </p:nvGrpSpPr>
        <p:grpSpPr>
          <a:xfrm>
            <a:off x="1554478" y="1817094"/>
            <a:ext cx="2666857" cy="2580263"/>
            <a:chOff x="0" y="0"/>
            <a:chExt cx="2674783" cy="2589711"/>
          </a:xfrm>
        </p:grpSpPr>
        <p:sp>
          <p:nvSpPr>
            <p:cNvPr id="30" name="مربع نص 24">
              <a:extLst>
                <a:ext uri="{FF2B5EF4-FFF2-40B4-BE49-F238E27FC236}">
                  <a16:creationId xmlns:a16="http://schemas.microsoft.com/office/drawing/2014/main" id="{4966EDB2-C250-3D56-0479-0FE2C7D423DD}"/>
                </a:ext>
              </a:extLst>
            </p:cNvPr>
            <p:cNvSpPr txBox="1"/>
            <p:nvPr/>
          </p:nvSpPr>
          <p:spPr>
            <a:xfrm>
              <a:off x="634216" y="673944"/>
              <a:ext cx="1955511" cy="1187818"/>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التنسيق والحوكمة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Shape">
              <a:extLst>
                <a:ext uri="{FF2B5EF4-FFF2-40B4-BE49-F238E27FC236}">
                  <a16:creationId xmlns:a16="http://schemas.microsoft.com/office/drawing/2014/main" id="{A3C1C0FE-61B0-344D-0126-E0A22DFB5C6F}"/>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17" name="Group 16">
            <a:extLst>
              <a:ext uri="{FF2B5EF4-FFF2-40B4-BE49-F238E27FC236}">
                <a16:creationId xmlns:a16="http://schemas.microsoft.com/office/drawing/2014/main" id="{A51C7E42-6F57-3216-9430-3A851250939E}"/>
              </a:ext>
            </a:extLst>
          </p:cNvPr>
          <p:cNvGrpSpPr/>
          <p:nvPr/>
        </p:nvGrpSpPr>
        <p:grpSpPr>
          <a:xfrm>
            <a:off x="7849658" y="1840802"/>
            <a:ext cx="2787862" cy="2580267"/>
            <a:chOff x="3879597" y="14611"/>
            <a:chExt cx="2796148" cy="2589711"/>
          </a:xfrm>
        </p:grpSpPr>
        <p:sp>
          <p:nvSpPr>
            <p:cNvPr id="18" name="مربع نص 18">
              <a:extLst>
                <a:ext uri="{FF2B5EF4-FFF2-40B4-BE49-F238E27FC236}">
                  <a16:creationId xmlns:a16="http://schemas.microsoft.com/office/drawing/2014/main" id="{7E1BD5B4-42ED-6EE2-8280-A6F6AA0A6F25}"/>
                </a:ext>
              </a:extLst>
            </p:cNvPr>
            <p:cNvSpPr txBox="1"/>
            <p:nvPr/>
          </p:nvSpPr>
          <p:spPr>
            <a:xfrm>
              <a:off x="4754222" y="771151"/>
              <a:ext cx="1664200" cy="1775769"/>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الفجوة المعرفية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Shape">
              <a:extLst>
                <a:ext uri="{FF2B5EF4-FFF2-40B4-BE49-F238E27FC236}">
                  <a16:creationId xmlns:a16="http://schemas.microsoft.com/office/drawing/2014/main" id="{BB5713ED-8129-EF6B-3797-804FB972F88A}"/>
                </a:ext>
              </a:extLst>
            </p:cNvPr>
            <p:cNvSpPr/>
            <p:nvPr/>
          </p:nvSpPr>
          <p:spPr>
            <a:xfrm>
              <a:off x="3879597" y="14611"/>
              <a:ext cx="2796148" cy="2589711"/>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spTree>
    <p:extLst>
      <p:ext uri="{BB962C8B-B14F-4D97-AF65-F5344CB8AC3E}">
        <p14:creationId xmlns:p14="http://schemas.microsoft.com/office/powerpoint/2010/main" val="38340141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الأدوار المختلفة</a:t>
              </a:r>
              <a:r>
                <a:rPr lang="ar-EG" sz="4000" b="1" dirty="0">
                  <a:solidFill>
                    <a:srgbClr val="168489"/>
                  </a:solidFill>
                  <a:latin typeface="Adobe Arabic" panose="02040503050201020203" pitchFamily="18" charset="-78"/>
                  <a:cs typeface="Adobe Arabic" panose="02040503050201020203" pitchFamily="18" charset="-78"/>
                </a:rPr>
                <a:t> في تعزيز التعاون للتنمية المستدامة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Group 8">
            <a:extLst>
              <a:ext uri="{FF2B5EF4-FFF2-40B4-BE49-F238E27FC236}">
                <a16:creationId xmlns:a16="http://schemas.microsoft.com/office/drawing/2014/main" id="{DE0C56F2-9E4E-F3A4-3235-13ADFE091D7C}"/>
              </a:ext>
            </a:extLst>
          </p:cNvPr>
          <p:cNvGrpSpPr/>
          <p:nvPr/>
        </p:nvGrpSpPr>
        <p:grpSpPr>
          <a:xfrm>
            <a:off x="321882" y="2304124"/>
            <a:ext cx="2777565" cy="3755163"/>
            <a:chOff x="0" y="0"/>
            <a:chExt cx="1357308" cy="1835618"/>
          </a:xfrm>
        </p:grpSpPr>
        <p:sp>
          <p:nvSpPr>
            <p:cNvPr id="45" name="Freeform: Shape 44">
              <a:extLst>
                <a:ext uri="{FF2B5EF4-FFF2-40B4-BE49-F238E27FC236}">
                  <a16:creationId xmlns:a16="http://schemas.microsoft.com/office/drawing/2014/main" id="{85BCE487-8173-CDA6-9933-DE7D1532AE82}"/>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6" name="TextBox 6">
              <a:extLst>
                <a:ext uri="{FF2B5EF4-FFF2-40B4-BE49-F238E27FC236}">
                  <a16:creationId xmlns:a16="http://schemas.microsoft.com/office/drawing/2014/main" id="{7BD98308-4E95-6879-AC40-FDEEAD737881}"/>
                </a:ext>
              </a:extLst>
            </p:cNvPr>
            <p:cNvSpPr txBox="1"/>
            <p:nvPr/>
          </p:nvSpPr>
          <p:spPr>
            <a:xfrm>
              <a:off x="490164" y="0"/>
              <a:ext cx="470942" cy="531335"/>
            </a:xfrm>
            <a:prstGeom prst="rect">
              <a:avLst/>
            </a:prstGeom>
            <a:noFill/>
          </p:spPr>
          <p:txBody>
            <a:bodyPr wrap="none" rtlCol="0">
              <a:spAutoFit/>
            </a:bodyPr>
            <a:lstStyle/>
            <a:p>
              <a:pPr algn="ctr" rtl="1">
                <a:lnSpc>
                  <a:spcPct val="115000"/>
                </a:lnSpc>
              </a:pPr>
              <a:r>
                <a:rPr lang="en-US" sz="6000" b="1" kern="1200" dirty="0">
                  <a:solidFill>
                    <a:srgbClr val="168489"/>
                  </a:solidFill>
                  <a:effectLst/>
                  <a:latin typeface="Calibri" panose="020F0502020204030204" pitchFamily="34" charset="0"/>
                  <a:ea typeface="Calibri" panose="020F0502020204030204" pitchFamily="34" charset="0"/>
                  <a:cs typeface="Activist Light"/>
                </a:rPr>
                <a:t>04</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7" name="مربع نص 18">
              <a:extLst>
                <a:ext uri="{FF2B5EF4-FFF2-40B4-BE49-F238E27FC236}">
                  <a16:creationId xmlns:a16="http://schemas.microsoft.com/office/drawing/2014/main" id="{1FE8A9B3-2FA8-93D9-8128-361D15702AE1}"/>
                </a:ext>
              </a:extLst>
            </p:cNvPr>
            <p:cNvSpPr txBox="1"/>
            <p:nvPr/>
          </p:nvSpPr>
          <p:spPr>
            <a:xfrm>
              <a:off x="0" y="1187683"/>
              <a:ext cx="1357308" cy="647935"/>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المؤسسات البحثية والأكاديمية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B350080A-9312-3F00-8AB4-0430643FE3F0}"/>
              </a:ext>
            </a:extLst>
          </p:cNvPr>
          <p:cNvGrpSpPr/>
          <p:nvPr/>
        </p:nvGrpSpPr>
        <p:grpSpPr>
          <a:xfrm>
            <a:off x="9092551" y="2304124"/>
            <a:ext cx="2777565" cy="3629869"/>
            <a:chOff x="4285948" y="0"/>
            <a:chExt cx="1357308" cy="1774371"/>
          </a:xfrm>
        </p:grpSpPr>
        <p:sp>
          <p:nvSpPr>
            <p:cNvPr id="42" name="Freeform: Shape 41">
              <a:extLst>
                <a:ext uri="{FF2B5EF4-FFF2-40B4-BE49-F238E27FC236}">
                  <a16:creationId xmlns:a16="http://schemas.microsoft.com/office/drawing/2014/main" id="{059868AF-3010-CAB6-3417-58C10609215A}"/>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3" name="TextBox 6">
              <a:extLst>
                <a:ext uri="{FF2B5EF4-FFF2-40B4-BE49-F238E27FC236}">
                  <a16:creationId xmlns:a16="http://schemas.microsoft.com/office/drawing/2014/main" id="{32DF0672-691A-FDE7-07FE-10188548D8D5}"/>
                </a:ext>
              </a:extLst>
            </p:cNvPr>
            <p:cNvSpPr txBox="1"/>
            <p:nvPr/>
          </p:nvSpPr>
          <p:spPr>
            <a:xfrm>
              <a:off x="4688402" y="0"/>
              <a:ext cx="785495" cy="530803"/>
            </a:xfrm>
            <a:prstGeom prst="rect">
              <a:avLst/>
            </a:prstGeom>
            <a:noFill/>
          </p:spPr>
          <p:txBody>
            <a:bodyPr wrap="square" rtlCol="0">
              <a:spAutoFit/>
            </a:bodyPr>
            <a:lstStyle/>
            <a:p>
              <a:pPr algn="ctr" rtl="1">
                <a:lnSpc>
                  <a:spcPct val="115000"/>
                </a:lnSpc>
              </a:pPr>
              <a:r>
                <a:rPr lang="ar-SY" sz="6000" b="1" dirty="0">
                  <a:solidFill>
                    <a:srgbClr val="168489"/>
                  </a:solidFill>
                  <a:latin typeface="Calibri" panose="020F0502020204030204" pitchFamily="34" charset="0"/>
                  <a:cs typeface="Calibri" panose="020F0502020204030204" pitchFamily="34" charset="0"/>
                </a:rPr>
                <a:t>01</a:t>
              </a:r>
              <a:endParaRPr lang="en-US" sz="6000" b="1" dirty="0">
                <a:solidFill>
                  <a:srgbClr val="168489"/>
                </a:solidFill>
                <a:latin typeface="Calibri" panose="020F0502020204030204" pitchFamily="34" charset="0"/>
                <a:cs typeface="Calibri" panose="020F0502020204030204" pitchFamily="34" charset="0"/>
              </a:endParaRPr>
            </a:p>
          </p:txBody>
        </p:sp>
        <p:sp>
          <p:nvSpPr>
            <p:cNvPr id="44" name="مربع نص 18">
              <a:extLst>
                <a:ext uri="{FF2B5EF4-FFF2-40B4-BE49-F238E27FC236}">
                  <a16:creationId xmlns:a16="http://schemas.microsoft.com/office/drawing/2014/main" id="{3F4F040B-34F3-22E5-39C3-50AAA642937D}"/>
                </a:ext>
              </a:extLst>
            </p:cNvPr>
            <p:cNvSpPr txBox="1"/>
            <p:nvPr/>
          </p:nvSpPr>
          <p:spPr>
            <a:xfrm>
              <a:off x="4285948" y="1338510"/>
              <a:ext cx="1357308" cy="435861"/>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الحكومات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38CFF5A7-4524-4EB8-839C-4BC285FE1649}"/>
              </a:ext>
            </a:extLst>
          </p:cNvPr>
          <p:cNvGrpSpPr/>
          <p:nvPr/>
        </p:nvGrpSpPr>
        <p:grpSpPr>
          <a:xfrm>
            <a:off x="5977524" y="2304124"/>
            <a:ext cx="3115160" cy="3629869"/>
            <a:chOff x="2763733" y="0"/>
            <a:chExt cx="1522280" cy="1774371"/>
          </a:xfrm>
        </p:grpSpPr>
        <p:sp>
          <p:nvSpPr>
            <p:cNvPr id="39" name="Freeform: Shape 38">
              <a:extLst>
                <a:ext uri="{FF2B5EF4-FFF2-40B4-BE49-F238E27FC236}">
                  <a16:creationId xmlns:a16="http://schemas.microsoft.com/office/drawing/2014/main" id="{10A3BF7E-3028-842B-52A4-99C44CB710AE}"/>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0" name="TextBox 6">
              <a:extLst>
                <a:ext uri="{FF2B5EF4-FFF2-40B4-BE49-F238E27FC236}">
                  <a16:creationId xmlns:a16="http://schemas.microsoft.com/office/drawing/2014/main" id="{3FEACD40-25AF-1EC2-4702-8DF09E34B773}"/>
                </a:ext>
              </a:extLst>
            </p:cNvPr>
            <p:cNvSpPr txBox="1"/>
            <p:nvPr/>
          </p:nvSpPr>
          <p:spPr>
            <a:xfrm>
              <a:off x="3313959" y="0"/>
              <a:ext cx="470942" cy="533717"/>
            </a:xfrm>
            <a:prstGeom prst="rect">
              <a:avLst/>
            </a:prstGeom>
            <a:noFill/>
          </p:spPr>
          <p:txBody>
            <a:bodyPr wrap="none" rtlCol="0">
              <a:spAutoFit/>
            </a:bodyPr>
            <a:lstStyle/>
            <a:p>
              <a:pPr algn="ctr" rtl="1">
                <a:lnSpc>
                  <a:spcPct val="115000"/>
                </a:lnSpc>
              </a:pPr>
              <a:r>
                <a:rPr lang="ar-SY" sz="6000" b="1" dirty="0">
                  <a:solidFill>
                    <a:srgbClr val="168489"/>
                  </a:solidFill>
                  <a:latin typeface="Calibri" panose="020F0502020204030204" pitchFamily="34" charset="0"/>
                  <a:cs typeface="Calibri" panose="020F0502020204030204" pitchFamily="34" charset="0"/>
                </a:rPr>
                <a:t>02</a:t>
              </a:r>
              <a:endParaRPr lang="en-US" sz="6000" b="1" dirty="0">
                <a:solidFill>
                  <a:srgbClr val="168489"/>
                </a:solidFill>
                <a:latin typeface="Calibri" panose="020F0502020204030204" pitchFamily="34" charset="0"/>
                <a:cs typeface="Calibri" panose="020F0502020204030204" pitchFamily="34" charset="0"/>
              </a:endParaRPr>
            </a:p>
          </p:txBody>
        </p:sp>
        <p:sp>
          <p:nvSpPr>
            <p:cNvPr id="41" name="مربع نص 18">
              <a:extLst>
                <a:ext uri="{FF2B5EF4-FFF2-40B4-BE49-F238E27FC236}">
                  <a16:creationId xmlns:a16="http://schemas.microsoft.com/office/drawing/2014/main" id="{8C281F0E-06BE-B328-0B0A-2494E5ECAE6B}"/>
                </a:ext>
              </a:extLst>
            </p:cNvPr>
            <p:cNvSpPr txBox="1"/>
            <p:nvPr/>
          </p:nvSpPr>
          <p:spPr>
            <a:xfrm>
              <a:off x="2763733" y="1338510"/>
              <a:ext cx="1522280" cy="435861"/>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القطاع الخاص</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898C2B6E-EDFA-37ED-3522-8EDB94926DA2}"/>
              </a:ext>
            </a:extLst>
          </p:cNvPr>
          <p:cNvGrpSpPr/>
          <p:nvPr/>
        </p:nvGrpSpPr>
        <p:grpSpPr>
          <a:xfrm>
            <a:off x="3210975" y="2304124"/>
            <a:ext cx="2777565" cy="3878868"/>
            <a:chOff x="1411808" y="0"/>
            <a:chExt cx="1357308" cy="1896088"/>
          </a:xfrm>
        </p:grpSpPr>
        <p:sp>
          <p:nvSpPr>
            <p:cNvPr id="15" name="Freeform: Shape 14">
              <a:extLst>
                <a:ext uri="{FF2B5EF4-FFF2-40B4-BE49-F238E27FC236}">
                  <a16:creationId xmlns:a16="http://schemas.microsoft.com/office/drawing/2014/main" id="{E210B228-1749-235A-F7FB-80E3D7557107}"/>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6" name="TextBox 6">
              <a:extLst>
                <a:ext uri="{FF2B5EF4-FFF2-40B4-BE49-F238E27FC236}">
                  <a16:creationId xmlns:a16="http://schemas.microsoft.com/office/drawing/2014/main" id="{6CA52855-5747-40DD-067F-A26B21A265DF}"/>
                </a:ext>
              </a:extLst>
            </p:cNvPr>
            <p:cNvSpPr txBox="1"/>
            <p:nvPr/>
          </p:nvSpPr>
          <p:spPr>
            <a:xfrm>
              <a:off x="1879529" y="0"/>
              <a:ext cx="470942" cy="533717"/>
            </a:xfrm>
            <a:prstGeom prst="rect">
              <a:avLst/>
            </a:prstGeom>
            <a:noFill/>
          </p:spPr>
          <p:txBody>
            <a:bodyPr wrap="none" rtlCol="0">
              <a:spAutoFit/>
            </a:bodyPr>
            <a:lstStyle/>
            <a:p>
              <a:pPr algn="ctr" rtl="1">
                <a:lnSpc>
                  <a:spcPct val="115000"/>
                </a:lnSpc>
              </a:pPr>
              <a:r>
                <a:rPr lang="ar-SY" sz="6000" b="1" dirty="0">
                  <a:solidFill>
                    <a:srgbClr val="168489"/>
                  </a:solidFill>
                  <a:latin typeface="Calibri" panose="020F0502020204030204" pitchFamily="34" charset="0"/>
                  <a:cs typeface="Calibri" panose="020F0502020204030204" pitchFamily="34" charset="0"/>
                </a:rPr>
                <a:t>03</a:t>
              </a:r>
              <a:endParaRPr lang="en-US" sz="6000" b="1" dirty="0">
                <a:solidFill>
                  <a:srgbClr val="168489"/>
                </a:solidFill>
                <a:latin typeface="Calibri" panose="020F0502020204030204" pitchFamily="34" charset="0"/>
                <a:cs typeface="Calibri" panose="020F0502020204030204" pitchFamily="34" charset="0"/>
              </a:endParaRPr>
            </a:p>
          </p:txBody>
        </p:sp>
        <p:sp>
          <p:nvSpPr>
            <p:cNvPr id="38" name="مربع نص 18">
              <a:extLst>
                <a:ext uri="{FF2B5EF4-FFF2-40B4-BE49-F238E27FC236}">
                  <a16:creationId xmlns:a16="http://schemas.microsoft.com/office/drawing/2014/main" id="{5BE99A87-1803-2E38-1FFE-7F537C50D9C8}"/>
                </a:ext>
              </a:extLst>
            </p:cNvPr>
            <p:cNvSpPr txBox="1"/>
            <p:nvPr/>
          </p:nvSpPr>
          <p:spPr>
            <a:xfrm>
              <a:off x="1411808" y="1187379"/>
              <a:ext cx="1357308" cy="708709"/>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المجتمع المدني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8" name="TextBox 47">
            <a:extLst>
              <a:ext uri="{FF2B5EF4-FFF2-40B4-BE49-F238E27FC236}">
                <a16:creationId xmlns:a16="http://schemas.microsoft.com/office/drawing/2014/main" id="{C27BDBBD-46BB-39E8-6E6F-6A23E8785C75}"/>
              </a:ext>
            </a:extLst>
          </p:cNvPr>
          <p:cNvSpPr txBox="1"/>
          <p:nvPr/>
        </p:nvSpPr>
        <p:spPr>
          <a:xfrm>
            <a:off x="-7761874" y="3146376"/>
            <a:ext cx="4548374" cy="235756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أفضل الممارسات التي يمكن للحكومات اتباعها لتعزيز التعاون مع القطاع الخاص والمجتمع المدني في مجال التنمية المستدامة</a:t>
            </a:r>
            <a:endParaRPr lang="en-US" dirty="0"/>
          </a:p>
        </p:txBody>
      </p:sp>
      <p:pic>
        <p:nvPicPr>
          <p:cNvPr id="49" name="Picture 48">
            <a:extLst>
              <a:ext uri="{FF2B5EF4-FFF2-40B4-BE49-F238E27FC236}">
                <a16:creationId xmlns:a16="http://schemas.microsoft.com/office/drawing/2014/main" id="{780A552F-4CE4-3B5E-C6B4-DA70BD5C5620}"/>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3621197" y="1870349"/>
            <a:ext cx="4343314" cy="4343314"/>
          </a:xfrm>
          <a:prstGeom prst="rect">
            <a:avLst/>
          </a:prstGeom>
        </p:spPr>
      </p:pic>
    </p:spTree>
    <p:extLst>
      <p:ext uri="{BB962C8B-B14F-4D97-AF65-F5344CB8AC3E}">
        <p14:creationId xmlns:p14="http://schemas.microsoft.com/office/powerpoint/2010/main" val="4796423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نشاط تدريبي</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1814ABB3-DC29-84D4-B764-A6A65EB1CB07}"/>
              </a:ext>
            </a:extLst>
          </p:cNvPr>
          <p:cNvSpPr txBox="1"/>
          <p:nvPr/>
        </p:nvSpPr>
        <p:spPr>
          <a:xfrm>
            <a:off x="1547626" y="3146376"/>
            <a:ext cx="4548374"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ناقش مع المجموعة أفضل الممارسات التي يمكن للحكومات اتباعها لتعزيز التعاون مع القطاع الخاص والمجتمع المدني في مجال التنمية المستدامة</a:t>
            </a:r>
            <a:endParaRPr lang="en-US" dirty="0"/>
          </a:p>
        </p:txBody>
      </p:sp>
      <p:pic>
        <p:nvPicPr>
          <p:cNvPr id="3" name="Picture 2">
            <a:extLst>
              <a:ext uri="{FF2B5EF4-FFF2-40B4-BE49-F238E27FC236}">
                <a16:creationId xmlns:a16="http://schemas.microsoft.com/office/drawing/2014/main" id="{28A90FD2-17AC-0D05-C13E-49338A1D3E9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Tree>
    <p:extLst>
      <p:ext uri="{BB962C8B-B14F-4D97-AF65-F5344CB8AC3E}">
        <p14:creationId xmlns:p14="http://schemas.microsoft.com/office/powerpoint/2010/main" val="2917055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الرابع</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المراجعة والتقييم الاستراتيجي للأداء المستدام</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تقييم الأداء المستدام وتحليل النتائج والتحسين المستمر</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التحديات والفرص المستقبلية للقيادة الاستراتيجية المستدامة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تطبيق الأدوات والمفاهيم المكتسبة في مشاريع عمل تطبيقية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358632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التنمية المستدامة: مؤشرات وحقائق</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https://youtu.be/D0KzkYdUzIE?si=bGHNE49N3HZuhZVh</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15497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تقييم الأداء المستدام</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66" name="Group 65">
            <a:extLst>
              <a:ext uri="{FF2B5EF4-FFF2-40B4-BE49-F238E27FC236}">
                <a16:creationId xmlns:a16="http://schemas.microsoft.com/office/drawing/2014/main" id="{DC09EA04-633D-284D-ECC5-D3E85A3C3A6A}"/>
              </a:ext>
            </a:extLst>
          </p:cNvPr>
          <p:cNvGrpSpPr/>
          <p:nvPr/>
        </p:nvGrpSpPr>
        <p:grpSpPr>
          <a:xfrm>
            <a:off x="7461751" y="2343149"/>
            <a:ext cx="4231612" cy="4055274"/>
            <a:chOff x="7461751" y="2343149"/>
            <a:chExt cx="4231612" cy="4055274"/>
          </a:xfrm>
        </p:grpSpPr>
        <p:pic>
          <p:nvPicPr>
            <p:cNvPr id="3" name="Picture 2" descr="Clipboard ">
              <a:extLst>
                <a:ext uri="{FF2B5EF4-FFF2-40B4-BE49-F238E27FC236}">
                  <a16:creationId xmlns:a16="http://schemas.microsoft.com/office/drawing/2014/main" id="{DE429C4C-A555-9DAD-2BB2-C27D325BB2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8963" y="2758310"/>
              <a:ext cx="1762246" cy="1761803"/>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a:extLst>
                <a:ext uri="{FF2B5EF4-FFF2-40B4-BE49-F238E27FC236}">
                  <a16:creationId xmlns:a16="http://schemas.microsoft.com/office/drawing/2014/main" id="{991DFF35-59C6-99AD-8437-75AB105F51CD}"/>
                </a:ext>
              </a:extLst>
            </p:cNvPr>
            <p:cNvGrpSpPr/>
            <p:nvPr/>
          </p:nvGrpSpPr>
          <p:grpSpPr>
            <a:xfrm>
              <a:off x="7461751" y="2343149"/>
              <a:ext cx="4231612" cy="4055274"/>
              <a:chOff x="3843687" y="0"/>
              <a:chExt cx="1204290" cy="1154428"/>
            </a:xfrm>
          </p:grpSpPr>
          <p:grpSp>
            <p:nvGrpSpPr>
              <p:cNvPr id="42" name="مجموعة 58">
                <a:extLst>
                  <a:ext uri="{FF2B5EF4-FFF2-40B4-BE49-F238E27FC236}">
                    <a16:creationId xmlns:a16="http://schemas.microsoft.com/office/drawing/2014/main" id="{F999A712-7A35-D634-B52A-C87D7DA0E449}"/>
                  </a:ext>
                </a:extLst>
              </p:cNvPr>
              <p:cNvGrpSpPr/>
              <p:nvPr/>
            </p:nvGrpSpPr>
            <p:grpSpPr>
              <a:xfrm>
                <a:off x="4061982" y="0"/>
                <a:ext cx="768154" cy="768154"/>
                <a:chOff x="4061982" y="0"/>
                <a:chExt cx="668348" cy="668348"/>
              </a:xfrm>
            </p:grpSpPr>
            <p:sp>
              <p:nvSpPr>
                <p:cNvPr id="44" name="شكل بيضاوي 65">
                  <a:extLst>
                    <a:ext uri="{FF2B5EF4-FFF2-40B4-BE49-F238E27FC236}">
                      <a16:creationId xmlns:a16="http://schemas.microsoft.com/office/drawing/2014/main" id="{35EB8AED-9CA0-B56F-E2E6-348F8EB4E7E1}"/>
                    </a:ext>
                  </a:extLst>
                </p:cNvPr>
                <p:cNvSpPr/>
                <p:nvPr/>
              </p:nvSpPr>
              <p:spPr>
                <a:xfrm>
                  <a:off x="4061982" y="0"/>
                  <a:ext cx="668348" cy="668348"/>
                </a:xfrm>
                <a:prstGeom prst="roundRect">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600"/>
                </a:p>
              </p:txBody>
            </p:sp>
            <p:sp>
              <p:nvSpPr>
                <p:cNvPr id="45" name="شكل بيضاوي 66">
                  <a:extLst>
                    <a:ext uri="{FF2B5EF4-FFF2-40B4-BE49-F238E27FC236}">
                      <a16:creationId xmlns:a16="http://schemas.microsoft.com/office/drawing/2014/main" id="{2DD81225-47A5-1D21-F518-176B96C6008D}"/>
                    </a:ext>
                  </a:extLst>
                </p:cNvPr>
                <p:cNvSpPr/>
                <p:nvPr/>
              </p:nvSpPr>
              <p:spPr>
                <a:xfrm>
                  <a:off x="4061982" y="0"/>
                  <a:ext cx="668348" cy="668348"/>
                </a:xfrm>
                <a:prstGeom prst="roundRect">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600"/>
                </a:p>
              </p:txBody>
            </p:sp>
          </p:grpSp>
          <p:sp>
            <p:nvSpPr>
              <p:cNvPr id="43" name="مربع نص 61">
                <a:extLst>
                  <a:ext uri="{FF2B5EF4-FFF2-40B4-BE49-F238E27FC236}">
                    <a16:creationId xmlns:a16="http://schemas.microsoft.com/office/drawing/2014/main" id="{98281649-FDDC-6BAD-9DBB-CFF08068DECB}"/>
                  </a:ext>
                </a:extLst>
              </p:cNvPr>
              <p:cNvSpPr txBox="1"/>
              <p:nvPr/>
            </p:nvSpPr>
            <p:spPr>
              <a:xfrm>
                <a:off x="3843687" y="931232"/>
                <a:ext cx="1204290" cy="223196"/>
              </a:xfrm>
              <a:prstGeom prst="roundRect">
                <a:avLst/>
              </a:prstGeom>
              <a:noFill/>
            </p:spPr>
            <p:txBody>
              <a:bodyPr wrap="square">
                <a:spAutoFit/>
              </a:bodyPr>
              <a:lstStyle/>
              <a:p>
                <a:pPr algn="ctr" rtl="1">
                  <a:lnSpc>
                    <a:spcPct val="115000"/>
                  </a:lnSpc>
                </a:pPr>
                <a:r>
                  <a:rPr lang="ar-EG"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الأداء المستدام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69" name="TextBox 68">
            <a:extLst>
              <a:ext uri="{FF2B5EF4-FFF2-40B4-BE49-F238E27FC236}">
                <a16:creationId xmlns:a16="http://schemas.microsoft.com/office/drawing/2014/main" id="{1A62CA28-4B50-49AD-BFCF-D65B663B8772}"/>
              </a:ext>
            </a:extLst>
          </p:cNvPr>
          <p:cNvSpPr txBox="1"/>
          <p:nvPr/>
        </p:nvSpPr>
        <p:spPr>
          <a:xfrm>
            <a:off x="1307314" y="2224071"/>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dirty="0"/>
              <a:t>وضع مؤشرات ومعايير قياس واضحة لتقييم الأداء البيئي والاجتماعي والاقتصادي</a:t>
            </a:r>
            <a:endParaRPr lang="en-US" dirty="0"/>
          </a:p>
        </p:txBody>
      </p:sp>
      <p:sp>
        <p:nvSpPr>
          <p:cNvPr id="70" name="TextBox 69">
            <a:extLst>
              <a:ext uri="{FF2B5EF4-FFF2-40B4-BE49-F238E27FC236}">
                <a16:creationId xmlns:a16="http://schemas.microsoft.com/office/drawing/2014/main" id="{4E1D48E7-6385-60EF-AB08-ABE3622AF457}"/>
              </a:ext>
            </a:extLst>
          </p:cNvPr>
          <p:cNvSpPr txBox="1"/>
          <p:nvPr/>
        </p:nvSpPr>
        <p:spPr>
          <a:xfrm>
            <a:off x="1307314" y="3707170"/>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جمع البيانات والمعلومات اللازمة بشكل منتظم لقياس الأداء وفق هذه المؤشرات</a:t>
            </a:r>
            <a:endParaRPr lang="en-US" dirty="0"/>
          </a:p>
        </p:txBody>
      </p:sp>
      <p:sp>
        <p:nvSpPr>
          <p:cNvPr id="71" name="TextBox 70">
            <a:extLst>
              <a:ext uri="{FF2B5EF4-FFF2-40B4-BE49-F238E27FC236}">
                <a16:creationId xmlns:a16="http://schemas.microsoft.com/office/drawing/2014/main" id="{B60C1665-9D1F-3063-7A25-36A7D3208736}"/>
              </a:ext>
            </a:extLst>
          </p:cNvPr>
          <p:cNvSpPr txBox="1"/>
          <p:nvPr/>
        </p:nvSpPr>
        <p:spPr>
          <a:xfrm>
            <a:off x="1307314" y="5190269"/>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إجراء تقييمات دورية للأداء المستدام على مستوى المنظمات والمشاريع والسياسات</a:t>
            </a:r>
            <a:endParaRPr lang="en-US" dirty="0"/>
          </a:p>
        </p:txBody>
      </p:sp>
    </p:spTree>
    <p:extLst>
      <p:ext uri="{BB962C8B-B14F-4D97-AF65-F5344CB8AC3E}">
        <p14:creationId xmlns:p14="http://schemas.microsoft.com/office/powerpoint/2010/main" val="24801763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fade">
                                      <p:cBhvr>
                                        <p:cTn id="14" dur="1000"/>
                                        <p:tgtEl>
                                          <p:spTgt spid="70"/>
                                        </p:tgtEl>
                                      </p:cBhvr>
                                    </p:animEffect>
                                    <p:anim calcmode="lin" valueType="num">
                                      <p:cBhvr>
                                        <p:cTn id="15" dur="1000" fill="hold"/>
                                        <p:tgtEl>
                                          <p:spTgt spid="70"/>
                                        </p:tgtEl>
                                        <p:attrNameLst>
                                          <p:attrName>ppt_x</p:attrName>
                                        </p:attrNameLst>
                                      </p:cBhvr>
                                      <p:tavLst>
                                        <p:tav tm="0">
                                          <p:val>
                                            <p:strVal val="#ppt_x"/>
                                          </p:val>
                                        </p:tav>
                                        <p:tav tm="100000">
                                          <p:val>
                                            <p:strVal val="#ppt_x"/>
                                          </p:val>
                                        </p:tav>
                                      </p:tavLst>
                                    </p:anim>
                                    <p:anim calcmode="lin" valueType="num">
                                      <p:cBhvr>
                                        <p:cTn id="16"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1000"/>
                                        <p:tgtEl>
                                          <p:spTgt spid="71"/>
                                        </p:tgtEl>
                                      </p:cBhvr>
                                    </p:animEffect>
                                    <p:anim calcmode="lin" valueType="num">
                                      <p:cBhvr>
                                        <p:cTn id="22" dur="1000" fill="hold"/>
                                        <p:tgtEl>
                                          <p:spTgt spid="71"/>
                                        </p:tgtEl>
                                        <p:attrNameLst>
                                          <p:attrName>ppt_x</p:attrName>
                                        </p:attrNameLst>
                                      </p:cBhvr>
                                      <p:tavLst>
                                        <p:tav tm="0">
                                          <p:val>
                                            <p:strVal val="#ppt_x"/>
                                          </p:val>
                                        </p:tav>
                                        <p:tav tm="100000">
                                          <p:val>
                                            <p:strVal val="#ppt_x"/>
                                          </p:val>
                                        </p:tav>
                                      </p:tavLst>
                                    </p:anim>
                                    <p:anim calcmode="lin" valueType="num">
                                      <p:cBhvr>
                                        <p:cTn id="23"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تحليل النتائج</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67" name="Group 66">
            <a:extLst>
              <a:ext uri="{FF2B5EF4-FFF2-40B4-BE49-F238E27FC236}">
                <a16:creationId xmlns:a16="http://schemas.microsoft.com/office/drawing/2014/main" id="{30473F7F-873F-DE19-6B81-67FC2424C00C}"/>
              </a:ext>
            </a:extLst>
          </p:cNvPr>
          <p:cNvGrpSpPr/>
          <p:nvPr/>
        </p:nvGrpSpPr>
        <p:grpSpPr>
          <a:xfrm>
            <a:off x="7252926" y="2343149"/>
            <a:ext cx="4804720" cy="4055274"/>
            <a:chOff x="1957839" y="2343149"/>
            <a:chExt cx="4804720" cy="4055274"/>
          </a:xfrm>
        </p:grpSpPr>
        <p:pic>
          <p:nvPicPr>
            <p:cNvPr id="8" name="Picture 7" descr="Growth ">
              <a:extLst>
                <a:ext uri="{FF2B5EF4-FFF2-40B4-BE49-F238E27FC236}">
                  <a16:creationId xmlns:a16="http://schemas.microsoft.com/office/drawing/2014/main" id="{9B3ACF55-F403-2B84-3DEA-2550C2ABD9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4880" y="2752263"/>
              <a:ext cx="1774341" cy="1773896"/>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36E39EEC-422A-617E-4E02-E26F3DA952A7}"/>
                </a:ext>
              </a:extLst>
            </p:cNvPr>
            <p:cNvGrpSpPr/>
            <p:nvPr/>
          </p:nvGrpSpPr>
          <p:grpSpPr>
            <a:xfrm>
              <a:off x="1957839" y="2343149"/>
              <a:ext cx="4804720" cy="4055274"/>
              <a:chOff x="1837398" y="0"/>
              <a:chExt cx="1367391" cy="1154427"/>
            </a:xfrm>
          </p:grpSpPr>
          <p:grpSp>
            <p:nvGrpSpPr>
              <p:cNvPr id="46" name="مجموعة 58">
                <a:extLst>
                  <a:ext uri="{FF2B5EF4-FFF2-40B4-BE49-F238E27FC236}">
                    <a16:creationId xmlns:a16="http://schemas.microsoft.com/office/drawing/2014/main" id="{D15E9E36-4E32-F618-29EE-BD965CB5F5FC}"/>
                  </a:ext>
                </a:extLst>
              </p:cNvPr>
              <p:cNvGrpSpPr/>
              <p:nvPr/>
            </p:nvGrpSpPr>
            <p:grpSpPr>
              <a:xfrm>
                <a:off x="2126636" y="0"/>
                <a:ext cx="768154" cy="768154"/>
                <a:chOff x="2126636" y="0"/>
                <a:chExt cx="668348" cy="668348"/>
              </a:xfrm>
            </p:grpSpPr>
            <p:sp>
              <p:nvSpPr>
                <p:cNvPr id="48" name="شكل بيضاوي 65">
                  <a:extLst>
                    <a:ext uri="{FF2B5EF4-FFF2-40B4-BE49-F238E27FC236}">
                      <a16:creationId xmlns:a16="http://schemas.microsoft.com/office/drawing/2014/main" id="{F922649D-4FDF-4579-6CE8-E0F22A3E2C1D}"/>
                    </a:ext>
                  </a:extLst>
                </p:cNvPr>
                <p:cNvSpPr/>
                <p:nvPr/>
              </p:nvSpPr>
              <p:spPr>
                <a:xfrm>
                  <a:off x="2126636" y="0"/>
                  <a:ext cx="668348" cy="668348"/>
                </a:xfrm>
                <a:prstGeom prst="roundRect">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600"/>
                </a:p>
              </p:txBody>
            </p:sp>
            <p:sp>
              <p:nvSpPr>
                <p:cNvPr id="49" name="شكل بيضاوي 66">
                  <a:extLst>
                    <a:ext uri="{FF2B5EF4-FFF2-40B4-BE49-F238E27FC236}">
                      <a16:creationId xmlns:a16="http://schemas.microsoft.com/office/drawing/2014/main" id="{90F76AAF-6851-4F66-E165-8917727F8BED}"/>
                    </a:ext>
                  </a:extLst>
                </p:cNvPr>
                <p:cNvSpPr/>
                <p:nvPr/>
              </p:nvSpPr>
              <p:spPr>
                <a:xfrm>
                  <a:off x="2126636" y="0"/>
                  <a:ext cx="668348" cy="668348"/>
                </a:xfrm>
                <a:prstGeom prst="roundRect">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600"/>
                </a:p>
              </p:txBody>
            </p:sp>
          </p:grpSp>
          <p:sp>
            <p:nvSpPr>
              <p:cNvPr id="47" name="مربع نص 61">
                <a:extLst>
                  <a:ext uri="{FF2B5EF4-FFF2-40B4-BE49-F238E27FC236}">
                    <a16:creationId xmlns:a16="http://schemas.microsoft.com/office/drawing/2014/main" id="{A4F1EEDC-5C50-2C50-FD19-1AF279669115}"/>
                  </a:ext>
                </a:extLst>
              </p:cNvPr>
              <p:cNvSpPr txBox="1"/>
              <p:nvPr/>
            </p:nvSpPr>
            <p:spPr>
              <a:xfrm>
                <a:off x="1837398" y="931231"/>
                <a:ext cx="1367391" cy="223196"/>
              </a:xfrm>
              <a:prstGeom prst="roundRect">
                <a:avLst/>
              </a:prstGeom>
              <a:noFill/>
            </p:spPr>
            <p:txBody>
              <a:bodyPr wrap="square">
                <a:spAutoFit/>
              </a:bodyPr>
              <a:lstStyle/>
              <a:p>
                <a:pPr algn="ctr" rtl="1">
                  <a:lnSpc>
                    <a:spcPct val="115000"/>
                  </a:lnSpc>
                </a:pPr>
                <a:r>
                  <a:rPr lang="ar-EG"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النتائج</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2" name="TextBox 1">
            <a:extLst>
              <a:ext uri="{FF2B5EF4-FFF2-40B4-BE49-F238E27FC236}">
                <a16:creationId xmlns:a16="http://schemas.microsoft.com/office/drawing/2014/main" id="{617FA2EC-72EA-8564-7232-5A0C1F2214F1}"/>
              </a:ext>
            </a:extLst>
          </p:cNvPr>
          <p:cNvSpPr txBox="1"/>
          <p:nvPr/>
        </p:nvSpPr>
        <p:spPr>
          <a:xfrm>
            <a:off x="1307314" y="2224071"/>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دراسة وتحليل البيانات والمعلومات المجمعة للوقوف على نقاط القوة والضعف في الأداء المستدام</a:t>
            </a:r>
            <a:endParaRPr lang="en-US" dirty="0"/>
          </a:p>
        </p:txBody>
      </p:sp>
      <p:sp>
        <p:nvSpPr>
          <p:cNvPr id="9" name="TextBox 8">
            <a:extLst>
              <a:ext uri="{FF2B5EF4-FFF2-40B4-BE49-F238E27FC236}">
                <a16:creationId xmlns:a16="http://schemas.microsoft.com/office/drawing/2014/main" id="{EE94CCB6-A7AA-B513-BA06-C605A058B5E8}"/>
              </a:ext>
            </a:extLst>
          </p:cNvPr>
          <p:cNvSpPr txBox="1"/>
          <p:nvPr/>
        </p:nvSpPr>
        <p:spPr>
          <a:xfrm>
            <a:off x="1307314" y="3707170"/>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تحديد العوامل والمتغيرات التي أثرت على النتائج، سواء إيجابياً أو سلبياً</a:t>
            </a:r>
            <a:endParaRPr lang="en-US" dirty="0"/>
          </a:p>
        </p:txBody>
      </p:sp>
      <p:sp>
        <p:nvSpPr>
          <p:cNvPr id="10" name="TextBox 9">
            <a:extLst>
              <a:ext uri="{FF2B5EF4-FFF2-40B4-BE49-F238E27FC236}">
                <a16:creationId xmlns:a16="http://schemas.microsoft.com/office/drawing/2014/main" id="{EECCE803-7C83-5C5F-F649-CEEA8960D4E1}"/>
              </a:ext>
            </a:extLst>
          </p:cNvPr>
          <p:cNvSpPr txBox="1"/>
          <p:nvPr/>
        </p:nvSpPr>
        <p:spPr>
          <a:xfrm>
            <a:off x="1307314" y="5190269"/>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استخلاص الدروس المستفادة والممارسات الناجحة من تحليل النتائج</a:t>
            </a:r>
            <a:endParaRPr lang="en-US" dirty="0"/>
          </a:p>
        </p:txBody>
      </p:sp>
    </p:spTree>
    <p:extLst>
      <p:ext uri="{BB962C8B-B14F-4D97-AF65-F5344CB8AC3E}">
        <p14:creationId xmlns:p14="http://schemas.microsoft.com/office/powerpoint/2010/main" val="17167146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التحسين المستمر</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68" name="Group 67">
            <a:extLst>
              <a:ext uri="{FF2B5EF4-FFF2-40B4-BE49-F238E27FC236}">
                <a16:creationId xmlns:a16="http://schemas.microsoft.com/office/drawing/2014/main" id="{69C02CFF-FB21-98BF-6EC9-80C1E9ACE0B9}"/>
              </a:ext>
            </a:extLst>
          </p:cNvPr>
          <p:cNvGrpSpPr/>
          <p:nvPr/>
        </p:nvGrpSpPr>
        <p:grpSpPr>
          <a:xfrm>
            <a:off x="7538602" y="2343149"/>
            <a:ext cx="4233368" cy="4055274"/>
            <a:chOff x="-3082761" y="2343149"/>
            <a:chExt cx="4233368" cy="4055274"/>
          </a:xfrm>
        </p:grpSpPr>
        <p:pic>
          <p:nvPicPr>
            <p:cNvPr id="13" name="Picture 12" descr="Sales ">
              <a:extLst>
                <a:ext uri="{FF2B5EF4-FFF2-40B4-BE49-F238E27FC236}">
                  <a16:creationId xmlns:a16="http://schemas.microsoft.com/office/drawing/2014/main" id="{DCD2DDE0-A07C-B55C-D76B-62D239C3AA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0224" y="2571800"/>
              <a:ext cx="2135359" cy="2134823"/>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BD001E22-0835-0AC8-BABC-AECB030A7634}"/>
                </a:ext>
              </a:extLst>
            </p:cNvPr>
            <p:cNvGrpSpPr/>
            <p:nvPr/>
          </p:nvGrpSpPr>
          <p:grpSpPr>
            <a:xfrm>
              <a:off x="-3082761" y="2343149"/>
              <a:ext cx="4233368" cy="4055274"/>
              <a:chOff x="0" y="0"/>
              <a:chExt cx="1204788" cy="1154427"/>
            </a:xfrm>
          </p:grpSpPr>
          <p:grpSp>
            <p:nvGrpSpPr>
              <p:cNvPr id="18" name="مجموعة 58">
                <a:extLst>
                  <a:ext uri="{FF2B5EF4-FFF2-40B4-BE49-F238E27FC236}">
                    <a16:creationId xmlns:a16="http://schemas.microsoft.com/office/drawing/2014/main" id="{B43E8E4C-1A5A-6A8F-0111-D55A8FB25EC1}"/>
                  </a:ext>
                </a:extLst>
              </p:cNvPr>
              <p:cNvGrpSpPr/>
              <p:nvPr/>
            </p:nvGrpSpPr>
            <p:grpSpPr>
              <a:xfrm>
                <a:off x="193256" y="0"/>
                <a:ext cx="768154" cy="768154"/>
                <a:chOff x="193256" y="0"/>
                <a:chExt cx="668348" cy="668348"/>
              </a:xfrm>
            </p:grpSpPr>
            <p:sp>
              <p:nvSpPr>
                <p:cNvPr id="40" name="شكل بيضاوي 65">
                  <a:extLst>
                    <a:ext uri="{FF2B5EF4-FFF2-40B4-BE49-F238E27FC236}">
                      <a16:creationId xmlns:a16="http://schemas.microsoft.com/office/drawing/2014/main" id="{B1633E28-481B-B981-D103-77199D6AA565}"/>
                    </a:ext>
                  </a:extLst>
                </p:cNvPr>
                <p:cNvSpPr/>
                <p:nvPr/>
              </p:nvSpPr>
              <p:spPr>
                <a:xfrm>
                  <a:off x="193256" y="0"/>
                  <a:ext cx="668348" cy="668348"/>
                </a:xfrm>
                <a:prstGeom prst="roundRect">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600"/>
                </a:p>
              </p:txBody>
            </p:sp>
            <p:sp>
              <p:nvSpPr>
                <p:cNvPr id="41" name="شكل بيضاوي 66">
                  <a:extLst>
                    <a:ext uri="{FF2B5EF4-FFF2-40B4-BE49-F238E27FC236}">
                      <a16:creationId xmlns:a16="http://schemas.microsoft.com/office/drawing/2014/main" id="{C74B5246-BC25-203F-A917-2DCF1453DDB2}"/>
                    </a:ext>
                  </a:extLst>
                </p:cNvPr>
                <p:cNvSpPr/>
                <p:nvPr/>
              </p:nvSpPr>
              <p:spPr>
                <a:xfrm>
                  <a:off x="193256" y="0"/>
                  <a:ext cx="668348" cy="668348"/>
                </a:xfrm>
                <a:prstGeom prst="roundRect">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600"/>
                </a:p>
              </p:txBody>
            </p:sp>
          </p:grpSp>
          <p:sp>
            <p:nvSpPr>
              <p:cNvPr id="19" name="مربع نص 61">
                <a:extLst>
                  <a:ext uri="{FF2B5EF4-FFF2-40B4-BE49-F238E27FC236}">
                    <a16:creationId xmlns:a16="http://schemas.microsoft.com/office/drawing/2014/main" id="{4512A3E1-6CEC-F526-4C2C-7B0B1556D2A5}"/>
                  </a:ext>
                </a:extLst>
              </p:cNvPr>
              <p:cNvSpPr txBox="1"/>
              <p:nvPr/>
            </p:nvSpPr>
            <p:spPr>
              <a:xfrm>
                <a:off x="0" y="931231"/>
                <a:ext cx="1204788" cy="223196"/>
              </a:xfrm>
              <a:prstGeom prst="roundRect">
                <a:avLst/>
              </a:prstGeom>
              <a:noFill/>
            </p:spPr>
            <p:txBody>
              <a:bodyPr wrap="square">
                <a:spAutoFit/>
              </a:bodyPr>
              <a:lstStyle/>
              <a:p>
                <a:pPr algn="ctr" rtl="1">
                  <a:lnSpc>
                    <a:spcPct val="115000"/>
                  </a:lnSpc>
                </a:pPr>
                <a:r>
                  <a:rPr lang="ar-EG"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التحسين المستمر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2" name="TextBox 1">
            <a:extLst>
              <a:ext uri="{FF2B5EF4-FFF2-40B4-BE49-F238E27FC236}">
                <a16:creationId xmlns:a16="http://schemas.microsoft.com/office/drawing/2014/main" id="{653D5D27-B218-EA20-C460-51596E36C05C}"/>
              </a:ext>
            </a:extLst>
          </p:cNvPr>
          <p:cNvSpPr txBox="1"/>
          <p:nvPr/>
        </p:nvSpPr>
        <p:spPr>
          <a:xfrm>
            <a:off x="1307314" y="2224071"/>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وضع خطط عمل وتدابير تصحيحية لمعالجة نقاط الضعف والتحسين المستمر للأداء</a:t>
            </a:r>
            <a:endParaRPr lang="en-US" dirty="0"/>
          </a:p>
        </p:txBody>
      </p:sp>
      <p:sp>
        <p:nvSpPr>
          <p:cNvPr id="9" name="TextBox 8">
            <a:extLst>
              <a:ext uri="{FF2B5EF4-FFF2-40B4-BE49-F238E27FC236}">
                <a16:creationId xmlns:a16="http://schemas.microsoft.com/office/drawing/2014/main" id="{078C0FAF-696F-8066-E587-46D2FFE8C853}"/>
              </a:ext>
            </a:extLst>
          </p:cNvPr>
          <p:cNvSpPr txBox="1"/>
          <p:nvPr/>
        </p:nvSpPr>
        <p:spPr>
          <a:xfrm>
            <a:off x="1307314" y="3249485"/>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تطوير الاستراتيجيات والسياسات والممارسات بناءً على نتائج التقييم والتحليل</a:t>
            </a:r>
            <a:endParaRPr lang="en-US" dirty="0"/>
          </a:p>
        </p:txBody>
      </p:sp>
      <p:sp>
        <p:nvSpPr>
          <p:cNvPr id="10" name="TextBox 9">
            <a:extLst>
              <a:ext uri="{FF2B5EF4-FFF2-40B4-BE49-F238E27FC236}">
                <a16:creationId xmlns:a16="http://schemas.microsoft.com/office/drawing/2014/main" id="{627F125C-A2D3-827F-C33B-3BE315FA936B}"/>
              </a:ext>
            </a:extLst>
          </p:cNvPr>
          <p:cNvSpPr txBox="1"/>
          <p:nvPr/>
        </p:nvSpPr>
        <p:spPr>
          <a:xfrm>
            <a:off x="1307314" y="4274899"/>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إشراك جميع أصحاب المصلحة في عملية التحسين المستمر وتعزيز مساهماتهم</a:t>
            </a:r>
            <a:endParaRPr lang="en-US" dirty="0"/>
          </a:p>
        </p:txBody>
      </p:sp>
      <p:sp>
        <p:nvSpPr>
          <p:cNvPr id="11" name="TextBox 10">
            <a:extLst>
              <a:ext uri="{FF2B5EF4-FFF2-40B4-BE49-F238E27FC236}">
                <a16:creationId xmlns:a16="http://schemas.microsoft.com/office/drawing/2014/main" id="{4028BE87-FAF4-D8EB-C99E-51B380CBA6F6}"/>
              </a:ext>
            </a:extLst>
          </p:cNvPr>
          <p:cNvSpPr txBox="1"/>
          <p:nvPr/>
        </p:nvSpPr>
        <p:spPr>
          <a:xfrm>
            <a:off x="1307314" y="5300314"/>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مراقبة وتقييم تأثير التحسينات المطبقة والعمل على مواصلة التطوير</a:t>
            </a:r>
            <a:endParaRPr lang="en-US" dirty="0"/>
          </a:p>
        </p:txBody>
      </p:sp>
      <p:sp>
        <p:nvSpPr>
          <p:cNvPr id="12" name="TextBox 11">
            <a:extLst>
              <a:ext uri="{FF2B5EF4-FFF2-40B4-BE49-F238E27FC236}">
                <a16:creationId xmlns:a16="http://schemas.microsoft.com/office/drawing/2014/main" id="{7035094F-8CA4-756C-3661-946D84D9D688}"/>
              </a:ext>
            </a:extLst>
          </p:cNvPr>
          <p:cNvSpPr txBox="1"/>
          <p:nvPr/>
        </p:nvSpPr>
        <p:spPr>
          <a:xfrm>
            <a:off x="-6038402" y="3545953"/>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أفضل الممارسات التي يمكن اعتمادها لضمان فعالية عملية التحسين المستمر؟</a:t>
            </a:r>
            <a:endParaRPr lang="en-US" dirty="0"/>
          </a:p>
        </p:txBody>
      </p:sp>
      <p:pic>
        <p:nvPicPr>
          <p:cNvPr id="14" name="Picture 13">
            <a:extLst>
              <a:ext uri="{FF2B5EF4-FFF2-40B4-BE49-F238E27FC236}">
                <a16:creationId xmlns:a16="http://schemas.microsoft.com/office/drawing/2014/main" id="{41F8A704-FD73-EF07-DCCE-0C0EEE4120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31532" y="1967726"/>
            <a:ext cx="4287207" cy="4381407"/>
          </a:xfrm>
          <a:prstGeom prst="rect">
            <a:avLst/>
          </a:prstGeom>
        </p:spPr>
      </p:pic>
    </p:spTree>
    <p:extLst>
      <p:ext uri="{BB962C8B-B14F-4D97-AF65-F5344CB8AC3E}">
        <p14:creationId xmlns:p14="http://schemas.microsoft.com/office/powerpoint/2010/main" val="24403335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800100" y="675008"/>
            <a:ext cx="10591800" cy="968852"/>
            <a:chOff x="800100" y="519096"/>
            <a:chExt cx="1059180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800100" y="519096"/>
              <a:ext cx="10591800" cy="800219"/>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الأمثلة لمنظمات نجحت في تطبيق القيادة الاستراتيجية المستدامة بشكل ملموس</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0" name="Group 9">
            <a:extLst>
              <a:ext uri="{FF2B5EF4-FFF2-40B4-BE49-F238E27FC236}">
                <a16:creationId xmlns:a16="http://schemas.microsoft.com/office/drawing/2014/main" id="{8184A5B5-0870-46D7-50BA-5D8A1A764843}"/>
              </a:ext>
            </a:extLst>
          </p:cNvPr>
          <p:cNvGrpSpPr/>
          <p:nvPr/>
        </p:nvGrpSpPr>
        <p:grpSpPr>
          <a:xfrm>
            <a:off x="-354626" y="2449341"/>
            <a:ext cx="6105524" cy="3577734"/>
            <a:chOff x="-354626" y="2449341"/>
            <a:chExt cx="6105524" cy="3577734"/>
          </a:xfrm>
        </p:grpSpPr>
        <p:sp>
          <p:nvSpPr>
            <p:cNvPr id="9" name="TextBox 8">
              <a:extLst>
                <a:ext uri="{FF2B5EF4-FFF2-40B4-BE49-F238E27FC236}">
                  <a16:creationId xmlns:a16="http://schemas.microsoft.com/office/drawing/2014/main" id="{9DEE1544-C949-32EA-5629-FA2912D4B0BF}"/>
                </a:ext>
              </a:extLst>
            </p:cNvPr>
            <p:cNvSpPr txBox="1"/>
            <p:nvPr/>
          </p:nvSpPr>
          <p:spPr>
            <a:xfrm>
              <a:off x="-354626" y="5368433"/>
              <a:ext cx="6105524" cy="658642"/>
            </a:xfrm>
            <a:prstGeom prst="rect">
              <a:avLst/>
            </a:prstGeom>
            <a:noFill/>
          </p:spPr>
          <p:txBody>
            <a:bodyPr wrap="square">
              <a:spAutoFit/>
            </a:bodyPr>
            <a:lstStyle/>
            <a:p>
              <a:pPr algn="ctr" rtl="1">
                <a:lnSpc>
                  <a:spcPct val="115000"/>
                </a:lnSpc>
              </a:pPr>
              <a:r>
                <a:rPr lang="ar-EG" sz="3200" b="1" kern="12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شركة بنك أبو ظبي الأول</a:t>
              </a:r>
              <a:r>
                <a:rPr lang="en-US" sz="3200" b="1" kern="12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 (FAB)</a:t>
              </a:r>
              <a:endParaRPr lang="en-US" sz="2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1026" name="Picture 2" descr="First Abu Dhabi Bank — UAE-UK Business Council">
              <a:extLst>
                <a:ext uri="{FF2B5EF4-FFF2-40B4-BE49-F238E27FC236}">
                  <a16:creationId xmlns:a16="http://schemas.microsoft.com/office/drawing/2014/main" id="{37DD128E-D903-54DA-5564-6DDDFD4BD67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720" b="21721"/>
            <a:stretch/>
          </p:blipFill>
          <p:spPr bwMode="auto">
            <a:xfrm>
              <a:off x="920532" y="2449341"/>
              <a:ext cx="4529953" cy="2562130"/>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a:extLst>
              <a:ext uri="{FF2B5EF4-FFF2-40B4-BE49-F238E27FC236}">
                <a16:creationId xmlns:a16="http://schemas.microsoft.com/office/drawing/2014/main" id="{571F5459-24A3-272B-B622-D2DEAFE5C214}"/>
              </a:ext>
            </a:extLst>
          </p:cNvPr>
          <p:cNvSpPr txBox="1"/>
          <p:nvPr/>
        </p:nvSpPr>
        <p:spPr>
          <a:xfrm>
            <a:off x="5214845" y="2040492"/>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وضعت رؤية واستراتيجية طويلة الأمد لتحقيق النمو المستدام</a:t>
            </a:r>
            <a:endParaRPr lang="en-US" dirty="0"/>
          </a:p>
        </p:txBody>
      </p:sp>
      <p:sp>
        <p:nvSpPr>
          <p:cNvPr id="14" name="TextBox 13">
            <a:extLst>
              <a:ext uri="{FF2B5EF4-FFF2-40B4-BE49-F238E27FC236}">
                <a16:creationId xmlns:a16="http://schemas.microsoft.com/office/drawing/2014/main" id="{6AFCD4FE-3648-9EA7-86DE-7D09515EC54B}"/>
              </a:ext>
            </a:extLst>
          </p:cNvPr>
          <p:cNvSpPr txBox="1"/>
          <p:nvPr/>
        </p:nvSpPr>
        <p:spPr>
          <a:xfrm>
            <a:off x="5214845" y="3185247"/>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طورت برامج وسياسات بيئية واجتماعية وحوكمية متقدمة</a:t>
            </a:r>
            <a:endParaRPr lang="en-US" dirty="0"/>
          </a:p>
        </p:txBody>
      </p:sp>
      <p:sp>
        <p:nvSpPr>
          <p:cNvPr id="15" name="TextBox 14">
            <a:extLst>
              <a:ext uri="{FF2B5EF4-FFF2-40B4-BE49-F238E27FC236}">
                <a16:creationId xmlns:a16="http://schemas.microsoft.com/office/drawing/2014/main" id="{42F6F0F2-1ECB-7601-AAC8-1F1CFBF7BADE}"/>
              </a:ext>
            </a:extLst>
          </p:cNvPr>
          <p:cNvSpPr txBox="1"/>
          <p:nvPr/>
        </p:nvSpPr>
        <p:spPr>
          <a:xfrm>
            <a:off x="5214845" y="4330002"/>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تبنّت مبادرات للمسؤولية الاجتماعية والرعاية البيئية</a:t>
            </a:r>
            <a:endParaRPr lang="en-US" dirty="0"/>
          </a:p>
        </p:txBody>
      </p:sp>
      <p:sp>
        <p:nvSpPr>
          <p:cNvPr id="16" name="TextBox 15">
            <a:extLst>
              <a:ext uri="{FF2B5EF4-FFF2-40B4-BE49-F238E27FC236}">
                <a16:creationId xmlns:a16="http://schemas.microsoft.com/office/drawing/2014/main" id="{B20A151F-174F-D4BF-44BA-88EB73F5AE4D}"/>
              </a:ext>
            </a:extLst>
          </p:cNvPr>
          <p:cNvSpPr txBox="1"/>
          <p:nvPr/>
        </p:nvSpPr>
        <p:spPr>
          <a:xfrm>
            <a:off x="5214845" y="5474757"/>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حققت نتائج إيجابية على المستويات الاقتصادية والاجتماعية والبيئية</a:t>
            </a:r>
            <a:endParaRPr lang="en-US" dirty="0"/>
          </a:p>
        </p:txBody>
      </p:sp>
    </p:spTree>
    <p:extLst>
      <p:ext uri="{BB962C8B-B14F-4D97-AF65-F5344CB8AC3E}">
        <p14:creationId xmlns:p14="http://schemas.microsoft.com/office/powerpoint/2010/main" val="4009039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B65699E8-9FBA-B819-9CD4-0056D4DAE37D}"/>
              </a:ext>
            </a:extLst>
          </p:cNvPr>
          <p:cNvSpPr txBox="1"/>
          <p:nvPr/>
        </p:nvSpPr>
        <p:spPr>
          <a:xfrm>
            <a:off x="1543498" y="354595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أفضل الممارسات التي يمكن اعتمادها لضمان فعالية عملية التحسين المستمر؟</a:t>
            </a:r>
            <a:endParaRPr lang="en-US" dirty="0"/>
          </a:p>
        </p:txBody>
      </p:sp>
      <p:pic>
        <p:nvPicPr>
          <p:cNvPr id="8" name="Picture 7">
            <a:extLst>
              <a:ext uri="{FF2B5EF4-FFF2-40B4-BE49-F238E27FC236}">
                <a16:creationId xmlns:a16="http://schemas.microsoft.com/office/drawing/2014/main" id="{9E1DD2E1-9982-908A-EC63-BAD5D38748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2" name="Picture 11">
            <a:extLst>
              <a:ext uri="{FF2B5EF4-FFF2-40B4-BE49-F238E27FC236}">
                <a16:creationId xmlns:a16="http://schemas.microsoft.com/office/drawing/2014/main" id="{57AA6A64-32D0-533C-1020-D2191FE4B43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959652" y="1711843"/>
            <a:ext cx="5146157" cy="5146157"/>
          </a:xfrm>
          <a:prstGeom prst="rect">
            <a:avLst/>
          </a:prstGeom>
        </p:spPr>
      </p:pic>
    </p:spTree>
    <p:extLst>
      <p:ext uri="{BB962C8B-B14F-4D97-AF65-F5344CB8AC3E}">
        <p14:creationId xmlns:p14="http://schemas.microsoft.com/office/powerpoint/2010/main" val="5388206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B65699E8-9FBA-B819-9CD4-0056D4DAE37D}"/>
              </a:ext>
            </a:extLst>
          </p:cNvPr>
          <p:cNvSpPr txBox="1"/>
          <p:nvPr/>
        </p:nvSpPr>
        <p:spPr>
          <a:xfrm>
            <a:off x="-6057452" y="354595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أفضل الممارسات التي يمكن اعتمادها لضمان فعالية عملية التحسين المستمر؟</a:t>
            </a:r>
            <a:endParaRPr lang="en-US" dirty="0"/>
          </a:p>
        </p:txBody>
      </p:sp>
      <p:pic>
        <p:nvPicPr>
          <p:cNvPr id="8" name="Picture 7">
            <a:extLst>
              <a:ext uri="{FF2B5EF4-FFF2-40B4-BE49-F238E27FC236}">
                <a16:creationId xmlns:a16="http://schemas.microsoft.com/office/drawing/2014/main" id="{9E1DD2E1-9982-908A-EC63-BAD5D38748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07682" y="1967726"/>
            <a:ext cx="4287207" cy="4381407"/>
          </a:xfrm>
          <a:prstGeom prst="rect">
            <a:avLst/>
          </a:prstGeom>
        </p:spPr>
      </p:pic>
      <p:pic>
        <p:nvPicPr>
          <p:cNvPr id="2" name="Picture 1">
            <a:extLst>
              <a:ext uri="{FF2B5EF4-FFF2-40B4-BE49-F238E27FC236}">
                <a16:creationId xmlns:a16="http://schemas.microsoft.com/office/drawing/2014/main" id="{9EF6E4A8-F33D-07B7-8EAB-A59A41781DE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F45A81F7-0194-B840-F37A-16BB8992287A}"/>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وجود رؤية واضحة وأهداف محددة للتحسين تتماشى مع رسالة المنظمة</a:t>
            </a:r>
            <a:endParaRPr lang="en-US" dirty="0"/>
          </a:p>
        </p:txBody>
      </p:sp>
      <p:sp>
        <p:nvSpPr>
          <p:cNvPr id="10" name="TextBox 9">
            <a:extLst>
              <a:ext uri="{FF2B5EF4-FFF2-40B4-BE49-F238E27FC236}">
                <a16:creationId xmlns:a16="http://schemas.microsoft.com/office/drawing/2014/main" id="{1EEFA30A-7A6F-9790-EFF1-1CA1E61600FD}"/>
              </a:ext>
            </a:extLst>
          </p:cNvPr>
          <p:cNvSpPr txBox="1"/>
          <p:nvPr/>
        </p:nvSpPr>
        <p:spPr>
          <a:xfrm>
            <a:off x="5215955" y="29706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تكوين فريق عمل متخصص لقيادة عملية التحسين بشكل مستمر</a:t>
            </a:r>
            <a:endParaRPr lang="en-US" dirty="0"/>
          </a:p>
        </p:txBody>
      </p:sp>
      <p:sp>
        <p:nvSpPr>
          <p:cNvPr id="11" name="TextBox 10">
            <a:extLst>
              <a:ext uri="{FF2B5EF4-FFF2-40B4-BE49-F238E27FC236}">
                <a16:creationId xmlns:a16="http://schemas.microsoft.com/office/drawing/2014/main" id="{309B753B-D16D-2749-E292-62AB8912FD0C}"/>
              </a:ext>
            </a:extLst>
          </p:cNvPr>
          <p:cNvSpPr txBox="1"/>
          <p:nvPr/>
        </p:nvSpPr>
        <p:spPr>
          <a:xfrm>
            <a:off x="5215955" y="394347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إشراك الموظفين في تحديد أولويات التحسين والارتقاء بمهاراتهم</a:t>
            </a:r>
            <a:endParaRPr lang="en-US" dirty="0"/>
          </a:p>
        </p:txBody>
      </p:sp>
      <p:sp>
        <p:nvSpPr>
          <p:cNvPr id="12" name="TextBox 11">
            <a:extLst>
              <a:ext uri="{FF2B5EF4-FFF2-40B4-BE49-F238E27FC236}">
                <a16:creationId xmlns:a16="http://schemas.microsoft.com/office/drawing/2014/main" id="{B7BC4C07-F883-1A7A-DC27-3E29C929089F}"/>
              </a:ext>
            </a:extLst>
          </p:cNvPr>
          <p:cNvSpPr txBox="1"/>
          <p:nvPr/>
        </p:nvSpPr>
        <p:spPr>
          <a:xfrm>
            <a:off x="5215955" y="49162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جمع البيانات والمعلومات اللازمة لتحليل عمليات العمل ونقاط الضعف</a:t>
            </a:r>
            <a:endParaRPr lang="en-US" dirty="0"/>
          </a:p>
        </p:txBody>
      </p:sp>
      <p:sp>
        <p:nvSpPr>
          <p:cNvPr id="13" name="TextBox 12">
            <a:extLst>
              <a:ext uri="{FF2B5EF4-FFF2-40B4-BE49-F238E27FC236}">
                <a16:creationId xmlns:a16="http://schemas.microsoft.com/office/drawing/2014/main" id="{0A408880-33DC-4DEB-ADF2-28355F99315A}"/>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استخدام أساليب التحليل المناسبة مثل تحليل العمليات والقيمة المضافة</a:t>
            </a:r>
            <a:endParaRPr lang="en-US" dirty="0"/>
          </a:p>
        </p:txBody>
      </p:sp>
    </p:spTree>
    <p:extLst>
      <p:ext uri="{BB962C8B-B14F-4D97-AF65-F5344CB8AC3E}">
        <p14:creationId xmlns:p14="http://schemas.microsoft.com/office/powerpoint/2010/main" val="1399809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9EF6E4A8-F33D-07B7-8EAB-A59A41781DE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F45A81F7-0194-B840-F37A-16BB8992287A}"/>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وضع خطط عمل وجداول زمنية لتنفيذ تدابير التحسين المقترحة</a:t>
            </a:r>
            <a:endParaRPr lang="en-US" dirty="0"/>
          </a:p>
        </p:txBody>
      </p:sp>
      <p:sp>
        <p:nvSpPr>
          <p:cNvPr id="10" name="TextBox 9">
            <a:extLst>
              <a:ext uri="{FF2B5EF4-FFF2-40B4-BE49-F238E27FC236}">
                <a16:creationId xmlns:a16="http://schemas.microsoft.com/office/drawing/2014/main" id="{1EEFA30A-7A6F-9790-EFF1-1CA1E61600FD}"/>
              </a:ext>
            </a:extLst>
          </p:cNvPr>
          <p:cNvSpPr txBox="1"/>
          <p:nvPr/>
        </p:nvSpPr>
        <p:spPr>
          <a:xfrm>
            <a:off x="5215955" y="319016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تقييم أثر تدابير التحسين بشكل دوري وتعديلها عند الضرورة</a:t>
            </a:r>
            <a:endParaRPr lang="en-US" dirty="0"/>
          </a:p>
        </p:txBody>
      </p:sp>
      <p:sp>
        <p:nvSpPr>
          <p:cNvPr id="11" name="TextBox 10">
            <a:extLst>
              <a:ext uri="{FF2B5EF4-FFF2-40B4-BE49-F238E27FC236}">
                <a16:creationId xmlns:a16="http://schemas.microsoft.com/office/drawing/2014/main" id="{309B753B-D16D-2749-E292-62AB8912FD0C}"/>
              </a:ext>
            </a:extLst>
          </p:cNvPr>
          <p:cNvSpPr txBox="1"/>
          <p:nvPr/>
        </p:nvSpPr>
        <p:spPr>
          <a:xfrm>
            <a:off x="5215955" y="438246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اعتماد مؤشرات قياس أداء لقياس نتائج عملية التحسين</a:t>
            </a:r>
            <a:endParaRPr lang="en-US" dirty="0"/>
          </a:p>
        </p:txBody>
      </p:sp>
      <p:sp>
        <p:nvSpPr>
          <p:cNvPr id="12" name="TextBox 11">
            <a:extLst>
              <a:ext uri="{FF2B5EF4-FFF2-40B4-BE49-F238E27FC236}">
                <a16:creationId xmlns:a16="http://schemas.microsoft.com/office/drawing/2014/main" id="{B7BC4C07-F883-1A7A-DC27-3E29C929089F}"/>
              </a:ext>
            </a:extLst>
          </p:cNvPr>
          <p:cNvSpPr txBox="1"/>
          <p:nvPr/>
        </p:nvSpPr>
        <p:spPr>
          <a:xfrm>
            <a:off x="5215955" y="557476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نشر ثقافة التحسين المستمر في جميع أنحاء المنظمة</a:t>
            </a:r>
            <a:endParaRPr lang="en-US" dirty="0"/>
          </a:p>
        </p:txBody>
      </p:sp>
    </p:spTree>
    <p:extLst>
      <p:ext uri="{BB962C8B-B14F-4D97-AF65-F5344CB8AC3E}">
        <p14:creationId xmlns:p14="http://schemas.microsoft.com/office/powerpoint/2010/main" val="126294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التحديات المستقبلية للقيادة الاستراتيجية المستدامة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9EF6E4A8-F33D-07B7-8EAB-A59A41781DE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5950002" y="1711843"/>
            <a:ext cx="5146157" cy="5146157"/>
          </a:xfrm>
          <a:prstGeom prst="rect">
            <a:avLst/>
          </a:prstGeom>
        </p:spPr>
      </p:pic>
      <p:grpSp>
        <p:nvGrpSpPr>
          <p:cNvPr id="35" name="Group 34">
            <a:extLst>
              <a:ext uri="{FF2B5EF4-FFF2-40B4-BE49-F238E27FC236}">
                <a16:creationId xmlns:a16="http://schemas.microsoft.com/office/drawing/2014/main" id="{887F7160-9E8A-324D-8E74-C2D3B92FADA5}"/>
              </a:ext>
            </a:extLst>
          </p:cNvPr>
          <p:cNvGrpSpPr/>
          <p:nvPr/>
        </p:nvGrpSpPr>
        <p:grpSpPr>
          <a:xfrm>
            <a:off x="47585" y="2665671"/>
            <a:ext cx="2797118" cy="3163297"/>
            <a:chOff x="47585" y="2665671"/>
            <a:chExt cx="2797118" cy="3163297"/>
          </a:xfrm>
        </p:grpSpPr>
        <p:sp>
          <p:nvSpPr>
            <p:cNvPr id="8" name="شكل بيضاوي 64">
              <a:extLst>
                <a:ext uri="{FF2B5EF4-FFF2-40B4-BE49-F238E27FC236}">
                  <a16:creationId xmlns:a16="http://schemas.microsoft.com/office/drawing/2014/main" id="{4CF25C47-4F69-4F44-9B2D-F6C367A37840}"/>
                </a:ext>
              </a:extLst>
            </p:cNvPr>
            <p:cNvSpPr/>
            <p:nvPr/>
          </p:nvSpPr>
          <p:spPr>
            <a:xfrm>
              <a:off x="767628" y="2665671"/>
              <a:ext cx="1357035" cy="1356536"/>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13" name="مربع نص 18">
              <a:extLst>
                <a:ext uri="{FF2B5EF4-FFF2-40B4-BE49-F238E27FC236}">
                  <a16:creationId xmlns:a16="http://schemas.microsoft.com/office/drawing/2014/main" id="{B036E9C3-CA2E-4ADD-BDB0-7263844453D2}"/>
                </a:ext>
              </a:extLst>
            </p:cNvPr>
            <p:cNvSpPr txBox="1"/>
            <p:nvPr/>
          </p:nvSpPr>
          <p:spPr>
            <a:xfrm>
              <a:off x="47585" y="4749581"/>
              <a:ext cx="2797118" cy="1079387"/>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التمويل والحوافز</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6">
              <a:extLst>
                <a:ext uri="{FF2B5EF4-FFF2-40B4-BE49-F238E27FC236}">
                  <a16:creationId xmlns:a16="http://schemas.microsoft.com/office/drawing/2014/main" id="{55F0D12B-B3CE-4A9B-A67B-A7C10EB642EE}"/>
                </a:ext>
              </a:extLst>
            </p:cNvPr>
            <p:cNvSpPr txBox="1"/>
            <p:nvPr/>
          </p:nvSpPr>
          <p:spPr>
            <a:xfrm>
              <a:off x="707972" y="2804234"/>
              <a:ext cx="1594056" cy="887999"/>
            </a:xfrm>
            <a:prstGeom prst="rect">
              <a:avLst/>
            </a:prstGeom>
            <a:noFill/>
          </p:spPr>
          <p:txBody>
            <a:bodyPr wrap="square" rtlCol="0">
              <a:spAutoFit/>
            </a:bodyPr>
            <a:lstStyle/>
            <a:p>
              <a:pPr algn="ctr" rtl="1">
                <a:lnSpc>
                  <a:spcPct val="115000"/>
                </a:lnSpc>
              </a:pPr>
              <a:r>
                <a:rPr lang="en-US" sz="4800" b="1" kern="1200">
                  <a:solidFill>
                    <a:srgbClr val="168489"/>
                  </a:solidFill>
                  <a:effectLst/>
                  <a:latin typeface="Calibri" panose="020F0502020204030204" pitchFamily="34" charset="0"/>
                  <a:ea typeface="Calibri" panose="020F0502020204030204" pitchFamily="34" charset="0"/>
                  <a:cs typeface="Activist Light"/>
                </a:rPr>
                <a:t>04</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64312D46-F850-4E54-B11E-5E669BC68760}"/>
              </a:ext>
            </a:extLst>
          </p:cNvPr>
          <p:cNvGrpSpPr/>
          <p:nvPr/>
        </p:nvGrpSpPr>
        <p:grpSpPr>
          <a:xfrm>
            <a:off x="9890112" y="2665671"/>
            <a:ext cx="1711487" cy="3238500"/>
            <a:chOff x="4469733" y="0"/>
            <a:chExt cx="777228" cy="1470751"/>
          </a:xfrm>
        </p:grpSpPr>
        <p:sp>
          <p:nvSpPr>
            <p:cNvPr id="32" name="شكل بيضاوي 64">
              <a:extLst>
                <a:ext uri="{FF2B5EF4-FFF2-40B4-BE49-F238E27FC236}">
                  <a16:creationId xmlns:a16="http://schemas.microsoft.com/office/drawing/2014/main" id="{E8706E04-E1DF-40C4-A246-00A38715BF83}"/>
                </a:ext>
              </a:extLst>
            </p:cNvPr>
            <p:cNvSpPr/>
            <p:nvPr/>
          </p:nvSpPr>
          <p:spPr>
            <a:xfrm>
              <a:off x="4550216"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3" name="مربع نص 18">
              <a:extLst>
                <a:ext uri="{FF2B5EF4-FFF2-40B4-BE49-F238E27FC236}">
                  <a16:creationId xmlns:a16="http://schemas.microsoft.com/office/drawing/2014/main" id="{959D516D-DD78-4D90-86ED-B9D55209313A}"/>
                </a:ext>
              </a:extLst>
            </p:cNvPr>
            <p:cNvSpPr txBox="1"/>
            <p:nvPr/>
          </p:nvSpPr>
          <p:spPr>
            <a:xfrm>
              <a:off x="4469733" y="805032"/>
              <a:ext cx="777228" cy="665719"/>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التعقيد والتغير المتسارع</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TextBox 6">
              <a:extLst>
                <a:ext uri="{FF2B5EF4-FFF2-40B4-BE49-F238E27FC236}">
                  <a16:creationId xmlns:a16="http://schemas.microsoft.com/office/drawing/2014/main" id="{5B56BBE5-A0D7-4F31-8CF6-DAE8AB49C98B}"/>
                </a:ext>
              </a:extLst>
            </p:cNvPr>
            <p:cNvSpPr txBox="1"/>
            <p:nvPr/>
          </p:nvSpPr>
          <p:spPr>
            <a:xfrm>
              <a:off x="4523061" y="62928"/>
              <a:ext cx="723900" cy="403281"/>
            </a:xfrm>
            <a:prstGeom prst="rect">
              <a:avLst/>
            </a:prstGeom>
            <a:noFill/>
          </p:spPr>
          <p:txBody>
            <a:bodyPr wrap="square" rtlCol="0">
              <a:spAutoFit/>
            </a:bodyPr>
            <a:lstStyle/>
            <a:p>
              <a:pPr algn="ctr" rtl="1">
                <a:lnSpc>
                  <a:spcPct val="115000"/>
                </a:lnSpc>
              </a:pPr>
              <a:r>
                <a:rPr lang="en-US" sz="48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DBB98C03-03F8-40F1-AF15-2A4559BE3D90}"/>
              </a:ext>
            </a:extLst>
          </p:cNvPr>
          <p:cNvGrpSpPr/>
          <p:nvPr/>
        </p:nvGrpSpPr>
        <p:grpSpPr>
          <a:xfrm>
            <a:off x="6302363" y="2665671"/>
            <a:ext cx="2797118" cy="3238500"/>
            <a:chOff x="2840448" y="0"/>
            <a:chExt cx="1270240" cy="1470751"/>
          </a:xfrm>
        </p:grpSpPr>
        <p:sp>
          <p:nvSpPr>
            <p:cNvPr id="29" name="شكل بيضاوي 64">
              <a:extLst>
                <a:ext uri="{FF2B5EF4-FFF2-40B4-BE49-F238E27FC236}">
                  <a16:creationId xmlns:a16="http://schemas.microsoft.com/office/drawing/2014/main" id="{FC969E7D-1C24-4196-B249-5AA4AF16389F}"/>
                </a:ext>
              </a:extLst>
            </p:cNvPr>
            <p:cNvSpPr/>
            <p:nvPr/>
          </p:nvSpPr>
          <p:spPr>
            <a:xfrm>
              <a:off x="3139177"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0" name="مربع نص 18">
              <a:extLst>
                <a:ext uri="{FF2B5EF4-FFF2-40B4-BE49-F238E27FC236}">
                  <a16:creationId xmlns:a16="http://schemas.microsoft.com/office/drawing/2014/main" id="{59EC38A1-9F79-4A8F-B660-509C12A92416}"/>
                </a:ext>
              </a:extLst>
            </p:cNvPr>
            <p:cNvSpPr txBox="1"/>
            <p:nvPr/>
          </p:nvSpPr>
          <p:spPr>
            <a:xfrm>
              <a:off x="2840448" y="805032"/>
              <a:ext cx="1270240" cy="665719"/>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الفجوات المعرفية والمهارات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TextBox 6">
              <a:extLst>
                <a:ext uri="{FF2B5EF4-FFF2-40B4-BE49-F238E27FC236}">
                  <a16:creationId xmlns:a16="http://schemas.microsoft.com/office/drawing/2014/main" id="{FFFD5728-1075-4750-86F8-B6848306734A}"/>
                </a:ext>
              </a:extLst>
            </p:cNvPr>
            <p:cNvSpPr txBox="1"/>
            <p:nvPr/>
          </p:nvSpPr>
          <p:spPr>
            <a:xfrm>
              <a:off x="3112044" y="62928"/>
              <a:ext cx="723900" cy="403281"/>
            </a:xfrm>
            <a:prstGeom prst="rect">
              <a:avLst/>
            </a:prstGeom>
            <a:noFill/>
          </p:spPr>
          <p:txBody>
            <a:bodyPr wrap="square" rtlCol="0">
              <a:spAutoFit/>
            </a:bodyPr>
            <a:lstStyle/>
            <a:p>
              <a:pPr algn="ctr" rtl="1">
                <a:lnSpc>
                  <a:spcPct val="115000"/>
                </a:lnSpc>
              </a:pPr>
              <a:r>
                <a:rPr lang="en-US" sz="4800" b="1" kern="1200">
                  <a:solidFill>
                    <a:srgbClr val="168489"/>
                  </a:solidFill>
                  <a:effectLst/>
                  <a:latin typeface="Calibri" panose="020F0502020204030204" pitchFamily="34" charset="0"/>
                  <a:ea typeface="Calibri" panose="020F0502020204030204" pitchFamily="34" charset="0"/>
                  <a:cs typeface="Activist Light"/>
                </a:rPr>
                <a:t>02</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5F094391-D1E4-4E69-B4B9-2A5706AFFE60}"/>
              </a:ext>
            </a:extLst>
          </p:cNvPr>
          <p:cNvGrpSpPr/>
          <p:nvPr/>
        </p:nvGrpSpPr>
        <p:grpSpPr>
          <a:xfrm>
            <a:off x="3154748" y="2665671"/>
            <a:ext cx="2797118" cy="3238500"/>
            <a:chOff x="1411039" y="0"/>
            <a:chExt cx="1270240" cy="1470751"/>
          </a:xfrm>
        </p:grpSpPr>
        <p:sp>
          <p:nvSpPr>
            <p:cNvPr id="18" name="شكل بيضاوي 64">
              <a:extLst>
                <a:ext uri="{FF2B5EF4-FFF2-40B4-BE49-F238E27FC236}">
                  <a16:creationId xmlns:a16="http://schemas.microsoft.com/office/drawing/2014/main" id="{8DBEB20C-8F3B-4FD3-9B67-F6780C2AD32D}"/>
                </a:ext>
              </a:extLst>
            </p:cNvPr>
            <p:cNvSpPr/>
            <p:nvPr/>
          </p:nvSpPr>
          <p:spPr>
            <a:xfrm>
              <a:off x="1738028"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19" name="مربع نص 18">
              <a:extLst>
                <a:ext uri="{FF2B5EF4-FFF2-40B4-BE49-F238E27FC236}">
                  <a16:creationId xmlns:a16="http://schemas.microsoft.com/office/drawing/2014/main" id="{464D6874-6D0C-4B43-BF9E-2A38C6BCB502}"/>
                </a:ext>
              </a:extLst>
            </p:cNvPr>
            <p:cNvSpPr txBox="1"/>
            <p:nvPr/>
          </p:nvSpPr>
          <p:spPr>
            <a:xfrm>
              <a:off x="1411039" y="805032"/>
              <a:ext cx="1270240" cy="665719"/>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إشراك أصحاب المصلحة والتوافق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TextBox 6">
              <a:extLst>
                <a:ext uri="{FF2B5EF4-FFF2-40B4-BE49-F238E27FC236}">
                  <a16:creationId xmlns:a16="http://schemas.microsoft.com/office/drawing/2014/main" id="{1EC7A5DA-E3BD-44CF-8ECA-4A5056C6161F}"/>
                </a:ext>
              </a:extLst>
            </p:cNvPr>
            <p:cNvSpPr txBox="1"/>
            <p:nvPr/>
          </p:nvSpPr>
          <p:spPr>
            <a:xfrm>
              <a:off x="1710915" y="62928"/>
              <a:ext cx="723900" cy="403281"/>
            </a:xfrm>
            <a:prstGeom prst="rect">
              <a:avLst/>
            </a:prstGeom>
            <a:noFill/>
          </p:spPr>
          <p:txBody>
            <a:bodyPr wrap="square" rtlCol="0">
              <a:spAutoFit/>
            </a:bodyPr>
            <a:lstStyle/>
            <a:p>
              <a:pPr algn="ctr" rtl="1">
                <a:lnSpc>
                  <a:spcPct val="115000"/>
                </a:lnSpc>
              </a:pPr>
              <a:r>
                <a:rPr lang="en-US" sz="4800" b="1" kern="1200">
                  <a:solidFill>
                    <a:srgbClr val="168489"/>
                  </a:solidFill>
                  <a:effectLst/>
                  <a:latin typeface="Calibri" panose="020F0502020204030204" pitchFamily="34" charset="0"/>
                  <a:ea typeface="Calibri" panose="020F0502020204030204" pitchFamily="34" charset="0"/>
                  <a:cs typeface="Activist Light"/>
                </a:rPr>
                <a:t>03</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7422044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الفرص</a:t>
              </a:r>
              <a:r>
                <a:rPr lang="ar-EG" sz="4000" b="1" dirty="0">
                  <a:solidFill>
                    <a:srgbClr val="168489"/>
                  </a:solidFill>
                  <a:latin typeface="Adobe Arabic" panose="02040503050201020203" pitchFamily="18" charset="-78"/>
                  <a:cs typeface="Adobe Arabic" panose="02040503050201020203" pitchFamily="18" charset="-78"/>
                </a:rPr>
                <a:t> المستقبلية للقيادة الاستراتيجية المستدامة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54" name="Group 53">
            <a:extLst>
              <a:ext uri="{FF2B5EF4-FFF2-40B4-BE49-F238E27FC236}">
                <a16:creationId xmlns:a16="http://schemas.microsoft.com/office/drawing/2014/main" id="{C6AEF11D-4DEF-9155-5C9C-94B1B139D84B}"/>
              </a:ext>
            </a:extLst>
          </p:cNvPr>
          <p:cNvGrpSpPr/>
          <p:nvPr/>
        </p:nvGrpSpPr>
        <p:grpSpPr>
          <a:xfrm>
            <a:off x="8367545" y="2582698"/>
            <a:ext cx="2354732" cy="2669931"/>
            <a:chOff x="8367545" y="2744930"/>
            <a:chExt cx="2354732" cy="2669931"/>
          </a:xfrm>
        </p:grpSpPr>
        <p:sp>
          <p:nvSpPr>
            <p:cNvPr id="37" name="مربع نص 31">
              <a:extLst>
                <a:ext uri="{FF2B5EF4-FFF2-40B4-BE49-F238E27FC236}">
                  <a16:creationId xmlns:a16="http://schemas.microsoft.com/office/drawing/2014/main" id="{7D013E03-E282-CFF9-C508-1DAEEA4B2388}"/>
                </a:ext>
              </a:extLst>
            </p:cNvPr>
            <p:cNvSpPr txBox="1"/>
            <p:nvPr/>
          </p:nvSpPr>
          <p:spPr>
            <a:xfrm>
              <a:off x="8367545" y="4774686"/>
              <a:ext cx="2354732" cy="640175"/>
            </a:xfrm>
            <a:prstGeom prst="rect">
              <a:avLst/>
            </a:prstGeom>
            <a:noFill/>
          </p:spPr>
          <p:txBody>
            <a:bodyPr wrap="square">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الابتكار والتكنولوجيا</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44" name="مجموعة 40">
              <a:extLst>
                <a:ext uri="{FF2B5EF4-FFF2-40B4-BE49-F238E27FC236}">
                  <a16:creationId xmlns:a16="http://schemas.microsoft.com/office/drawing/2014/main" id="{1344C700-F806-A565-967C-06886C03CD24}"/>
                </a:ext>
              </a:extLst>
            </p:cNvPr>
            <p:cNvGrpSpPr/>
            <p:nvPr/>
          </p:nvGrpSpPr>
          <p:grpSpPr>
            <a:xfrm>
              <a:off x="8818612" y="2744930"/>
              <a:ext cx="1517071" cy="1517057"/>
              <a:chOff x="3574623" y="207909"/>
              <a:chExt cx="668348" cy="668348"/>
            </a:xfrm>
          </p:grpSpPr>
          <p:sp>
            <p:nvSpPr>
              <p:cNvPr id="46" name="شكل بيضاوي 42">
                <a:extLst>
                  <a:ext uri="{FF2B5EF4-FFF2-40B4-BE49-F238E27FC236}">
                    <a16:creationId xmlns:a16="http://schemas.microsoft.com/office/drawing/2014/main" id="{29032965-13D3-510E-3AC9-B793FED88201}"/>
                  </a:ext>
                </a:extLst>
              </p:cNvPr>
              <p:cNvSpPr/>
              <p:nvPr/>
            </p:nvSpPr>
            <p:spPr>
              <a:xfrm>
                <a:off x="3574623" y="207909"/>
                <a:ext cx="668348" cy="668348"/>
              </a:xfrm>
              <a:prstGeom prst="ellipse">
                <a:avLst/>
              </a:prstGeom>
              <a:solidFill>
                <a:srgbClr val="579DA5"/>
              </a:solidFill>
              <a:ln w="57150">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7" name="شكل بيضاوي 43">
                <a:extLst>
                  <a:ext uri="{FF2B5EF4-FFF2-40B4-BE49-F238E27FC236}">
                    <a16:creationId xmlns:a16="http://schemas.microsoft.com/office/drawing/2014/main" id="{10FA410F-91E5-9675-A37E-86F55263A51C}"/>
                  </a:ext>
                </a:extLst>
              </p:cNvPr>
              <p:cNvSpPr/>
              <p:nvPr/>
            </p:nvSpPr>
            <p:spPr>
              <a:xfrm>
                <a:off x="3574623" y="207909"/>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grpSp>
        <p:pic>
          <p:nvPicPr>
            <p:cNvPr id="10" name="Graphic 89" descr="Laptop with solid fill">
              <a:extLst>
                <a:ext uri="{FF2B5EF4-FFF2-40B4-BE49-F238E27FC236}">
                  <a16:creationId xmlns:a16="http://schemas.microsoft.com/office/drawing/2014/main" id="{22D82777-8BBB-450E-95C9-36A989E8DF0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947612" y="2901220"/>
              <a:ext cx="1166539" cy="1166529"/>
            </a:xfrm>
            <a:prstGeom prst="rect">
              <a:avLst/>
            </a:prstGeom>
          </p:spPr>
        </p:pic>
      </p:grpSp>
      <p:grpSp>
        <p:nvGrpSpPr>
          <p:cNvPr id="55" name="Group 54">
            <a:extLst>
              <a:ext uri="{FF2B5EF4-FFF2-40B4-BE49-F238E27FC236}">
                <a16:creationId xmlns:a16="http://schemas.microsoft.com/office/drawing/2014/main" id="{48B3B589-C6D4-E400-D22B-3858CE0D0991}"/>
              </a:ext>
            </a:extLst>
          </p:cNvPr>
          <p:cNvGrpSpPr/>
          <p:nvPr/>
        </p:nvGrpSpPr>
        <p:grpSpPr>
          <a:xfrm>
            <a:off x="6191764" y="2582698"/>
            <a:ext cx="2187787" cy="3236297"/>
            <a:chOff x="6191764" y="2744930"/>
            <a:chExt cx="2187787" cy="3236297"/>
          </a:xfrm>
        </p:grpSpPr>
        <p:grpSp>
          <p:nvGrpSpPr>
            <p:cNvPr id="43" name="مجموعة 39">
              <a:extLst>
                <a:ext uri="{FF2B5EF4-FFF2-40B4-BE49-F238E27FC236}">
                  <a16:creationId xmlns:a16="http://schemas.microsoft.com/office/drawing/2014/main" id="{6BDC3E1B-63FD-74A8-C5BD-8F33546E0D95}"/>
                </a:ext>
              </a:extLst>
            </p:cNvPr>
            <p:cNvGrpSpPr/>
            <p:nvPr/>
          </p:nvGrpSpPr>
          <p:grpSpPr>
            <a:xfrm>
              <a:off x="6473503" y="2744930"/>
              <a:ext cx="1517071" cy="1517057"/>
              <a:chOff x="2468547" y="207909"/>
              <a:chExt cx="668348" cy="668348"/>
            </a:xfrm>
          </p:grpSpPr>
          <p:sp>
            <p:nvSpPr>
              <p:cNvPr id="48" name="شكل بيضاوي 44">
                <a:extLst>
                  <a:ext uri="{FF2B5EF4-FFF2-40B4-BE49-F238E27FC236}">
                    <a16:creationId xmlns:a16="http://schemas.microsoft.com/office/drawing/2014/main" id="{C60C8128-1A9E-B381-9DFC-A54B614C4CAE}"/>
                  </a:ext>
                </a:extLst>
              </p:cNvPr>
              <p:cNvSpPr/>
              <p:nvPr/>
            </p:nvSpPr>
            <p:spPr>
              <a:xfrm>
                <a:off x="2468547" y="207909"/>
                <a:ext cx="668348" cy="668348"/>
              </a:xfrm>
              <a:prstGeom prst="ellipse">
                <a:avLst/>
              </a:prstGeom>
              <a:solidFill>
                <a:srgbClr val="579DA5"/>
              </a:solidFill>
              <a:ln w="57150">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9" name="شكل بيضاوي 45">
                <a:extLst>
                  <a:ext uri="{FF2B5EF4-FFF2-40B4-BE49-F238E27FC236}">
                    <a16:creationId xmlns:a16="http://schemas.microsoft.com/office/drawing/2014/main" id="{E416311B-3138-7B57-08CE-3C614B579BF3}"/>
                  </a:ext>
                </a:extLst>
              </p:cNvPr>
              <p:cNvSpPr/>
              <p:nvPr/>
            </p:nvSpPr>
            <p:spPr>
              <a:xfrm>
                <a:off x="2468547" y="207909"/>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grpSp>
        <p:sp>
          <p:nvSpPr>
            <p:cNvPr id="45" name="مربع نص 41">
              <a:extLst>
                <a:ext uri="{FF2B5EF4-FFF2-40B4-BE49-F238E27FC236}">
                  <a16:creationId xmlns:a16="http://schemas.microsoft.com/office/drawing/2014/main" id="{7BEEB9CA-0CA9-1EF9-D996-C840BEC11BA3}"/>
                </a:ext>
              </a:extLst>
            </p:cNvPr>
            <p:cNvSpPr txBox="1"/>
            <p:nvPr/>
          </p:nvSpPr>
          <p:spPr>
            <a:xfrm>
              <a:off x="6191764" y="4774743"/>
              <a:ext cx="2187787" cy="1206484"/>
            </a:xfrm>
            <a:prstGeom prst="rect">
              <a:avLst/>
            </a:prstGeom>
            <a:noFill/>
          </p:spPr>
          <p:txBody>
            <a:bodyPr wrap="square">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الوعي والطلب المجتمعي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15" descr="Customer review with solid fill">
              <a:extLst>
                <a:ext uri="{FF2B5EF4-FFF2-40B4-BE49-F238E27FC236}">
                  <a16:creationId xmlns:a16="http://schemas.microsoft.com/office/drawing/2014/main" id="{00238628-AF17-4D2E-9E08-917973B715E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93284" y="2972449"/>
              <a:ext cx="1100987" cy="1100977"/>
            </a:xfrm>
            <a:prstGeom prst="rect">
              <a:avLst/>
            </a:prstGeom>
          </p:spPr>
        </p:pic>
      </p:grpSp>
      <p:grpSp>
        <p:nvGrpSpPr>
          <p:cNvPr id="56" name="Group 55">
            <a:extLst>
              <a:ext uri="{FF2B5EF4-FFF2-40B4-BE49-F238E27FC236}">
                <a16:creationId xmlns:a16="http://schemas.microsoft.com/office/drawing/2014/main" id="{66A4C2BF-008A-5E59-46E1-DEC62D7AB5A3}"/>
              </a:ext>
            </a:extLst>
          </p:cNvPr>
          <p:cNvGrpSpPr/>
          <p:nvPr/>
        </p:nvGrpSpPr>
        <p:grpSpPr>
          <a:xfrm>
            <a:off x="3451373" y="2582698"/>
            <a:ext cx="3096561" cy="3236202"/>
            <a:chOff x="3451373" y="2744930"/>
            <a:chExt cx="3096561" cy="3236202"/>
          </a:xfrm>
        </p:grpSpPr>
        <p:grpSp>
          <p:nvGrpSpPr>
            <p:cNvPr id="39" name="مجموعة 33">
              <a:extLst>
                <a:ext uri="{FF2B5EF4-FFF2-40B4-BE49-F238E27FC236}">
                  <a16:creationId xmlns:a16="http://schemas.microsoft.com/office/drawing/2014/main" id="{2B896412-568D-DB54-7404-F93A6767DB40}"/>
                </a:ext>
              </a:extLst>
            </p:cNvPr>
            <p:cNvGrpSpPr/>
            <p:nvPr/>
          </p:nvGrpSpPr>
          <p:grpSpPr>
            <a:xfrm>
              <a:off x="4128395" y="2744930"/>
              <a:ext cx="1517071" cy="1517057"/>
              <a:chOff x="1362471" y="207909"/>
              <a:chExt cx="668348" cy="668348"/>
            </a:xfrm>
          </p:grpSpPr>
          <p:sp>
            <p:nvSpPr>
              <p:cNvPr id="52" name="شكل بيضاوي 50">
                <a:extLst>
                  <a:ext uri="{FF2B5EF4-FFF2-40B4-BE49-F238E27FC236}">
                    <a16:creationId xmlns:a16="http://schemas.microsoft.com/office/drawing/2014/main" id="{3DBE1EB1-0543-9C01-FEF9-055BC70EF336}"/>
                  </a:ext>
                </a:extLst>
              </p:cNvPr>
              <p:cNvSpPr/>
              <p:nvPr/>
            </p:nvSpPr>
            <p:spPr>
              <a:xfrm>
                <a:off x="1362471" y="207909"/>
                <a:ext cx="668348" cy="668348"/>
              </a:xfrm>
              <a:prstGeom prst="ellipse">
                <a:avLst/>
              </a:prstGeom>
              <a:solidFill>
                <a:srgbClr val="579DA5"/>
              </a:solidFill>
              <a:ln w="57150">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28438D02-B5C5-96CB-B2E8-B36CFD3BDEA6}"/>
                  </a:ext>
                </a:extLst>
              </p:cNvPr>
              <p:cNvSpPr/>
              <p:nvPr/>
            </p:nvSpPr>
            <p:spPr>
              <a:xfrm>
                <a:off x="1362471" y="207909"/>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grpSp>
        <p:sp>
          <p:nvSpPr>
            <p:cNvPr id="41" name="مربع نص 36">
              <a:extLst>
                <a:ext uri="{FF2B5EF4-FFF2-40B4-BE49-F238E27FC236}">
                  <a16:creationId xmlns:a16="http://schemas.microsoft.com/office/drawing/2014/main" id="{DB46CC25-9ADF-3591-C7E9-A59A9DB6BCA4}"/>
                </a:ext>
              </a:extLst>
            </p:cNvPr>
            <p:cNvSpPr txBox="1"/>
            <p:nvPr/>
          </p:nvSpPr>
          <p:spPr>
            <a:xfrm>
              <a:off x="3451373" y="4774648"/>
              <a:ext cx="3096561" cy="1206484"/>
            </a:xfrm>
            <a:prstGeom prst="rect">
              <a:avLst/>
            </a:prstGeom>
            <a:noFill/>
          </p:spPr>
          <p:txBody>
            <a:bodyPr wrap="square">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السياسات والتشريعات الداعمة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80" descr="List with solid fill">
              <a:extLst>
                <a:ext uri="{FF2B5EF4-FFF2-40B4-BE49-F238E27FC236}">
                  <a16:creationId xmlns:a16="http://schemas.microsoft.com/office/drawing/2014/main" id="{09F079AC-52C8-496F-855A-9344A7082E8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282673" y="2921739"/>
              <a:ext cx="1244444" cy="1244433"/>
            </a:xfrm>
            <a:prstGeom prst="rect">
              <a:avLst/>
            </a:prstGeom>
          </p:spPr>
        </p:pic>
      </p:grpSp>
      <p:grpSp>
        <p:nvGrpSpPr>
          <p:cNvPr id="57" name="Group 56">
            <a:extLst>
              <a:ext uri="{FF2B5EF4-FFF2-40B4-BE49-F238E27FC236}">
                <a16:creationId xmlns:a16="http://schemas.microsoft.com/office/drawing/2014/main" id="{4E29E1F5-3007-B1A6-C53D-CA72AB1E3220}"/>
              </a:ext>
            </a:extLst>
          </p:cNvPr>
          <p:cNvGrpSpPr/>
          <p:nvPr/>
        </p:nvGrpSpPr>
        <p:grpSpPr>
          <a:xfrm>
            <a:off x="1272119" y="2582698"/>
            <a:ext cx="2516292" cy="3236198"/>
            <a:chOff x="1272119" y="2744930"/>
            <a:chExt cx="2516292" cy="3236198"/>
          </a:xfrm>
        </p:grpSpPr>
        <p:grpSp>
          <p:nvGrpSpPr>
            <p:cNvPr id="40" name="مجموعة 34">
              <a:extLst>
                <a:ext uri="{FF2B5EF4-FFF2-40B4-BE49-F238E27FC236}">
                  <a16:creationId xmlns:a16="http://schemas.microsoft.com/office/drawing/2014/main" id="{A74B44E9-AD02-22BE-8BCD-FE3AC6ABD8F0}"/>
                </a:ext>
              </a:extLst>
            </p:cNvPr>
            <p:cNvGrpSpPr/>
            <p:nvPr/>
          </p:nvGrpSpPr>
          <p:grpSpPr>
            <a:xfrm>
              <a:off x="1771750" y="2744930"/>
              <a:ext cx="1517071" cy="1517057"/>
              <a:chOff x="250954" y="207909"/>
              <a:chExt cx="668348" cy="668348"/>
            </a:xfrm>
          </p:grpSpPr>
          <p:sp>
            <p:nvSpPr>
              <p:cNvPr id="50" name="شكل بيضاوي 48">
                <a:extLst>
                  <a:ext uri="{FF2B5EF4-FFF2-40B4-BE49-F238E27FC236}">
                    <a16:creationId xmlns:a16="http://schemas.microsoft.com/office/drawing/2014/main" id="{DD7CBB52-86F8-90CB-86DC-0796DD7E417C}"/>
                  </a:ext>
                </a:extLst>
              </p:cNvPr>
              <p:cNvSpPr/>
              <p:nvPr/>
            </p:nvSpPr>
            <p:spPr>
              <a:xfrm>
                <a:off x="250954" y="207909"/>
                <a:ext cx="668348" cy="668348"/>
              </a:xfrm>
              <a:prstGeom prst="ellipse">
                <a:avLst/>
              </a:prstGeom>
              <a:solidFill>
                <a:srgbClr val="579DA5"/>
              </a:solidFill>
              <a:ln w="57150">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1" name="شكل بيضاوي 49">
                <a:extLst>
                  <a:ext uri="{FF2B5EF4-FFF2-40B4-BE49-F238E27FC236}">
                    <a16:creationId xmlns:a16="http://schemas.microsoft.com/office/drawing/2014/main" id="{3A8B1FF1-FFE7-0CCC-CC34-40954CF42F7F}"/>
                  </a:ext>
                </a:extLst>
              </p:cNvPr>
              <p:cNvSpPr/>
              <p:nvPr/>
            </p:nvSpPr>
            <p:spPr>
              <a:xfrm>
                <a:off x="250954" y="207909"/>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grpSp>
        <p:sp>
          <p:nvSpPr>
            <p:cNvPr id="42" name="مربع نص 37">
              <a:extLst>
                <a:ext uri="{FF2B5EF4-FFF2-40B4-BE49-F238E27FC236}">
                  <a16:creationId xmlns:a16="http://schemas.microsoft.com/office/drawing/2014/main" id="{34A4A681-266F-98DF-9CC0-9771BFEEB011}"/>
                </a:ext>
              </a:extLst>
            </p:cNvPr>
            <p:cNvSpPr txBox="1"/>
            <p:nvPr/>
          </p:nvSpPr>
          <p:spPr>
            <a:xfrm>
              <a:off x="1272119" y="4774644"/>
              <a:ext cx="2516292" cy="1206484"/>
            </a:xfrm>
            <a:prstGeom prst="rect">
              <a:avLst/>
            </a:prstGeom>
            <a:noFill/>
          </p:spPr>
          <p:txBody>
            <a:bodyPr wrap="square">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الشراكات والتعاون الدولي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6" name="Graphic 29" descr="Connections with solid fill">
              <a:extLst>
                <a:ext uri="{FF2B5EF4-FFF2-40B4-BE49-F238E27FC236}">
                  <a16:creationId xmlns:a16="http://schemas.microsoft.com/office/drawing/2014/main" id="{D532CC21-660E-40E7-9ABE-29CD939F07B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923317" y="2952602"/>
              <a:ext cx="1218177" cy="1218166"/>
            </a:xfrm>
            <a:prstGeom prst="rect">
              <a:avLst/>
            </a:prstGeom>
          </p:spPr>
        </p:pic>
      </p:grpSp>
      <p:sp>
        <p:nvSpPr>
          <p:cNvPr id="58" name="TextBox 57">
            <a:extLst>
              <a:ext uri="{FF2B5EF4-FFF2-40B4-BE49-F238E27FC236}">
                <a16:creationId xmlns:a16="http://schemas.microsoft.com/office/drawing/2014/main" id="{0B38D151-700F-C293-0DFF-8A575F83FC0B}"/>
              </a:ext>
            </a:extLst>
          </p:cNvPr>
          <p:cNvSpPr txBox="1"/>
          <p:nvPr/>
        </p:nvSpPr>
        <p:spPr>
          <a:xfrm>
            <a:off x="-6703939" y="3114104"/>
            <a:ext cx="5078528"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أفضل الممارسات التي يمكن للمنظمات اتباعها لتطوير مهارات القيادة الاستراتيجية المستدامة اللازمة لمواجهة التحديات المستقبلية؟</a:t>
            </a:r>
            <a:endParaRPr lang="en-US" dirty="0"/>
          </a:p>
        </p:txBody>
      </p:sp>
      <p:pic>
        <p:nvPicPr>
          <p:cNvPr id="59" name="Picture 58">
            <a:extLst>
              <a:ext uri="{FF2B5EF4-FFF2-40B4-BE49-F238E27FC236}">
                <a16:creationId xmlns:a16="http://schemas.microsoft.com/office/drawing/2014/main" id="{A97031AA-1159-4F0B-A689-D0C753DE5B7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941979" y="1967726"/>
            <a:ext cx="4287207" cy="4381407"/>
          </a:xfrm>
          <a:prstGeom prst="rect">
            <a:avLst/>
          </a:prstGeom>
        </p:spPr>
      </p:pic>
    </p:spTree>
    <p:extLst>
      <p:ext uri="{BB962C8B-B14F-4D97-AF65-F5344CB8AC3E}">
        <p14:creationId xmlns:p14="http://schemas.microsoft.com/office/powerpoint/2010/main" val="17932199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1000"/>
                                        <p:tgtEl>
                                          <p:spTgt spid="55"/>
                                        </p:tgtEl>
                                      </p:cBhvr>
                                    </p:animEffect>
                                    <p:anim calcmode="lin" valueType="num">
                                      <p:cBhvr>
                                        <p:cTn id="15" dur="1000" fill="hold"/>
                                        <p:tgtEl>
                                          <p:spTgt spid="55"/>
                                        </p:tgtEl>
                                        <p:attrNameLst>
                                          <p:attrName>ppt_x</p:attrName>
                                        </p:attrNameLst>
                                      </p:cBhvr>
                                      <p:tavLst>
                                        <p:tav tm="0">
                                          <p:val>
                                            <p:strVal val="#ppt_x"/>
                                          </p:val>
                                        </p:tav>
                                        <p:tav tm="100000">
                                          <p:val>
                                            <p:strVal val="#ppt_x"/>
                                          </p:val>
                                        </p:tav>
                                      </p:tavLst>
                                    </p:anim>
                                    <p:anim calcmode="lin" valueType="num">
                                      <p:cBhvr>
                                        <p:cTn id="1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1000"/>
                                        <p:tgtEl>
                                          <p:spTgt spid="56"/>
                                        </p:tgtEl>
                                      </p:cBhvr>
                                    </p:animEffect>
                                    <p:anim calcmode="lin" valueType="num">
                                      <p:cBhvr>
                                        <p:cTn id="22" dur="1000" fill="hold"/>
                                        <p:tgtEl>
                                          <p:spTgt spid="56"/>
                                        </p:tgtEl>
                                        <p:attrNameLst>
                                          <p:attrName>ppt_x</p:attrName>
                                        </p:attrNameLst>
                                      </p:cBhvr>
                                      <p:tavLst>
                                        <p:tav tm="0">
                                          <p:val>
                                            <p:strVal val="#ppt_x"/>
                                          </p:val>
                                        </p:tav>
                                        <p:tav tm="100000">
                                          <p:val>
                                            <p:strVal val="#ppt_x"/>
                                          </p:val>
                                        </p:tav>
                                      </p:tavLst>
                                    </p:anim>
                                    <p:anim calcmode="lin" valueType="num">
                                      <p:cBhvr>
                                        <p:cTn id="2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A063DB52-4DBB-99A1-9D3B-25BACCDE087C}"/>
              </a:ext>
            </a:extLst>
          </p:cNvPr>
          <p:cNvSpPr txBox="1"/>
          <p:nvPr/>
        </p:nvSpPr>
        <p:spPr>
          <a:xfrm>
            <a:off x="1509085" y="3114104"/>
            <a:ext cx="5078528"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أفضل الممارسات التي يمكن للمنظمات اتباعها لتطوير مهارات القيادة الاستراتيجية المستدامة اللازمة لمواجهة التحديات المستقبلية؟</a:t>
            </a:r>
            <a:endParaRPr lang="en-US" dirty="0"/>
          </a:p>
        </p:txBody>
      </p:sp>
      <p:pic>
        <p:nvPicPr>
          <p:cNvPr id="3" name="Picture 2">
            <a:extLst>
              <a:ext uri="{FF2B5EF4-FFF2-40B4-BE49-F238E27FC236}">
                <a16:creationId xmlns:a16="http://schemas.microsoft.com/office/drawing/2014/main" id="{971DA837-3A36-CEA9-3F9A-E1339A9F9B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8" name="Picture 7">
            <a:extLst>
              <a:ext uri="{FF2B5EF4-FFF2-40B4-BE49-F238E27FC236}">
                <a16:creationId xmlns:a16="http://schemas.microsoft.com/office/drawing/2014/main" id="{DCCB6433-E167-20E0-6CFB-B6389FCD1EA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888369" y="1711843"/>
            <a:ext cx="5146157" cy="5146157"/>
          </a:xfrm>
          <a:prstGeom prst="rect">
            <a:avLst/>
          </a:prstGeom>
        </p:spPr>
      </p:pic>
    </p:spTree>
    <p:extLst>
      <p:ext uri="{BB962C8B-B14F-4D97-AF65-F5344CB8AC3E}">
        <p14:creationId xmlns:p14="http://schemas.microsoft.com/office/powerpoint/2010/main" val="5128386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A063DB52-4DBB-99A1-9D3B-25BACCDE087C}"/>
              </a:ext>
            </a:extLst>
          </p:cNvPr>
          <p:cNvSpPr txBox="1"/>
          <p:nvPr/>
        </p:nvSpPr>
        <p:spPr>
          <a:xfrm>
            <a:off x="-6818837" y="3114104"/>
            <a:ext cx="5078528"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أفضل الممارسات التي يمكن للمنظمات اتباعها لتطوير مهارات القيادة الاستراتيجية المستدامة اللازمة لمواجهة التحديات المستقبلية؟</a:t>
            </a:r>
            <a:endParaRPr lang="en-US" dirty="0"/>
          </a:p>
        </p:txBody>
      </p:sp>
      <p:pic>
        <p:nvPicPr>
          <p:cNvPr id="3" name="Picture 2">
            <a:extLst>
              <a:ext uri="{FF2B5EF4-FFF2-40B4-BE49-F238E27FC236}">
                <a16:creationId xmlns:a16="http://schemas.microsoft.com/office/drawing/2014/main" id="{971DA837-3A36-CEA9-3F9A-E1339A9F9B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1475" y="1967726"/>
            <a:ext cx="4287207" cy="4381407"/>
          </a:xfrm>
          <a:prstGeom prst="rect">
            <a:avLst/>
          </a:prstGeom>
        </p:spPr>
      </p:pic>
      <p:pic>
        <p:nvPicPr>
          <p:cNvPr id="8" name="Picture 7">
            <a:extLst>
              <a:ext uri="{FF2B5EF4-FFF2-40B4-BE49-F238E27FC236}">
                <a16:creationId xmlns:a16="http://schemas.microsoft.com/office/drawing/2014/main" id="{C15303A0-D06E-8574-5516-853D49762C3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E283E161-C024-FF63-11FF-8FA7256EA140}"/>
              </a:ext>
            </a:extLst>
          </p:cNvPr>
          <p:cNvSpPr txBox="1"/>
          <p:nvPr/>
        </p:nvSpPr>
        <p:spPr>
          <a:xfrm>
            <a:off x="5215955" y="1997867"/>
            <a:ext cx="6224506" cy="941796"/>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r>
              <a:rPr lang="ar-SA"/>
              <a:t>وضع إستراتيجية واضحة لتطوير مهارات القيادة تتماشى مع احتياجات المنظمة</a:t>
            </a:r>
            <a:endParaRPr lang="en-US" dirty="0"/>
          </a:p>
        </p:txBody>
      </p:sp>
      <p:sp>
        <p:nvSpPr>
          <p:cNvPr id="10" name="TextBox 9">
            <a:extLst>
              <a:ext uri="{FF2B5EF4-FFF2-40B4-BE49-F238E27FC236}">
                <a16:creationId xmlns:a16="http://schemas.microsoft.com/office/drawing/2014/main" id="{7E70D8FB-9A55-7DF3-11CD-47E2058C08BD}"/>
              </a:ext>
            </a:extLst>
          </p:cNvPr>
          <p:cNvSpPr txBox="1"/>
          <p:nvPr/>
        </p:nvSpPr>
        <p:spPr>
          <a:xfrm>
            <a:off x="5215955" y="307685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تقييم احتياجات التطوير لدى القادة الحاليين والمحتملين</a:t>
            </a:r>
            <a:endParaRPr lang="en-US" dirty="0"/>
          </a:p>
        </p:txBody>
      </p:sp>
      <p:sp>
        <p:nvSpPr>
          <p:cNvPr id="11" name="TextBox 10">
            <a:extLst>
              <a:ext uri="{FF2B5EF4-FFF2-40B4-BE49-F238E27FC236}">
                <a16:creationId xmlns:a16="http://schemas.microsoft.com/office/drawing/2014/main" id="{1EE29421-AF35-39B6-CD33-FAD1C4C407BA}"/>
              </a:ext>
            </a:extLst>
          </p:cNvPr>
          <p:cNvSpPr txBox="1"/>
          <p:nvPr/>
        </p:nvSpPr>
        <p:spPr>
          <a:xfrm>
            <a:off x="5215955" y="373110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تصميم برامج تدريبية متكاملة تشمل الجوانب الإدارية والفنية والسلوكية</a:t>
            </a:r>
            <a:endParaRPr lang="en-US" dirty="0"/>
          </a:p>
        </p:txBody>
      </p:sp>
      <p:sp>
        <p:nvSpPr>
          <p:cNvPr id="12" name="TextBox 11">
            <a:extLst>
              <a:ext uri="{FF2B5EF4-FFF2-40B4-BE49-F238E27FC236}">
                <a16:creationId xmlns:a16="http://schemas.microsoft.com/office/drawing/2014/main" id="{EE8EF1A6-A34A-2327-B901-0EF8F131005F}"/>
              </a:ext>
            </a:extLst>
          </p:cNvPr>
          <p:cNvSpPr txBox="1"/>
          <p:nvPr/>
        </p:nvSpPr>
        <p:spPr>
          <a:xfrm>
            <a:off x="5215955" y="4810091"/>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تبني نهج تعليمي متعدد التخصصات يجمع بين التعلم النظري والتطبيقي</a:t>
            </a:r>
            <a:endParaRPr lang="en-US" dirty="0"/>
          </a:p>
        </p:txBody>
      </p:sp>
      <p:sp>
        <p:nvSpPr>
          <p:cNvPr id="13" name="TextBox 12">
            <a:extLst>
              <a:ext uri="{FF2B5EF4-FFF2-40B4-BE49-F238E27FC236}">
                <a16:creationId xmlns:a16="http://schemas.microsoft.com/office/drawing/2014/main" id="{97D0FF7D-FB2E-783C-7280-6949837DCAC9}"/>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بناء برامج تدريب داخلية واستعانة بمؤسسات تدريب عالمية</a:t>
            </a:r>
            <a:endParaRPr lang="en-US" dirty="0"/>
          </a:p>
        </p:txBody>
      </p:sp>
    </p:spTree>
    <p:extLst>
      <p:ext uri="{BB962C8B-B14F-4D97-AF65-F5344CB8AC3E}">
        <p14:creationId xmlns:p14="http://schemas.microsoft.com/office/powerpoint/2010/main" val="3539121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8" name="Picture 7">
            <a:extLst>
              <a:ext uri="{FF2B5EF4-FFF2-40B4-BE49-F238E27FC236}">
                <a16:creationId xmlns:a16="http://schemas.microsoft.com/office/drawing/2014/main" id="{C15303A0-D06E-8574-5516-853D49762C3B}"/>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14" name="TextBox 13">
            <a:extLst>
              <a:ext uri="{FF2B5EF4-FFF2-40B4-BE49-F238E27FC236}">
                <a16:creationId xmlns:a16="http://schemas.microsoft.com/office/drawing/2014/main" id="{31789FFA-38DA-4E57-B088-0432FC9AD63C}"/>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تشجيع التعلم بالممارسة من خلال تكليفات ومشاركة في اتخاذ القرارات</a:t>
            </a:r>
            <a:endParaRPr lang="en-US" dirty="0"/>
          </a:p>
        </p:txBody>
      </p:sp>
      <p:sp>
        <p:nvSpPr>
          <p:cNvPr id="15" name="TextBox 14">
            <a:extLst>
              <a:ext uri="{FF2B5EF4-FFF2-40B4-BE49-F238E27FC236}">
                <a16:creationId xmlns:a16="http://schemas.microsoft.com/office/drawing/2014/main" id="{6813C322-A9C2-75C3-75CF-01644FCC1188}"/>
              </a:ext>
            </a:extLst>
          </p:cNvPr>
          <p:cNvSpPr txBox="1"/>
          <p:nvPr/>
        </p:nvSpPr>
        <p:spPr>
          <a:xfrm>
            <a:off x="5215955" y="319016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دعم التعلم الذاتي مدى الحياة للاطلاع على أحدث الممارسات</a:t>
            </a:r>
            <a:endParaRPr lang="en-US" dirty="0"/>
          </a:p>
        </p:txBody>
      </p:sp>
      <p:sp>
        <p:nvSpPr>
          <p:cNvPr id="16" name="TextBox 15">
            <a:extLst>
              <a:ext uri="{FF2B5EF4-FFF2-40B4-BE49-F238E27FC236}">
                <a16:creationId xmlns:a16="http://schemas.microsoft.com/office/drawing/2014/main" id="{0FA54FCE-0881-2E56-95B9-539025D03A16}"/>
              </a:ext>
            </a:extLst>
          </p:cNvPr>
          <p:cNvSpPr txBox="1"/>
          <p:nvPr/>
        </p:nvSpPr>
        <p:spPr>
          <a:xfrm>
            <a:off x="5215955" y="438246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تقييم أداء القيادات ومنح الحوافز لتعزيز التحسن المستمر</a:t>
            </a:r>
            <a:endParaRPr lang="en-US" dirty="0"/>
          </a:p>
        </p:txBody>
      </p:sp>
      <p:sp>
        <p:nvSpPr>
          <p:cNvPr id="17" name="TextBox 16">
            <a:extLst>
              <a:ext uri="{FF2B5EF4-FFF2-40B4-BE49-F238E27FC236}">
                <a16:creationId xmlns:a16="http://schemas.microsoft.com/office/drawing/2014/main" id="{C9932F0B-D965-740B-E44A-42F3820C082A}"/>
              </a:ext>
            </a:extLst>
          </p:cNvPr>
          <p:cNvSpPr txBox="1"/>
          <p:nvPr/>
        </p:nvSpPr>
        <p:spPr>
          <a:xfrm>
            <a:off x="5215955" y="557476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نشر ثقافة القيادة التشاركية لمواجهة تحديات المستقبل</a:t>
            </a:r>
            <a:endParaRPr lang="en-US" dirty="0"/>
          </a:p>
        </p:txBody>
      </p:sp>
    </p:spTree>
    <p:extLst>
      <p:ext uri="{BB962C8B-B14F-4D97-AF65-F5344CB8AC3E}">
        <p14:creationId xmlns:p14="http://schemas.microsoft.com/office/powerpoint/2010/main" val="15759376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تطبيق الأدوات والمفاهيم المكتسبة في مشاريع عمل تطبيقية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8" name="Picture 7">
            <a:extLst>
              <a:ext uri="{FF2B5EF4-FFF2-40B4-BE49-F238E27FC236}">
                <a16:creationId xmlns:a16="http://schemas.microsoft.com/office/drawing/2014/main" id="{C15303A0-D06E-8574-5516-853D49762C3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5531516" y="1711843"/>
            <a:ext cx="5146157" cy="5146157"/>
          </a:xfrm>
          <a:prstGeom prst="rect">
            <a:avLst/>
          </a:prstGeom>
        </p:spPr>
      </p:pic>
      <p:grpSp>
        <p:nvGrpSpPr>
          <p:cNvPr id="79" name="Group 78">
            <a:extLst>
              <a:ext uri="{FF2B5EF4-FFF2-40B4-BE49-F238E27FC236}">
                <a16:creationId xmlns:a16="http://schemas.microsoft.com/office/drawing/2014/main" id="{5E36CF2C-2F41-8B7C-8DDF-9A2E8DF406A8}"/>
              </a:ext>
            </a:extLst>
          </p:cNvPr>
          <p:cNvGrpSpPr/>
          <p:nvPr/>
        </p:nvGrpSpPr>
        <p:grpSpPr>
          <a:xfrm>
            <a:off x="775662" y="5033043"/>
            <a:ext cx="5266840" cy="933016"/>
            <a:chOff x="775662" y="4435419"/>
            <a:chExt cx="5266840" cy="933016"/>
          </a:xfrm>
        </p:grpSpPr>
        <p:grpSp>
          <p:nvGrpSpPr>
            <p:cNvPr id="3" name="Group 2">
              <a:extLst>
                <a:ext uri="{FF2B5EF4-FFF2-40B4-BE49-F238E27FC236}">
                  <a16:creationId xmlns:a16="http://schemas.microsoft.com/office/drawing/2014/main" id="{EC719EEE-5AC9-1B33-B944-4369141EC6F1}"/>
                </a:ext>
              </a:extLst>
            </p:cNvPr>
            <p:cNvGrpSpPr/>
            <p:nvPr/>
          </p:nvGrpSpPr>
          <p:grpSpPr>
            <a:xfrm>
              <a:off x="775662" y="4435419"/>
              <a:ext cx="5266840" cy="933016"/>
              <a:chOff x="0" y="1276541"/>
              <a:chExt cx="3776854" cy="669221"/>
            </a:xfrm>
          </p:grpSpPr>
          <p:grpSp>
            <p:nvGrpSpPr>
              <p:cNvPr id="67" name="Group 66">
                <a:extLst>
                  <a:ext uri="{FF2B5EF4-FFF2-40B4-BE49-F238E27FC236}">
                    <a16:creationId xmlns:a16="http://schemas.microsoft.com/office/drawing/2014/main" id="{59417F43-60AB-F546-5F37-1E5ED1D5DF63}"/>
                  </a:ext>
                </a:extLst>
              </p:cNvPr>
              <p:cNvGrpSpPr/>
              <p:nvPr/>
            </p:nvGrpSpPr>
            <p:grpSpPr>
              <a:xfrm>
                <a:off x="0" y="1276541"/>
                <a:ext cx="3776854" cy="655129"/>
                <a:chOff x="0" y="1276541"/>
                <a:chExt cx="4538250" cy="787200"/>
              </a:xfrm>
            </p:grpSpPr>
            <p:grpSp>
              <p:nvGrpSpPr>
                <p:cNvPr id="70" name="Group 69">
                  <a:extLst>
                    <a:ext uri="{FF2B5EF4-FFF2-40B4-BE49-F238E27FC236}">
                      <a16:creationId xmlns:a16="http://schemas.microsoft.com/office/drawing/2014/main" id="{ECA0AA41-FD50-E614-2320-5BE1A627DE38}"/>
                    </a:ext>
                  </a:extLst>
                </p:cNvPr>
                <p:cNvGrpSpPr/>
                <p:nvPr/>
              </p:nvGrpSpPr>
              <p:grpSpPr>
                <a:xfrm>
                  <a:off x="0" y="1276541"/>
                  <a:ext cx="4538250" cy="787200"/>
                  <a:chOff x="0" y="1276541"/>
                  <a:chExt cx="4538250" cy="787200"/>
                </a:xfrm>
              </p:grpSpPr>
              <p:sp>
                <p:nvSpPr>
                  <p:cNvPr id="72" name="Rectangle 71">
                    <a:extLst>
                      <a:ext uri="{FF2B5EF4-FFF2-40B4-BE49-F238E27FC236}">
                        <a16:creationId xmlns:a16="http://schemas.microsoft.com/office/drawing/2014/main" id="{36F89495-3621-E94F-5B02-ACDD992642CF}"/>
                      </a:ext>
                    </a:extLst>
                  </p:cNvPr>
                  <p:cNvSpPr/>
                  <p:nvPr/>
                </p:nvSpPr>
                <p:spPr>
                  <a:xfrm>
                    <a:off x="357533" y="1276541"/>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73" name="Freeform: Shape 72">
                    <a:extLst>
                      <a:ext uri="{FF2B5EF4-FFF2-40B4-BE49-F238E27FC236}">
                        <a16:creationId xmlns:a16="http://schemas.microsoft.com/office/drawing/2014/main" id="{753CFAA9-CF34-06E3-1603-CC48571EE304}"/>
                      </a:ext>
                    </a:extLst>
                  </p:cNvPr>
                  <p:cNvSpPr/>
                  <p:nvPr/>
                </p:nvSpPr>
                <p:spPr>
                  <a:xfrm>
                    <a:off x="0" y="1276541"/>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71" name="Straight Connector 70">
                  <a:extLst>
                    <a:ext uri="{FF2B5EF4-FFF2-40B4-BE49-F238E27FC236}">
                      <a16:creationId xmlns:a16="http://schemas.microsoft.com/office/drawing/2014/main" id="{B549D354-7A55-8D08-56A3-D8998FD4EEBD}"/>
                    </a:ext>
                  </a:extLst>
                </p:cNvPr>
                <p:cNvCxnSpPr>
                  <a:cxnSpLocks/>
                </p:cNvCxnSpPr>
                <p:nvPr/>
              </p:nvCxnSpPr>
              <p:spPr>
                <a:xfrm>
                  <a:off x="3853581" y="1411099"/>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68" name="مربع نص 257">
                <a:extLst>
                  <a:ext uri="{FF2B5EF4-FFF2-40B4-BE49-F238E27FC236}">
                    <a16:creationId xmlns:a16="http://schemas.microsoft.com/office/drawing/2014/main" id="{D15B48FE-26B3-6D92-E9B3-31EA4575E7B0}"/>
                  </a:ext>
                </a:extLst>
              </p:cNvPr>
              <p:cNvSpPr txBox="1"/>
              <p:nvPr/>
            </p:nvSpPr>
            <p:spPr>
              <a:xfrm>
                <a:off x="89808" y="1311248"/>
                <a:ext cx="692614" cy="540912"/>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06</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9" name="مربع نص 257">
                <a:extLst>
                  <a:ext uri="{FF2B5EF4-FFF2-40B4-BE49-F238E27FC236}">
                    <a16:creationId xmlns:a16="http://schemas.microsoft.com/office/drawing/2014/main" id="{15EF2A4D-9E5B-4351-505C-71057B361364}"/>
                  </a:ext>
                </a:extLst>
              </p:cNvPr>
              <p:cNvSpPr txBox="1"/>
              <p:nvPr/>
            </p:nvSpPr>
            <p:spPr>
              <a:xfrm>
                <a:off x="1104767" y="1380638"/>
                <a:ext cx="2036442" cy="565124"/>
              </a:xfrm>
              <a:prstGeom prst="rect">
                <a:avLst/>
              </a:prstGeom>
              <a:noFill/>
            </p:spPr>
            <p:txBody>
              <a:bodyPr wrap="square">
                <a:noAutofit/>
              </a:bodyPr>
              <a:lstStyle/>
              <a:p>
                <a:pPr algn="ctr" rtl="1">
                  <a:lnSpc>
                    <a:spcPct val="90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قياس الأداء والتحسين المستمر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رسم 20" descr="مخطط شريط">
              <a:extLst>
                <a:ext uri="{FF2B5EF4-FFF2-40B4-BE49-F238E27FC236}">
                  <a16:creationId xmlns:a16="http://schemas.microsoft.com/office/drawing/2014/main" id="{2CD30216-59CA-A5A8-4667-DE56B62A888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93906" y="4533150"/>
              <a:ext cx="730426" cy="730257"/>
            </a:xfrm>
            <a:prstGeom prst="rect">
              <a:avLst/>
            </a:prstGeom>
          </p:spPr>
        </p:pic>
      </p:grpSp>
      <p:grpSp>
        <p:nvGrpSpPr>
          <p:cNvPr id="78" name="Group 77">
            <a:extLst>
              <a:ext uri="{FF2B5EF4-FFF2-40B4-BE49-F238E27FC236}">
                <a16:creationId xmlns:a16="http://schemas.microsoft.com/office/drawing/2014/main" id="{5604C955-E04A-6F51-446C-450973ECA616}"/>
              </a:ext>
            </a:extLst>
          </p:cNvPr>
          <p:cNvGrpSpPr/>
          <p:nvPr/>
        </p:nvGrpSpPr>
        <p:grpSpPr>
          <a:xfrm>
            <a:off x="6149498" y="5022047"/>
            <a:ext cx="5266840" cy="913367"/>
            <a:chOff x="6149498" y="4424423"/>
            <a:chExt cx="5266840" cy="913367"/>
          </a:xfrm>
        </p:grpSpPr>
        <p:grpSp>
          <p:nvGrpSpPr>
            <p:cNvPr id="9" name="Group 8">
              <a:extLst>
                <a:ext uri="{FF2B5EF4-FFF2-40B4-BE49-F238E27FC236}">
                  <a16:creationId xmlns:a16="http://schemas.microsoft.com/office/drawing/2014/main" id="{43D78B24-B5C8-15DF-0EF2-573E8C982F64}"/>
                </a:ext>
              </a:extLst>
            </p:cNvPr>
            <p:cNvGrpSpPr/>
            <p:nvPr/>
          </p:nvGrpSpPr>
          <p:grpSpPr>
            <a:xfrm flipH="1">
              <a:off x="6149498" y="4424423"/>
              <a:ext cx="5266840" cy="913367"/>
              <a:chOff x="2887195" y="1253517"/>
              <a:chExt cx="3776854" cy="655129"/>
            </a:xfrm>
          </p:grpSpPr>
          <p:grpSp>
            <p:nvGrpSpPr>
              <p:cNvPr id="60" name="Group 59">
                <a:extLst>
                  <a:ext uri="{FF2B5EF4-FFF2-40B4-BE49-F238E27FC236}">
                    <a16:creationId xmlns:a16="http://schemas.microsoft.com/office/drawing/2014/main" id="{0D7A10AE-DA68-66E6-2DAB-3822C0A87825}"/>
                  </a:ext>
                </a:extLst>
              </p:cNvPr>
              <p:cNvGrpSpPr/>
              <p:nvPr/>
            </p:nvGrpSpPr>
            <p:grpSpPr>
              <a:xfrm>
                <a:off x="2887195" y="1253517"/>
                <a:ext cx="3776854" cy="655129"/>
                <a:chOff x="2887195" y="1253517"/>
                <a:chExt cx="4538250" cy="787200"/>
              </a:xfrm>
            </p:grpSpPr>
            <p:grpSp>
              <p:nvGrpSpPr>
                <p:cNvPr id="63" name="Group 62">
                  <a:extLst>
                    <a:ext uri="{FF2B5EF4-FFF2-40B4-BE49-F238E27FC236}">
                      <a16:creationId xmlns:a16="http://schemas.microsoft.com/office/drawing/2014/main" id="{0ACF28E0-0CD6-4507-FE24-0F637A40D3E4}"/>
                    </a:ext>
                  </a:extLst>
                </p:cNvPr>
                <p:cNvGrpSpPr/>
                <p:nvPr/>
              </p:nvGrpSpPr>
              <p:grpSpPr>
                <a:xfrm>
                  <a:off x="2887195" y="1253517"/>
                  <a:ext cx="4538250" cy="787200"/>
                  <a:chOff x="2887195" y="1253517"/>
                  <a:chExt cx="4538250" cy="787200"/>
                </a:xfrm>
              </p:grpSpPr>
              <p:sp>
                <p:nvSpPr>
                  <p:cNvPr id="65" name="Rectangle 64">
                    <a:extLst>
                      <a:ext uri="{FF2B5EF4-FFF2-40B4-BE49-F238E27FC236}">
                        <a16:creationId xmlns:a16="http://schemas.microsoft.com/office/drawing/2014/main" id="{83573EEF-614F-A026-E64B-75DF4EF6792E}"/>
                      </a:ext>
                    </a:extLst>
                  </p:cNvPr>
                  <p:cNvSpPr/>
                  <p:nvPr/>
                </p:nvSpPr>
                <p:spPr>
                  <a:xfrm>
                    <a:off x="3244728" y="1253517"/>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6" name="Freeform: Shape 65">
                    <a:extLst>
                      <a:ext uri="{FF2B5EF4-FFF2-40B4-BE49-F238E27FC236}">
                        <a16:creationId xmlns:a16="http://schemas.microsoft.com/office/drawing/2014/main" id="{84464BD1-9F7C-FBD2-0369-90D710C7C63A}"/>
                      </a:ext>
                    </a:extLst>
                  </p:cNvPr>
                  <p:cNvSpPr/>
                  <p:nvPr/>
                </p:nvSpPr>
                <p:spPr>
                  <a:xfrm>
                    <a:off x="2887195" y="1253517"/>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64" name="Straight Connector 63">
                  <a:extLst>
                    <a:ext uri="{FF2B5EF4-FFF2-40B4-BE49-F238E27FC236}">
                      <a16:creationId xmlns:a16="http://schemas.microsoft.com/office/drawing/2014/main" id="{400324B6-F5AE-7410-92DA-15EC0B47531E}"/>
                    </a:ext>
                  </a:extLst>
                </p:cNvPr>
                <p:cNvCxnSpPr>
                  <a:cxnSpLocks/>
                </p:cNvCxnSpPr>
                <p:nvPr/>
              </p:nvCxnSpPr>
              <p:spPr>
                <a:xfrm>
                  <a:off x="6740776" y="1388075"/>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61" name="مربع نص 257">
                <a:extLst>
                  <a:ext uri="{FF2B5EF4-FFF2-40B4-BE49-F238E27FC236}">
                    <a16:creationId xmlns:a16="http://schemas.microsoft.com/office/drawing/2014/main" id="{C6BE65DC-6F85-7603-3F73-9C8D41FC512B}"/>
                  </a:ext>
                </a:extLst>
              </p:cNvPr>
              <p:cNvSpPr txBox="1"/>
              <p:nvPr/>
            </p:nvSpPr>
            <p:spPr>
              <a:xfrm>
                <a:off x="2976952" y="1288224"/>
                <a:ext cx="692614" cy="540913"/>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2" name="مربع نص 257">
                <a:extLst>
                  <a:ext uri="{FF2B5EF4-FFF2-40B4-BE49-F238E27FC236}">
                    <a16:creationId xmlns:a16="http://schemas.microsoft.com/office/drawing/2014/main" id="{3ED788FF-844B-EA6C-6B98-E7084AE56C70}"/>
                  </a:ext>
                </a:extLst>
              </p:cNvPr>
              <p:cNvSpPr txBox="1"/>
              <p:nvPr/>
            </p:nvSpPr>
            <p:spPr>
              <a:xfrm>
                <a:off x="3897414" y="1309415"/>
                <a:ext cx="2351495" cy="541880"/>
              </a:xfrm>
              <a:prstGeom prst="rect">
                <a:avLst/>
              </a:prstGeom>
              <a:noFill/>
            </p:spPr>
            <p:txBody>
              <a:bodyPr wrap="square">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والتعلم المستمر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9" name="Graphic 42" descr="Business Growth with solid fill">
              <a:extLst>
                <a:ext uri="{FF2B5EF4-FFF2-40B4-BE49-F238E27FC236}">
                  <a16:creationId xmlns:a16="http://schemas.microsoft.com/office/drawing/2014/main" id="{D72242D0-AC7D-0A0F-7A45-A88108B13B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175711" y="4560897"/>
              <a:ext cx="674915" cy="674760"/>
            </a:xfrm>
            <a:prstGeom prst="rect">
              <a:avLst/>
            </a:prstGeom>
          </p:spPr>
        </p:pic>
      </p:grpSp>
      <p:grpSp>
        <p:nvGrpSpPr>
          <p:cNvPr id="77" name="Group 76">
            <a:extLst>
              <a:ext uri="{FF2B5EF4-FFF2-40B4-BE49-F238E27FC236}">
                <a16:creationId xmlns:a16="http://schemas.microsoft.com/office/drawing/2014/main" id="{662746FD-5B30-451A-922C-D40DCC2C06CE}"/>
              </a:ext>
            </a:extLst>
          </p:cNvPr>
          <p:cNvGrpSpPr/>
          <p:nvPr/>
        </p:nvGrpSpPr>
        <p:grpSpPr>
          <a:xfrm>
            <a:off x="6149498" y="3569979"/>
            <a:ext cx="5266840" cy="1015499"/>
            <a:chOff x="6149498" y="3269370"/>
            <a:chExt cx="5266840" cy="1015499"/>
          </a:xfrm>
        </p:grpSpPr>
        <p:grpSp>
          <p:nvGrpSpPr>
            <p:cNvPr id="11" name="Group 10">
              <a:extLst>
                <a:ext uri="{FF2B5EF4-FFF2-40B4-BE49-F238E27FC236}">
                  <a16:creationId xmlns:a16="http://schemas.microsoft.com/office/drawing/2014/main" id="{7225B28E-7FCB-F9DE-57AD-D7242BA30A0B}"/>
                </a:ext>
              </a:extLst>
            </p:cNvPr>
            <p:cNvGrpSpPr/>
            <p:nvPr/>
          </p:nvGrpSpPr>
          <p:grpSpPr>
            <a:xfrm flipH="1">
              <a:off x="6149498" y="3269370"/>
              <a:ext cx="5266840" cy="1015499"/>
              <a:chOff x="2887195" y="632800"/>
              <a:chExt cx="3776854" cy="728384"/>
            </a:xfrm>
          </p:grpSpPr>
          <p:grpSp>
            <p:nvGrpSpPr>
              <p:cNvPr id="46" name="Group 45">
                <a:extLst>
                  <a:ext uri="{FF2B5EF4-FFF2-40B4-BE49-F238E27FC236}">
                    <a16:creationId xmlns:a16="http://schemas.microsoft.com/office/drawing/2014/main" id="{696FE01E-802A-3DD7-594A-252448CB811B}"/>
                  </a:ext>
                </a:extLst>
              </p:cNvPr>
              <p:cNvGrpSpPr/>
              <p:nvPr/>
            </p:nvGrpSpPr>
            <p:grpSpPr>
              <a:xfrm>
                <a:off x="2887195" y="632800"/>
                <a:ext cx="3776854" cy="655129"/>
                <a:chOff x="2887195" y="632800"/>
                <a:chExt cx="4538250" cy="787200"/>
              </a:xfrm>
            </p:grpSpPr>
            <p:grpSp>
              <p:nvGrpSpPr>
                <p:cNvPr id="49" name="Group 48">
                  <a:extLst>
                    <a:ext uri="{FF2B5EF4-FFF2-40B4-BE49-F238E27FC236}">
                      <a16:creationId xmlns:a16="http://schemas.microsoft.com/office/drawing/2014/main" id="{71B1D195-D2F6-3C70-8C49-DB970A2BBD96}"/>
                    </a:ext>
                  </a:extLst>
                </p:cNvPr>
                <p:cNvGrpSpPr/>
                <p:nvPr/>
              </p:nvGrpSpPr>
              <p:grpSpPr>
                <a:xfrm>
                  <a:off x="2887195" y="632800"/>
                  <a:ext cx="4538250" cy="787200"/>
                  <a:chOff x="2887195" y="632800"/>
                  <a:chExt cx="4538250" cy="787200"/>
                </a:xfrm>
              </p:grpSpPr>
              <p:sp>
                <p:nvSpPr>
                  <p:cNvPr id="51" name="Rectangle 50">
                    <a:extLst>
                      <a:ext uri="{FF2B5EF4-FFF2-40B4-BE49-F238E27FC236}">
                        <a16:creationId xmlns:a16="http://schemas.microsoft.com/office/drawing/2014/main" id="{A72367BE-8CE5-58FA-ADDE-A1FDDE74434B}"/>
                      </a:ext>
                    </a:extLst>
                  </p:cNvPr>
                  <p:cNvSpPr/>
                  <p:nvPr/>
                </p:nvSpPr>
                <p:spPr>
                  <a:xfrm>
                    <a:off x="3244728" y="632800"/>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2" name="Freeform: Shape 51">
                    <a:extLst>
                      <a:ext uri="{FF2B5EF4-FFF2-40B4-BE49-F238E27FC236}">
                        <a16:creationId xmlns:a16="http://schemas.microsoft.com/office/drawing/2014/main" id="{AAF45864-4173-7504-047C-0E652BFA0A92}"/>
                      </a:ext>
                    </a:extLst>
                  </p:cNvPr>
                  <p:cNvSpPr/>
                  <p:nvPr/>
                </p:nvSpPr>
                <p:spPr>
                  <a:xfrm>
                    <a:off x="2887195" y="632800"/>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50" name="Straight Connector 49">
                  <a:extLst>
                    <a:ext uri="{FF2B5EF4-FFF2-40B4-BE49-F238E27FC236}">
                      <a16:creationId xmlns:a16="http://schemas.microsoft.com/office/drawing/2014/main" id="{A3E661A1-2BB7-E2D5-B5B9-9F77C3B7AB0B}"/>
                    </a:ext>
                  </a:extLst>
                </p:cNvPr>
                <p:cNvCxnSpPr>
                  <a:cxnSpLocks/>
                </p:cNvCxnSpPr>
                <p:nvPr/>
              </p:nvCxnSpPr>
              <p:spPr>
                <a:xfrm>
                  <a:off x="6740776" y="767358"/>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7" name="مربع نص 257">
                <a:extLst>
                  <a:ext uri="{FF2B5EF4-FFF2-40B4-BE49-F238E27FC236}">
                    <a16:creationId xmlns:a16="http://schemas.microsoft.com/office/drawing/2014/main" id="{D92C35E1-4BC0-793C-3B54-5E2ED22F0CD9}"/>
                  </a:ext>
                </a:extLst>
              </p:cNvPr>
              <p:cNvSpPr txBox="1"/>
              <p:nvPr/>
            </p:nvSpPr>
            <p:spPr>
              <a:xfrm>
                <a:off x="2976952" y="667527"/>
                <a:ext cx="692614" cy="540914"/>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257">
                <a:extLst>
                  <a:ext uri="{FF2B5EF4-FFF2-40B4-BE49-F238E27FC236}">
                    <a16:creationId xmlns:a16="http://schemas.microsoft.com/office/drawing/2014/main" id="{F5A78771-8DE0-FBD4-1D35-D76398AF1227}"/>
                  </a:ext>
                </a:extLst>
              </p:cNvPr>
              <p:cNvSpPr txBox="1"/>
              <p:nvPr/>
            </p:nvSpPr>
            <p:spPr>
              <a:xfrm>
                <a:off x="3650269" y="670367"/>
                <a:ext cx="2682006" cy="690817"/>
              </a:xfrm>
              <a:prstGeom prst="rect">
                <a:avLst/>
              </a:prstGeom>
              <a:noFill/>
            </p:spPr>
            <p:txBody>
              <a:bodyPr wrap="square">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التصميم والهندسة المستدامة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8" name="Graphic 14" descr="Presentation with bar chart with solid fill">
              <a:extLst>
                <a:ext uri="{FF2B5EF4-FFF2-40B4-BE49-F238E27FC236}">
                  <a16:creationId xmlns:a16="http://schemas.microsoft.com/office/drawing/2014/main" id="{21330230-1597-F8B0-CEE9-B2C56C28A49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173736" y="3332730"/>
              <a:ext cx="754302" cy="754128"/>
            </a:xfrm>
            <a:prstGeom prst="rect">
              <a:avLst/>
            </a:prstGeom>
          </p:spPr>
        </p:pic>
      </p:grpSp>
      <p:grpSp>
        <p:nvGrpSpPr>
          <p:cNvPr id="75" name="Group 74">
            <a:extLst>
              <a:ext uri="{FF2B5EF4-FFF2-40B4-BE49-F238E27FC236}">
                <a16:creationId xmlns:a16="http://schemas.microsoft.com/office/drawing/2014/main" id="{53BEBBD8-D500-9984-CAC3-EDBFF68DFE98}"/>
              </a:ext>
            </a:extLst>
          </p:cNvPr>
          <p:cNvGrpSpPr/>
          <p:nvPr/>
        </p:nvGrpSpPr>
        <p:grpSpPr>
          <a:xfrm>
            <a:off x="775662" y="2091833"/>
            <a:ext cx="5266840" cy="992483"/>
            <a:chOff x="775662" y="2091833"/>
            <a:chExt cx="5266840" cy="992483"/>
          </a:xfrm>
        </p:grpSpPr>
        <p:grpSp>
          <p:nvGrpSpPr>
            <p:cNvPr id="12" name="Group 11">
              <a:extLst>
                <a:ext uri="{FF2B5EF4-FFF2-40B4-BE49-F238E27FC236}">
                  <a16:creationId xmlns:a16="http://schemas.microsoft.com/office/drawing/2014/main" id="{7DD6A1B6-3E8E-279B-A103-DD2AC0C6AF32}"/>
                </a:ext>
              </a:extLst>
            </p:cNvPr>
            <p:cNvGrpSpPr/>
            <p:nvPr/>
          </p:nvGrpSpPr>
          <p:grpSpPr>
            <a:xfrm>
              <a:off x="775662" y="2091833"/>
              <a:ext cx="5266840" cy="992483"/>
              <a:chOff x="0" y="0"/>
              <a:chExt cx="3776854" cy="711874"/>
            </a:xfrm>
          </p:grpSpPr>
          <p:grpSp>
            <p:nvGrpSpPr>
              <p:cNvPr id="39" name="Group 38">
                <a:extLst>
                  <a:ext uri="{FF2B5EF4-FFF2-40B4-BE49-F238E27FC236}">
                    <a16:creationId xmlns:a16="http://schemas.microsoft.com/office/drawing/2014/main" id="{C5886153-32F7-7C6A-EF1F-B9ABE026F4E8}"/>
                  </a:ext>
                </a:extLst>
              </p:cNvPr>
              <p:cNvGrpSpPr/>
              <p:nvPr/>
            </p:nvGrpSpPr>
            <p:grpSpPr>
              <a:xfrm>
                <a:off x="0" y="0"/>
                <a:ext cx="3776854" cy="655129"/>
                <a:chOff x="0" y="0"/>
                <a:chExt cx="4538250" cy="787200"/>
              </a:xfrm>
            </p:grpSpPr>
            <p:grpSp>
              <p:nvGrpSpPr>
                <p:cNvPr id="42" name="Group 41">
                  <a:extLst>
                    <a:ext uri="{FF2B5EF4-FFF2-40B4-BE49-F238E27FC236}">
                      <a16:creationId xmlns:a16="http://schemas.microsoft.com/office/drawing/2014/main" id="{F4564790-852E-DC41-4C5D-00EF9D33BD28}"/>
                    </a:ext>
                  </a:extLst>
                </p:cNvPr>
                <p:cNvGrpSpPr/>
                <p:nvPr/>
              </p:nvGrpSpPr>
              <p:grpSpPr>
                <a:xfrm>
                  <a:off x="0" y="0"/>
                  <a:ext cx="4538250" cy="787200"/>
                  <a:chOff x="0" y="0"/>
                  <a:chExt cx="4538250" cy="787200"/>
                </a:xfrm>
              </p:grpSpPr>
              <p:sp>
                <p:nvSpPr>
                  <p:cNvPr id="44" name="Rectangle 43">
                    <a:extLst>
                      <a:ext uri="{FF2B5EF4-FFF2-40B4-BE49-F238E27FC236}">
                        <a16:creationId xmlns:a16="http://schemas.microsoft.com/office/drawing/2014/main" id="{7C435F37-EBCD-28BB-9080-8E8014B61D50}"/>
                      </a:ext>
                    </a:extLst>
                  </p:cNvPr>
                  <p:cNvSpPr/>
                  <p:nvPr/>
                </p:nvSpPr>
                <p:spPr>
                  <a:xfrm>
                    <a:off x="357533" y="0"/>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5" name="Freeform: Shape 44">
                    <a:extLst>
                      <a:ext uri="{FF2B5EF4-FFF2-40B4-BE49-F238E27FC236}">
                        <a16:creationId xmlns:a16="http://schemas.microsoft.com/office/drawing/2014/main" id="{3D0BDD95-506E-4FA1-ADF8-497E8CDF7786}"/>
                      </a:ext>
                    </a:extLst>
                  </p:cNvPr>
                  <p:cNvSpPr/>
                  <p:nvPr/>
                </p:nvSpPr>
                <p:spPr>
                  <a:xfrm>
                    <a:off x="0" y="0"/>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43" name="Straight Connector 42">
                  <a:extLst>
                    <a:ext uri="{FF2B5EF4-FFF2-40B4-BE49-F238E27FC236}">
                      <a16:creationId xmlns:a16="http://schemas.microsoft.com/office/drawing/2014/main" id="{2AFDA82F-ACA1-35A9-C68A-D46ACB93032C}"/>
                    </a:ext>
                  </a:extLst>
                </p:cNvPr>
                <p:cNvCxnSpPr>
                  <a:cxnSpLocks/>
                </p:cNvCxnSpPr>
                <p:nvPr/>
              </p:nvCxnSpPr>
              <p:spPr>
                <a:xfrm>
                  <a:off x="3853581" y="134558"/>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0" name="مربع نص 257">
                <a:extLst>
                  <a:ext uri="{FF2B5EF4-FFF2-40B4-BE49-F238E27FC236}">
                    <a16:creationId xmlns:a16="http://schemas.microsoft.com/office/drawing/2014/main" id="{9DD62789-8811-859F-2CAB-C8D8F90902F4}"/>
                  </a:ext>
                </a:extLst>
              </p:cNvPr>
              <p:cNvSpPr txBox="1"/>
              <p:nvPr/>
            </p:nvSpPr>
            <p:spPr>
              <a:xfrm>
                <a:off x="89808" y="34748"/>
                <a:ext cx="692614" cy="540913"/>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1" name="مربع نص 257">
                <a:extLst>
                  <a:ext uri="{FF2B5EF4-FFF2-40B4-BE49-F238E27FC236}">
                    <a16:creationId xmlns:a16="http://schemas.microsoft.com/office/drawing/2014/main" id="{B67A6B90-F99D-729F-DD97-1D4CCF551619}"/>
                  </a:ext>
                </a:extLst>
              </p:cNvPr>
              <p:cNvSpPr txBox="1"/>
              <p:nvPr/>
            </p:nvSpPr>
            <p:spPr>
              <a:xfrm>
                <a:off x="972373" y="47324"/>
                <a:ext cx="2233011" cy="664550"/>
              </a:xfrm>
              <a:prstGeom prst="rect">
                <a:avLst/>
              </a:prstGeom>
              <a:noFill/>
            </p:spPr>
            <p:txBody>
              <a:bodyPr wrap="square">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استراتيجية مستدامة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9" name="Graphic 35" descr="Open book with solid fill">
              <a:extLst>
                <a:ext uri="{FF2B5EF4-FFF2-40B4-BE49-F238E27FC236}">
                  <a16:creationId xmlns:a16="http://schemas.microsoft.com/office/drawing/2014/main" id="{BAD65EEB-D418-83FB-7969-F34D0647BD50}"/>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321097" y="2236976"/>
              <a:ext cx="648696" cy="648606"/>
            </a:xfrm>
            <a:prstGeom prst="rect">
              <a:avLst/>
            </a:prstGeom>
          </p:spPr>
        </p:pic>
      </p:grpSp>
      <p:grpSp>
        <p:nvGrpSpPr>
          <p:cNvPr id="74" name="Group 73">
            <a:extLst>
              <a:ext uri="{FF2B5EF4-FFF2-40B4-BE49-F238E27FC236}">
                <a16:creationId xmlns:a16="http://schemas.microsoft.com/office/drawing/2014/main" id="{6B24DF58-9A9E-AB5F-786D-06C39890D85E}"/>
              </a:ext>
            </a:extLst>
          </p:cNvPr>
          <p:cNvGrpSpPr/>
          <p:nvPr/>
        </p:nvGrpSpPr>
        <p:grpSpPr>
          <a:xfrm>
            <a:off x="6149498" y="2091833"/>
            <a:ext cx="5266840" cy="913367"/>
            <a:chOff x="6149498" y="2091833"/>
            <a:chExt cx="5266840" cy="913367"/>
          </a:xfrm>
        </p:grpSpPr>
        <p:grpSp>
          <p:nvGrpSpPr>
            <p:cNvPr id="13" name="Group 12">
              <a:extLst>
                <a:ext uri="{FF2B5EF4-FFF2-40B4-BE49-F238E27FC236}">
                  <a16:creationId xmlns:a16="http://schemas.microsoft.com/office/drawing/2014/main" id="{B18D0FA6-56D0-338D-36EE-BF64E2093870}"/>
                </a:ext>
              </a:extLst>
            </p:cNvPr>
            <p:cNvGrpSpPr/>
            <p:nvPr/>
          </p:nvGrpSpPr>
          <p:grpSpPr>
            <a:xfrm flipH="1">
              <a:off x="6149498" y="2091833"/>
              <a:ext cx="5266840" cy="913367"/>
              <a:chOff x="2887195" y="0"/>
              <a:chExt cx="3776854" cy="655129"/>
            </a:xfrm>
          </p:grpSpPr>
          <p:grpSp>
            <p:nvGrpSpPr>
              <p:cNvPr id="32" name="Group 31">
                <a:extLst>
                  <a:ext uri="{FF2B5EF4-FFF2-40B4-BE49-F238E27FC236}">
                    <a16:creationId xmlns:a16="http://schemas.microsoft.com/office/drawing/2014/main" id="{B79DBB75-014B-9D48-8BE6-7BD255AF7C7D}"/>
                  </a:ext>
                </a:extLst>
              </p:cNvPr>
              <p:cNvGrpSpPr/>
              <p:nvPr/>
            </p:nvGrpSpPr>
            <p:grpSpPr>
              <a:xfrm>
                <a:off x="2887195" y="0"/>
                <a:ext cx="3776854" cy="655129"/>
                <a:chOff x="2887195" y="0"/>
                <a:chExt cx="4538250" cy="787200"/>
              </a:xfrm>
            </p:grpSpPr>
            <p:grpSp>
              <p:nvGrpSpPr>
                <p:cNvPr id="35" name="Group 34">
                  <a:extLst>
                    <a:ext uri="{FF2B5EF4-FFF2-40B4-BE49-F238E27FC236}">
                      <a16:creationId xmlns:a16="http://schemas.microsoft.com/office/drawing/2014/main" id="{8C25531C-FDB9-B0BD-C05E-25CAE4EC5866}"/>
                    </a:ext>
                  </a:extLst>
                </p:cNvPr>
                <p:cNvGrpSpPr/>
                <p:nvPr/>
              </p:nvGrpSpPr>
              <p:grpSpPr>
                <a:xfrm>
                  <a:off x="2887195" y="0"/>
                  <a:ext cx="4538250" cy="787200"/>
                  <a:chOff x="2887195" y="0"/>
                  <a:chExt cx="4538250" cy="787200"/>
                </a:xfrm>
              </p:grpSpPr>
              <p:sp>
                <p:nvSpPr>
                  <p:cNvPr id="37" name="Rectangle 36">
                    <a:extLst>
                      <a:ext uri="{FF2B5EF4-FFF2-40B4-BE49-F238E27FC236}">
                        <a16:creationId xmlns:a16="http://schemas.microsoft.com/office/drawing/2014/main" id="{E8F48DE7-E263-8DB8-025C-3E3F5EC4AA68}"/>
                      </a:ext>
                    </a:extLst>
                  </p:cNvPr>
                  <p:cNvSpPr/>
                  <p:nvPr/>
                </p:nvSpPr>
                <p:spPr>
                  <a:xfrm>
                    <a:off x="3244728" y="0"/>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Freeform: Shape 37">
                    <a:extLst>
                      <a:ext uri="{FF2B5EF4-FFF2-40B4-BE49-F238E27FC236}">
                        <a16:creationId xmlns:a16="http://schemas.microsoft.com/office/drawing/2014/main" id="{B81AC1FD-56DA-3D27-8A20-C354EA117AA0}"/>
                      </a:ext>
                    </a:extLst>
                  </p:cNvPr>
                  <p:cNvSpPr/>
                  <p:nvPr/>
                </p:nvSpPr>
                <p:spPr>
                  <a:xfrm>
                    <a:off x="2887195" y="0"/>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36" name="Straight Connector 35">
                  <a:extLst>
                    <a:ext uri="{FF2B5EF4-FFF2-40B4-BE49-F238E27FC236}">
                      <a16:creationId xmlns:a16="http://schemas.microsoft.com/office/drawing/2014/main" id="{A83ADFE8-D965-92AC-38A3-BC3AB8620E1C}"/>
                    </a:ext>
                  </a:extLst>
                </p:cNvPr>
                <p:cNvCxnSpPr>
                  <a:cxnSpLocks/>
                </p:cNvCxnSpPr>
                <p:nvPr/>
              </p:nvCxnSpPr>
              <p:spPr>
                <a:xfrm>
                  <a:off x="6740776" y="134558"/>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3" name="مربع نص 257">
                <a:extLst>
                  <a:ext uri="{FF2B5EF4-FFF2-40B4-BE49-F238E27FC236}">
                    <a16:creationId xmlns:a16="http://schemas.microsoft.com/office/drawing/2014/main" id="{D59C6FBC-E69F-827F-D18D-6480F1ADF5A5}"/>
                  </a:ext>
                </a:extLst>
              </p:cNvPr>
              <p:cNvSpPr txBox="1"/>
              <p:nvPr/>
            </p:nvSpPr>
            <p:spPr>
              <a:xfrm>
                <a:off x="2976952" y="34748"/>
                <a:ext cx="692614" cy="540912"/>
              </a:xfrm>
              <a:prstGeom prst="rect">
                <a:avLst/>
              </a:prstGeom>
              <a:noFill/>
            </p:spPr>
            <p:txBody>
              <a:bodyPr wrap="square">
                <a:noAutofit/>
              </a:bodyPr>
              <a:lstStyle/>
              <a:p>
                <a:pPr algn="ctr" rtl="1">
                  <a:lnSpc>
                    <a:spcPct val="115000"/>
                  </a:lnSpc>
                </a:pPr>
                <a:r>
                  <a:rPr lang="ar-SY"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01</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مربع نص 257">
                <a:extLst>
                  <a:ext uri="{FF2B5EF4-FFF2-40B4-BE49-F238E27FC236}">
                    <a16:creationId xmlns:a16="http://schemas.microsoft.com/office/drawing/2014/main" id="{E04380CD-9290-A1EF-06C2-B6307ACE8293}"/>
                  </a:ext>
                </a:extLst>
              </p:cNvPr>
              <p:cNvSpPr txBox="1"/>
              <p:nvPr/>
            </p:nvSpPr>
            <p:spPr>
              <a:xfrm>
                <a:off x="3897414" y="57166"/>
                <a:ext cx="2226875" cy="466256"/>
              </a:xfrm>
              <a:prstGeom prst="rect">
                <a:avLst/>
              </a:prstGeom>
              <a:noFill/>
            </p:spPr>
            <p:txBody>
              <a:bodyPr wrap="square">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الشامل للاستدامة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0" name="Graphic 28" descr="Checklist with solid fill">
              <a:extLst>
                <a:ext uri="{FF2B5EF4-FFF2-40B4-BE49-F238E27FC236}">
                  <a16:creationId xmlns:a16="http://schemas.microsoft.com/office/drawing/2014/main" id="{F8D998B2-ECDA-3C91-AB8B-5B363E470C4A}"/>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217516" y="2200230"/>
              <a:ext cx="658553" cy="658463"/>
            </a:xfrm>
            <a:prstGeom prst="rect">
              <a:avLst/>
            </a:prstGeom>
          </p:spPr>
        </p:pic>
      </p:grpSp>
      <p:grpSp>
        <p:nvGrpSpPr>
          <p:cNvPr id="76" name="Group 75">
            <a:extLst>
              <a:ext uri="{FF2B5EF4-FFF2-40B4-BE49-F238E27FC236}">
                <a16:creationId xmlns:a16="http://schemas.microsoft.com/office/drawing/2014/main" id="{56C59429-CDFB-99A0-732E-001B08FC287A}"/>
              </a:ext>
            </a:extLst>
          </p:cNvPr>
          <p:cNvGrpSpPr/>
          <p:nvPr/>
        </p:nvGrpSpPr>
        <p:grpSpPr>
          <a:xfrm>
            <a:off x="775662" y="3556215"/>
            <a:ext cx="5277173" cy="913367"/>
            <a:chOff x="775662" y="3255606"/>
            <a:chExt cx="5277173" cy="913367"/>
          </a:xfrm>
        </p:grpSpPr>
        <p:grpSp>
          <p:nvGrpSpPr>
            <p:cNvPr id="10" name="Group 9">
              <a:extLst>
                <a:ext uri="{FF2B5EF4-FFF2-40B4-BE49-F238E27FC236}">
                  <a16:creationId xmlns:a16="http://schemas.microsoft.com/office/drawing/2014/main" id="{A0185C14-DD35-101B-6413-60A0A8240807}"/>
                </a:ext>
              </a:extLst>
            </p:cNvPr>
            <p:cNvGrpSpPr/>
            <p:nvPr/>
          </p:nvGrpSpPr>
          <p:grpSpPr>
            <a:xfrm>
              <a:off x="775662" y="3255606"/>
              <a:ext cx="5266840" cy="913367"/>
              <a:chOff x="0" y="625403"/>
              <a:chExt cx="3776854" cy="655129"/>
            </a:xfrm>
          </p:grpSpPr>
          <p:grpSp>
            <p:nvGrpSpPr>
              <p:cNvPr id="53" name="Group 52">
                <a:extLst>
                  <a:ext uri="{FF2B5EF4-FFF2-40B4-BE49-F238E27FC236}">
                    <a16:creationId xmlns:a16="http://schemas.microsoft.com/office/drawing/2014/main" id="{9B631892-57EB-719C-96FE-0DD76C587D77}"/>
                  </a:ext>
                </a:extLst>
              </p:cNvPr>
              <p:cNvGrpSpPr/>
              <p:nvPr/>
            </p:nvGrpSpPr>
            <p:grpSpPr>
              <a:xfrm>
                <a:off x="0" y="625403"/>
                <a:ext cx="3776854" cy="655129"/>
                <a:chOff x="0" y="625403"/>
                <a:chExt cx="4538250" cy="787200"/>
              </a:xfrm>
            </p:grpSpPr>
            <p:grpSp>
              <p:nvGrpSpPr>
                <p:cNvPr id="56" name="Group 55">
                  <a:extLst>
                    <a:ext uri="{FF2B5EF4-FFF2-40B4-BE49-F238E27FC236}">
                      <a16:creationId xmlns:a16="http://schemas.microsoft.com/office/drawing/2014/main" id="{E8E88D39-BBBA-917C-4075-3F26498B47A9}"/>
                    </a:ext>
                  </a:extLst>
                </p:cNvPr>
                <p:cNvGrpSpPr/>
                <p:nvPr/>
              </p:nvGrpSpPr>
              <p:grpSpPr>
                <a:xfrm>
                  <a:off x="0" y="625403"/>
                  <a:ext cx="4538250" cy="787200"/>
                  <a:chOff x="0" y="625403"/>
                  <a:chExt cx="4538250" cy="787200"/>
                </a:xfrm>
              </p:grpSpPr>
              <p:sp>
                <p:nvSpPr>
                  <p:cNvPr id="58" name="Rectangle 57">
                    <a:extLst>
                      <a:ext uri="{FF2B5EF4-FFF2-40B4-BE49-F238E27FC236}">
                        <a16:creationId xmlns:a16="http://schemas.microsoft.com/office/drawing/2014/main" id="{AB32EE13-2851-D75A-4AE4-C4001A78CD35}"/>
                      </a:ext>
                    </a:extLst>
                  </p:cNvPr>
                  <p:cNvSpPr/>
                  <p:nvPr/>
                </p:nvSpPr>
                <p:spPr>
                  <a:xfrm>
                    <a:off x="357533" y="625403"/>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9" name="Freeform: Shape 58">
                    <a:extLst>
                      <a:ext uri="{FF2B5EF4-FFF2-40B4-BE49-F238E27FC236}">
                        <a16:creationId xmlns:a16="http://schemas.microsoft.com/office/drawing/2014/main" id="{BCC4637E-4995-F670-9480-7F298E4EFF66}"/>
                      </a:ext>
                    </a:extLst>
                  </p:cNvPr>
                  <p:cNvSpPr/>
                  <p:nvPr/>
                </p:nvSpPr>
                <p:spPr>
                  <a:xfrm>
                    <a:off x="0" y="625403"/>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57" name="Straight Connector 56">
                  <a:extLst>
                    <a:ext uri="{FF2B5EF4-FFF2-40B4-BE49-F238E27FC236}">
                      <a16:creationId xmlns:a16="http://schemas.microsoft.com/office/drawing/2014/main" id="{EF1C21A2-8A3E-C65C-3A92-B4A35393D0A8}"/>
                    </a:ext>
                  </a:extLst>
                </p:cNvPr>
                <p:cNvCxnSpPr>
                  <a:cxnSpLocks/>
                </p:cNvCxnSpPr>
                <p:nvPr/>
              </p:nvCxnSpPr>
              <p:spPr>
                <a:xfrm>
                  <a:off x="3853581" y="759961"/>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54" name="مربع نص 257">
                <a:extLst>
                  <a:ext uri="{FF2B5EF4-FFF2-40B4-BE49-F238E27FC236}">
                    <a16:creationId xmlns:a16="http://schemas.microsoft.com/office/drawing/2014/main" id="{F35E0763-6CD2-9ACC-3EF0-A74F82F6FE46}"/>
                  </a:ext>
                </a:extLst>
              </p:cNvPr>
              <p:cNvSpPr txBox="1"/>
              <p:nvPr/>
            </p:nvSpPr>
            <p:spPr>
              <a:xfrm>
                <a:off x="89808" y="660130"/>
                <a:ext cx="692614" cy="540914"/>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5" name="مربع نص 257">
                <a:extLst>
                  <a:ext uri="{FF2B5EF4-FFF2-40B4-BE49-F238E27FC236}">
                    <a16:creationId xmlns:a16="http://schemas.microsoft.com/office/drawing/2014/main" id="{7463F042-CED7-38BB-2800-B2AC1E782FF7}"/>
                  </a:ext>
                </a:extLst>
              </p:cNvPr>
              <p:cNvSpPr txBox="1"/>
              <p:nvPr/>
            </p:nvSpPr>
            <p:spPr>
              <a:xfrm>
                <a:off x="1205857" y="660782"/>
                <a:ext cx="1995220" cy="498379"/>
              </a:xfrm>
              <a:prstGeom prst="rect">
                <a:avLst/>
              </a:prstGeom>
              <a:noFill/>
            </p:spPr>
            <p:txBody>
              <a:bodyPr wrap="square">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الأصحاب المعنيين</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1" name="Graphic 48" descr="Handshake with solid fill">
              <a:extLst>
                <a:ext uri="{FF2B5EF4-FFF2-40B4-BE49-F238E27FC236}">
                  <a16:creationId xmlns:a16="http://schemas.microsoft.com/office/drawing/2014/main" id="{7DC628A5-6537-7F48-02D2-768FBAB1C4AC}"/>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346574" y="3356316"/>
              <a:ext cx="706261" cy="706098"/>
            </a:xfrm>
            <a:prstGeom prst="rect">
              <a:avLst/>
            </a:prstGeom>
          </p:spPr>
        </p:pic>
      </p:grpSp>
    </p:spTree>
    <p:extLst>
      <p:ext uri="{BB962C8B-B14F-4D97-AF65-F5344CB8AC3E}">
        <p14:creationId xmlns:p14="http://schemas.microsoft.com/office/powerpoint/2010/main" val="13663479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1+#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additive="base">
                                        <p:cTn id="13" dur="500" fill="hold"/>
                                        <p:tgtEl>
                                          <p:spTgt spid="75"/>
                                        </p:tgtEl>
                                        <p:attrNameLst>
                                          <p:attrName>ppt_x</p:attrName>
                                        </p:attrNameLst>
                                      </p:cBhvr>
                                      <p:tavLst>
                                        <p:tav tm="0">
                                          <p:val>
                                            <p:strVal val="0-#ppt_w/2"/>
                                          </p:val>
                                        </p:tav>
                                        <p:tav tm="100000">
                                          <p:val>
                                            <p:strVal val="#ppt_x"/>
                                          </p:val>
                                        </p:tav>
                                      </p:tavLst>
                                    </p:anim>
                                    <p:anim calcmode="lin" valueType="num">
                                      <p:cBhvr additive="base">
                                        <p:cTn id="14" dur="500" fill="hold"/>
                                        <p:tgtEl>
                                          <p:spTgt spid="7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1+#ppt_w/2"/>
                                          </p:val>
                                        </p:tav>
                                        <p:tav tm="100000">
                                          <p:val>
                                            <p:strVal val="#ppt_x"/>
                                          </p:val>
                                        </p:tav>
                                      </p:tavLst>
                                    </p:anim>
                                    <p:anim calcmode="lin" valueType="num">
                                      <p:cBhvr additive="base">
                                        <p:cTn id="20"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fill="hold"/>
                                        <p:tgtEl>
                                          <p:spTgt spid="76"/>
                                        </p:tgtEl>
                                        <p:attrNameLst>
                                          <p:attrName>ppt_x</p:attrName>
                                        </p:attrNameLst>
                                      </p:cBhvr>
                                      <p:tavLst>
                                        <p:tav tm="0">
                                          <p:val>
                                            <p:strVal val="0-#ppt_w/2"/>
                                          </p:val>
                                        </p:tav>
                                        <p:tav tm="100000">
                                          <p:val>
                                            <p:strVal val="#ppt_x"/>
                                          </p:val>
                                        </p:tav>
                                      </p:tavLst>
                                    </p:anim>
                                    <p:anim calcmode="lin" valueType="num">
                                      <p:cBhvr additive="base">
                                        <p:cTn id="26" dur="5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fill="hold"/>
                                        <p:tgtEl>
                                          <p:spTgt spid="78"/>
                                        </p:tgtEl>
                                        <p:attrNameLst>
                                          <p:attrName>ppt_x</p:attrName>
                                        </p:attrNameLst>
                                      </p:cBhvr>
                                      <p:tavLst>
                                        <p:tav tm="0">
                                          <p:val>
                                            <p:strVal val="1+#ppt_w/2"/>
                                          </p:val>
                                        </p:tav>
                                        <p:tav tm="100000">
                                          <p:val>
                                            <p:strVal val="#ppt_x"/>
                                          </p:val>
                                        </p:tav>
                                      </p:tavLst>
                                    </p:anim>
                                    <p:anim calcmode="lin" valueType="num">
                                      <p:cBhvr additive="base">
                                        <p:cTn id="32" dur="5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0-#ppt_w/2"/>
                                          </p:val>
                                        </p:tav>
                                        <p:tav tm="100000">
                                          <p:val>
                                            <p:strVal val="#ppt_x"/>
                                          </p:val>
                                        </p:tav>
                                      </p:tavLst>
                                    </p:anim>
                                    <p:anim calcmode="lin" valueType="num">
                                      <p:cBhvr additive="base">
                                        <p:cTn id="38"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0" y="-90428"/>
            <a:ext cx="137160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الخامس</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الحوكمة والمساءلة في الاستدامة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الحوكمة المستدامة وأهميتها</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آليات المساءلة والشفافية في مجال الاستدامة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 لجان الاستدامة والإشراف على الأداء</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238706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800100" y="675008"/>
            <a:ext cx="10591800" cy="968852"/>
            <a:chOff x="800100" y="519096"/>
            <a:chExt cx="1059180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800100" y="519096"/>
              <a:ext cx="10591800" cy="800219"/>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الأمثلة لمنظمات نجحت في تطبيق القيادة الاستراتيجية المستدامة بشكل ملموس</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9DEE1544-C949-32EA-5629-FA2912D4B0BF}"/>
              </a:ext>
            </a:extLst>
          </p:cNvPr>
          <p:cNvSpPr txBox="1"/>
          <p:nvPr/>
        </p:nvSpPr>
        <p:spPr>
          <a:xfrm>
            <a:off x="-354626" y="5368433"/>
            <a:ext cx="6105524" cy="410882"/>
          </a:xfrm>
          <a:prstGeom prst="rect">
            <a:avLst/>
          </a:prstGeom>
          <a:noFill/>
        </p:spPr>
        <p:txBody>
          <a:bodyPr wrap="square">
            <a:spAutoFit/>
          </a:bodyPr>
          <a:lstStyle>
            <a:defPPr>
              <a:defRPr lang="en-US"/>
            </a:defPPr>
            <a:lvl1pPr algn="ctr" rtl="1">
              <a:lnSpc>
                <a:spcPct val="115000"/>
              </a:lnSpc>
              <a:defRPr sz="32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شركة ديزني</a:t>
            </a:r>
            <a:endParaRPr lang="en-US" dirty="0"/>
          </a:p>
        </p:txBody>
      </p:sp>
      <p:sp>
        <p:nvSpPr>
          <p:cNvPr id="13" name="TextBox 12">
            <a:extLst>
              <a:ext uri="{FF2B5EF4-FFF2-40B4-BE49-F238E27FC236}">
                <a16:creationId xmlns:a16="http://schemas.microsoft.com/office/drawing/2014/main" id="{571F5459-24A3-272B-B622-D2DEAFE5C214}"/>
              </a:ext>
            </a:extLst>
          </p:cNvPr>
          <p:cNvSpPr txBox="1"/>
          <p:nvPr/>
        </p:nvSpPr>
        <p:spPr>
          <a:xfrm>
            <a:off x="5214845" y="2040492"/>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وضعت "قواعد السلوك" كإطار لقيادتها الاستراتيجية المستدامة</a:t>
            </a:r>
            <a:endParaRPr lang="en-US" dirty="0"/>
          </a:p>
        </p:txBody>
      </p:sp>
      <p:sp>
        <p:nvSpPr>
          <p:cNvPr id="14" name="TextBox 13">
            <a:extLst>
              <a:ext uri="{FF2B5EF4-FFF2-40B4-BE49-F238E27FC236}">
                <a16:creationId xmlns:a16="http://schemas.microsoft.com/office/drawing/2014/main" id="{6AFCD4FE-3648-9EA7-86DE-7D09515EC54B}"/>
              </a:ext>
            </a:extLst>
          </p:cNvPr>
          <p:cNvSpPr txBox="1"/>
          <p:nvPr/>
        </p:nvSpPr>
        <p:spPr>
          <a:xfrm>
            <a:off x="5214845" y="3244901"/>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ركزت على تقليل بصمتها البيئية وتعزيز الممارسات المسؤولة</a:t>
            </a:r>
            <a:endParaRPr lang="en-US" dirty="0"/>
          </a:p>
        </p:txBody>
      </p:sp>
      <p:sp>
        <p:nvSpPr>
          <p:cNvPr id="15" name="TextBox 14">
            <a:extLst>
              <a:ext uri="{FF2B5EF4-FFF2-40B4-BE49-F238E27FC236}">
                <a16:creationId xmlns:a16="http://schemas.microsoft.com/office/drawing/2014/main" id="{42F6F0F2-1ECB-7601-AAC8-1F1CFBF7BADE}"/>
              </a:ext>
            </a:extLst>
          </p:cNvPr>
          <p:cNvSpPr txBox="1"/>
          <p:nvPr/>
        </p:nvSpPr>
        <p:spPr>
          <a:xfrm>
            <a:off x="5214845" y="4449310"/>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طورت برامج لتنمية المجتمعات المحلية والحفاظ على التراث الثقافي</a:t>
            </a:r>
            <a:endParaRPr lang="en-US" dirty="0"/>
          </a:p>
        </p:txBody>
      </p:sp>
      <p:sp>
        <p:nvSpPr>
          <p:cNvPr id="16" name="TextBox 15">
            <a:extLst>
              <a:ext uri="{FF2B5EF4-FFF2-40B4-BE49-F238E27FC236}">
                <a16:creationId xmlns:a16="http://schemas.microsoft.com/office/drawing/2014/main" id="{B20A151F-174F-D4BF-44BA-88EB73F5AE4D}"/>
              </a:ext>
            </a:extLst>
          </p:cNvPr>
          <p:cNvSpPr txBox="1"/>
          <p:nvPr/>
        </p:nvSpPr>
        <p:spPr>
          <a:xfrm>
            <a:off x="5214845" y="565371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حققت نتائج متميزة في مؤشرات الاستدامة والأداء المالي</a:t>
            </a:r>
            <a:endParaRPr lang="en-US" dirty="0"/>
          </a:p>
        </p:txBody>
      </p:sp>
      <p:pic>
        <p:nvPicPr>
          <p:cNvPr id="2050" name="Picture 2">
            <a:extLst>
              <a:ext uri="{FF2B5EF4-FFF2-40B4-BE49-F238E27FC236}">
                <a16:creationId xmlns:a16="http://schemas.microsoft.com/office/drawing/2014/main" id="{98A0F5C1-4E21-6010-EA6D-7288B33F02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832" y="2527998"/>
            <a:ext cx="4224607" cy="253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8168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دور الحوكمة في تحقيق التنمية المستدامة</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https://youtu.be/2eZ3nKDq7Ls?si=htytBqm3_H37_Ga9</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Premium Vector | Esg infographic for sustainable business environmental  social governance vector illustration">
            <a:extLst>
              <a:ext uri="{FF2B5EF4-FFF2-40B4-BE49-F238E27FC236}">
                <a16:creationId xmlns:a16="http://schemas.microsoft.com/office/drawing/2014/main" id="{7A4A03D0-3CF7-E7F7-5681-38F22AD36BD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158" t="4748" r="8255" b="4652"/>
          <a:stretch/>
        </p:blipFill>
        <p:spPr bwMode="auto">
          <a:xfrm>
            <a:off x="-4411729" y="2147209"/>
            <a:ext cx="3544867" cy="403578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54825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مفهوم الحوكمة المستدامة </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Premium Vector | Esg infographic for sustainable business environmental  social governance vector illustration">
            <a:extLst>
              <a:ext uri="{FF2B5EF4-FFF2-40B4-BE49-F238E27FC236}">
                <a16:creationId xmlns:a16="http://schemas.microsoft.com/office/drawing/2014/main" id="{944483B1-95B6-4A06-74E5-DF630A0EB4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158" t="4748" r="8255" b="4652"/>
          <a:stretch/>
        </p:blipFill>
        <p:spPr bwMode="auto">
          <a:xfrm>
            <a:off x="1002847" y="2147209"/>
            <a:ext cx="3544867" cy="4035783"/>
          </a:xfrm>
          <a:prstGeom prst="rect">
            <a:avLst/>
          </a:prstGeom>
          <a:noFill/>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99D05CB4-C2B9-2D65-0D7A-C483FD827EFC}"/>
              </a:ext>
            </a:extLst>
          </p:cNvPr>
          <p:cNvSpPr txBox="1"/>
          <p:nvPr/>
        </p:nvSpPr>
        <p:spPr>
          <a:xfrm>
            <a:off x="5288764" y="2224071"/>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النظم والهياكل والعمليات التي تضمن المساءلة والشفافية والمشاركة في صنع القرار</a:t>
            </a:r>
            <a:endParaRPr lang="en-US" dirty="0"/>
          </a:p>
        </p:txBody>
      </p:sp>
      <p:sp>
        <p:nvSpPr>
          <p:cNvPr id="9" name="TextBox 8">
            <a:extLst>
              <a:ext uri="{FF2B5EF4-FFF2-40B4-BE49-F238E27FC236}">
                <a16:creationId xmlns:a16="http://schemas.microsoft.com/office/drawing/2014/main" id="{1EA9083C-BC62-6C4B-B872-434B03F0FDD8}"/>
              </a:ext>
            </a:extLst>
          </p:cNvPr>
          <p:cNvSpPr txBox="1"/>
          <p:nvPr/>
        </p:nvSpPr>
        <p:spPr>
          <a:xfrm>
            <a:off x="5288764" y="3512933"/>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إدارة الموارد الطبيعية والبشرية بكفاءة وحماية البيئة</a:t>
            </a:r>
            <a:endParaRPr lang="en-US" dirty="0"/>
          </a:p>
        </p:txBody>
      </p:sp>
      <p:sp>
        <p:nvSpPr>
          <p:cNvPr id="10" name="TextBox 9">
            <a:extLst>
              <a:ext uri="{FF2B5EF4-FFF2-40B4-BE49-F238E27FC236}">
                <a16:creationId xmlns:a16="http://schemas.microsoft.com/office/drawing/2014/main" id="{52E7DCFE-E360-B6F5-E65F-9514C6BD19AB}"/>
              </a:ext>
            </a:extLst>
          </p:cNvPr>
          <p:cNvSpPr txBox="1"/>
          <p:nvPr/>
        </p:nvSpPr>
        <p:spPr>
          <a:xfrm>
            <a:off x="5288764" y="4406623"/>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تحقيق التوازن بين النمو الاقتصادي والعدالة الاجتماعية والاستدامة البيئية</a:t>
            </a:r>
            <a:endParaRPr lang="en-US" dirty="0"/>
          </a:p>
        </p:txBody>
      </p:sp>
      <p:sp>
        <p:nvSpPr>
          <p:cNvPr id="11" name="TextBox 10">
            <a:extLst>
              <a:ext uri="{FF2B5EF4-FFF2-40B4-BE49-F238E27FC236}">
                <a16:creationId xmlns:a16="http://schemas.microsoft.com/office/drawing/2014/main" id="{AB127493-E9C8-FB95-2437-A782C46765BF}"/>
              </a:ext>
            </a:extLst>
          </p:cNvPr>
          <p:cNvSpPr txBox="1"/>
          <p:nvPr/>
        </p:nvSpPr>
        <p:spPr>
          <a:xfrm>
            <a:off x="5288764" y="5695485"/>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الالتزام بالقيم والأخلاقيات والمسؤولية الاجتماعية</a:t>
            </a:r>
            <a:endParaRPr lang="en-US" dirty="0"/>
          </a:p>
        </p:txBody>
      </p:sp>
      <p:pic>
        <p:nvPicPr>
          <p:cNvPr id="14" name="Picture 13" descr="Esg icon - environmental social and governance Vector Image">
            <a:extLst>
              <a:ext uri="{FF2B5EF4-FFF2-40B4-BE49-F238E27FC236}">
                <a16:creationId xmlns:a16="http://schemas.microsoft.com/office/drawing/2014/main" id="{15B5B46F-7827-383B-F2E8-CBBCCCF2D8A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826" t="4346" r="8075" b="14316"/>
          <a:stretch/>
        </p:blipFill>
        <p:spPr bwMode="auto">
          <a:xfrm>
            <a:off x="-7362779" y="2309886"/>
            <a:ext cx="4207185" cy="38731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25634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أهمية</a:t>
              </a:r>
              <a:r>
                <a:rPr lang="ar-EG" sz="4000" b="1" dirty="0">
                  <a:solidFill>
                    <a:srgbClr val="168489"/>
                  </a:solidFill>
                  <a:latin typeface="Adobe Arabic" panose="02040503050201020203" pitchFamily="18" charset="-78"/>
                  <a:cs typeface="Adobe Arabic" panose="02040503050201020203" pitchFamily="18" charset="-78"/>
                </a:rPr>
                <a:t> الحوكمة المستدامة </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Premium Vector | Esg infographic for sustainable business environmental  social governance vector illustration">
            <a:extLst>
              <a:ext uri="{FF2B5EF4-FFF2-40B4-BE49-F238E27FC236}">
                <a16:creationId xmlns:a16="http://schemas.microsoft.com/office/drawing/2014/main" id="{944483B1-95B6-4A06-74E5-DF630A0EB4D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158" t="4748" r="8255" b="4652"/>
          <a:stretch/>
        </p:blipFill>
        <p:spPr bwMode="auto">
          <a:xfrm>
            <a:off x="-4883603" y="2147209"/>
            <a:ext cx="3544867" cy="4035783"/>
          </a:xfrm>
          <a:prstGeom prst="rect">
            <a:avLst/>
          </a:prstGeom>
          <a:noFill/>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99D05CB4-C2B9-2D65-0D7A-C483FD827EFC}"/>
              </a:ext>
            </a:extLst>
          </p:cNvPr>
          <p:cNvSpPr txBox="1"/>
          <p:nvPr/>
        </p:nvSpPr>
        <p:spPr>
          <a:xfrm>
            <a:off x="5288764" y="2105288"/>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تعزيز الاستقرار السياسي والاقتصادي والاجتماعي على المدى الطويل</a:t>
            </a:r>
            <a:endParaRPr lang="en-US" dirty="0"/>
          </a:p>
        </p:txBody>
      </p:sp>
      <p:sp>
        <p:nvSpPr>
          <p:cNvPr id="9" name="TextBox 8">
            <a:extLst>
              <a:ext uri="{FF2B5EF4-FFF2-40B4-BE49-F238E27FC236}">
                <a16:creationId xmlns:a16="http://schemas.microsoft.com/office/drawing/2014/main" id="{1EA9083C-BC62-6C4B-B872-434B03F0FDD8}"/>
              </a:ext>
            </a:extLst>
          </p:cNvPr>
          <p:cNvSpPr txBox="1"/>
          <p:nvPr/>
        </p:nvSpPr>
        <p:spPr>
          <a:xfrm>
            <a:off x="5288764" y="3363108"/>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المساهمة في تحقيق أهداف التنمية المستدامة وحماية البيئة</a:t>
            </a:r>
            <a:endParaRPr lang="en-US" dirty="0"/>
          </a:p>
        </p:txBody>
      </p:sp>
      <p:sp>
        <p:nvSpPr>
          <p:cNvPr id="10" name="TextBox 9">
            <a:extLst>
              <a:ext uri="{FF2B5EF4-FFF2-40B4-BE49-F238E27FC236}">
                <a16:creationId xmlns:a16="http://schemas.microsoft.com/office/drawing/2014/main" id="{52E7DCFE-E360-B6F5-E65F-9514C6BD19AB}"/>
              </a:ext>
            </a:extLst>
          </p:cNvPr>
          <p:cNvSpPr txBox="1"/>
          <p:nvPr/>
        </p:nvSpPr>
        <p:spPr>
          <a:xfrm>
            <a:off x="5288764" y="4225756"/>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تحسين كفاءة استخدام الموارد وتعزيز الابتكار والإنتاجية</a:t>
            </a:r>
            <a:endParaRPr lang="en-US" dirty="0"/>
          </a:p>
        </p:txBody>
      </p:sp>
      <p:sp>
        <p:nvSpPr>
          <p:cNvPr id="11" name="TextBox 10">
            <a:extLst>
              <a:ext uri="{FF2B5EF4-FFF2-40B4-BE49-F238E27FC236}">
                <a16:creationId xmlns:a16="http://schemas.microsoft.com/office/drawing/2014/main" id="{AB127493-E9C8-FB95-2437-A782C46765BF}"/>
              </a:ext>
            </a:extLst>
          </p:cNvPr>
          <p:cNvSpPr txBox="1"/>
          <p:nvPr/>
        </p:nvSpPr>
        <p:spPr>
          <a:xfrm>
            <a:off x="5288764" y="5088404"/>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تعزيز الثقة والمشاركة المجتمعية وتحقيق العدالة والمساواة</a:t>
            </a:r>
            <a:endParaRPr lang="en-US" dirty="0"/>
          </a:p>
        </p:txBody>
      </p:sp>
      <p:pic>
        <p:nvPicPr>
          <p:cNvPr id="3" name="Picture 2" descr="Esg icon - environmental social and governance Vector Image">
            <a:extLst>
              <a:ext uri="{FF2B5EF4-FFF2-40B4-BE49-F238E27FC236}">
                <a16:creationId xmlns:a16="http://schemas.microsoft.com/office/drawing/2014/main" id="{C54CBC83-0468-66F4-3F29-D16234ECCE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826" t="4346" r="8075" b="14316"/>
          <a:stretch/>
        </p:blipFill>
        <p:spPr bwMode="auto">
          <a:xfrm>
            <a:off x="748834" y="2309886"/>
            <a:ext cx="4207185" cy="3873105"/>
          </a:xfrm>
          <a:prstGeom prst="rect">
            <a:avLst/>
          </a:prstGeom>
          <a:noFill/>
          <a:ln>
            <a:noFill/>
          </a:ln>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D29B217B-AB17-B740-EC14-046D5351FE10}"/>
              </a:ext>
            </a:extLst>
          </p:cNvPr>
          <p:cNvSpPr txBox="1"/>
          <p:nvPr/>
        </p:nvSpPr>
        <p:spPr>
          <a:xfrm>
            <a:off x="5288764" y="5951054"/>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تحسين السمعة والقدرة التنافسية للمنظمات والدول</a:t>
            </a:r>
            <a:endParaRPr lang="en-US" dirty="0"/>
          </a:p>
        </p:txBody>
      </p:sp>
      <p:sp>
        <p:nvSpPr>
          <p:cNvPr id="13" name="TextBox 12">
            <a:extLst>
              <a:ext uri="{FF2B5EF4-FFF2-40B4-BE49-F238E27FC236}">
                <a16:creationId xmlns:a16="http://schemas.microsoft.com/office/drawing/2014/main" id="{49DE04ED-1C9A-A8CA-36DF-BC0DDA56EAD5}"/>
              </a:ext>
            </a:extLst>
          </p:cNvPr>
          <p:cNvSpPr txBox="1"/>
          <p:nvPr/>
        </p:nvSpPr>
        <p:spPr>
          <a:xfrm>
            <a:off x="-8189698" y="3429000"/>
            <a:ext cx="5078528"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التحديات التي تواجه تطبيق مبادئ الحوكمة المستدامة في المنظمات؟</a:t>
            </a:r>
            <a:endParaRPr lang="en-US" dirty="0"/>
          </a:p>
        </p:txBody>
      </p:sp>
      <p:pic>
        <p:nvPicPr>
          <p:cNvPr id="14" name="Picture 13">
            <a:extLst>
              <a:ext uri="{FF2B5EF4-FFF2-40B4-BE49-F238E27FC236}">
                <a16:creationId xmlns:a16="http://schemas.microsoft.com/office/drawing/2014/main" id="{09E2F21A-6820-B296-6767-FB8AAF0D62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939088" y="1967726"/>
            <a:ext cx="4287207" cy="4381407"/>
          </a:xfrm>
          <a:prstGeom prst="rect">
            <a:avLst/>
          </a:prstGeom>
        </p:spPr>
      </p:pic>
    </p:spTree>
    <p:extLst>
      <p:ext uri="{BB962C8B-B14F-4D97-AF65-F5344CB8AC3E}">
        <p14:creationId xmlns:p14="http://schemas.microsoft.com/office/powerpoint/2010/main" val="23714272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descr="Esg icon - environmental social and governance Vector Image">
            <a:extLst>
              <a:ext uri="{FF2B5EF4-FFF2-40B4-BE49-F238E27FC236}">
                <a16:creationId xmlns:a16="http://schemas.microsoft.com/office/drawing/2014/main" id="{C54CBC83-0468-66F4-3F29-D16234ECC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826" t="4346" r="8075" b="14316"/>
          <a:stretch/>
        </p:blipFill>
        <p:spPr bwMode="auto">
          <a:xfrm>
            <a:off x="-6330391" y="2309886"/>
            <a:ext cx="4207185" cy="3873105"/>
          </a:xfrm>
          <a:prstGeom prst="rect">
            <a:avLst/>
          </a:prstGeom>
          <a:noFill/>
          <a:ln>
            <a:noFill/>
          </a:ln>
          <a:extLst>
            <a:ext uri="{53640926-AAD7-44D8-BBD7-CCE9431645EC}">
              <a14:shadowObscured xmlns:a14="http://schemas.microsoft.com/office/drawing/2010/main"/>
            </a:ext>
          </a:extLst>
        </p:spPr>
      </p:pic>
      <p:sp>
        <p:nvSpPr>
          <p:cNvPr id="13" name="TextBox 12">
            <a:extLst>
              <a:ext uri="{FF2B5EF4-FFF2-40B4-BE49-F238E27FC236}">
                <a16:creationId xmlns:a16="http://schemas.microsoft.com/office/drawing/2014/main" id="{E3EB4AC0-F281-FD6B-3DE2-5235A96EB2B8}"/>
              </a:ext>
            </a:extLst>
          </p:cNvPr>
          <p:cNvSpPr txBox="1"/>
          <p:nvPr/>
        </p:nvSpPr>
        <p:spPr>
          <a:xfrm>
            <a:off x="1509085" y="3429000"/>
            <a:ext cx="5078528"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التحديات التي تواجه تطبيق مبادئ الحوكمة المستدامة في المنظمات؟</a:t>
            </a:r>
            <a:endParaRPr lang="en-US" dirty="0"/>
          </a:p>
        </p:txBody>
      </p:sp>
      <p:pic>
        <p:nvPicPr>
          <p:cNvPr id="14" name="Picture 13">
            <a:extLst>
              <a:ext uri="{FF2B5EF4-FFF2-40B4-BE49-F238E27FC236}">
                <a16:creationId xmlns:a16="http://schemas.microsoft.com/office/drawing/2014/main" id="{5547B436-4B93-3A0E-5676-3A60B89B17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5" name="Picture 14">
            <a:extLst>
              <a:ext uri="{FF2B5EF4-FFF2-40B4-BE49-F238E27FC236}">
                <a16:creationId xmlns:a16="http://schemas.microsoft.com/office/drawing/2014/main" id="{2C7F0FB7-6CCE-8774-E310-C3813514D58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537297" y="1711843"/>
            <a:ext cx="5146157" cy="5146157"/>
          </a:xfrm>
          <a:prstGeom prst="rect">
            <a:avLst/>
          </a:prstGeom>
        </p:spPr>
      </p:pic>
    </p:spTree>
    <p:extLst>
      <p:ext uri="{BB962C8B-B14F-4D97-AF65-F5344CB8AC3E}">
        <p14:creationId xmlns:p14="http://schemas.microsoft.com/office/powerpoint/2010/main" val="33949638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3" name="TextBox 12">
            <a:extLst>
              <a:ext uri="{FF2B5EF4-FFF2-40B4-BE49-F238E27FC236}">
                <a16:creationId xmlns:a16="http://schemas.microsoft.com/office/drawing/2014/main" id="{E3EB4AC0-F281-FD6B-3DE2-5235A96EB2B8}"/>
              </a:ext>
            </a:extLst>
          </p:cNvPr>
          <p:cNvSpPr txBox="1"/>
          <p:nvPr/>
        </p:nvSpPr>
        <p:spPr>
          <a:xfrm>
            <a:off x="-6248567" y="3429000"/>
            <a:ext cx="5078528"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التحديات التي تواجه تطبيق مبادئ الحوكمة المستدامة في المنظمات؟</a:t>
            </a:r>
            <a:endParaRPr lang="en-US" dirty="0"/>
          </a:p>
        </p:txBody>
      </p:sp>
      <p:pic>
        <p:nvPicPr>
          <p:cNvPr id="14" name="Picture 13">
            <a:extLst>
              <a:ext uri="{FF2B5EF4-FFF2-40B4-BE49-F238E27FC236}">
                <a16:creationId xmlns:a16="http://schemas.microsoft.com/office/drawing/2014/main" id="{5547B436-4B93-3A0E-5676-3A60B89B17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2546" y="1967726"/>
            <a:ext cx="4287207" cy="4381407"/>
          </a:xfrm>
          <a:prstGeom prst="rect">
            <a:avLst/>
          </a:prstGeom>
        </p:spPr>
      </p:pic>
      <p:pic>
        <p:nvPicPr>
          <p:cNvPr id="2" name="Picture 1">
            <a:extLst>
              <a:ext uri="{FF2B5EF4-FFF2-40B4-BE49-F238E27FC236}">
                <a16:creationId xmlns:a16="http://schemas.microsoft.com/office/drawing/2014/main" id="{15E1D672-3526-A5C8-E8FE-834048E01DA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8" name="TextBox 7">
            <a:extLst>
              <a:ext uri="{FF2B5EF4-FFF2-40B4-BE49-F238E27FC236}">
                <a16:creationId xmlns:a16="http://schemas.microsoft.com/office/drawing/2014/main" id="{0FDF1EA1-2E45-99C5-1C8B-D7C32B31220F}"/>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الثقافة التنظيمية السائدة ومقاومة التغيير لدى بعض العاملين</a:t>
            </a:r>
            <a:endParaRPr lang="en-US" dirty="0"/>
          </a:p>
        </p:txBody>
      </p:sp>
      <p:sp>
        <p:nvSpPr>
          <p:cNvPr id="9" name="TextBox 8">
            <a:extLst>
              <a:ext uri="{FF2B5EF4-FFF2-40B4-BE49-F238E27FC236}">
                <a16:creationId xmlns:a16="http://schemas.microsoft.com/office/drawing/2014/main" id="{0C655823-FF5C-FD47-F4A9-894B7BF67895}"/>
              </a:ext>
            </a:extLst>
          </p:cNvPr>
          <p:cNvSpPr txBox="1"/>
          <p:nvPr/>
        </p:nvSpPr>
        <p:spPr>
          <a:xfrm>
            <a:off x="5215955" y="286448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غلبة مبدأ الربحية على الاهتمامات الاجتماعية والبيئية لدى بعض الإدارات</a:t>
            </a:r>
            <a:endParaRPr lang="en-US" dirty="0"/>
          </a:p>
        </p:txBody>
      </p:sp>
      <p:sp>
        <p:nvSpPr>
          <p:cNvPr id="10" name="TextBox 9">
            <a:extLst>
              <a:ext uri="{FF2B5EF4-FFF2-40B4-BE49-F238E27FC236}">
                <a16:creationId xmlns:a16="http://schemas.microsoft.com/office/drawing/2014/main" id="{A19E1B17-40B8-902E-3C78-5386E93DCB54}"/>
              </a:ext>
            </a:extLst>
          </p:cNvPr>
          <p:cNvSpPr txBox="1"/>
          <p:nvPr/>
        </p:nvSpPr>
        <p:spPr>
          <a:xfrm>
            <a:off x="5215955" y="415583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ضعف الوعي والفهم لمفاهيم وأهداف الحوكمة المستدامة لدى البعض</a:t>
            </a:r>
            <a:endParaRPr lang="en-US" dirty="0"/>
          </a:p>
        </p:txBody>
      </p:sp>
      <p:sp>
        <p:nvSpPr>
          <p:cNvPr id="11" name="TextBox 10">
            <a:extLst>
              <a:ext uri="{FF2B5EF4-FFF2-40B4-BE49-F238E27FC236}">
                <a16:creationId xmlns:a16="http://schemas.microsoft.com/office/drawing/2014/main" id="{B032331A-E44C-58DB-78F5-5219B79424B0}"/>
              </a:ext>
            </a:extLst>
          </p:cNvPr>
          <p:cNvSpPr txBox="1"/>
          <p:nvPr/>
        </p:nvSpPr>
        <p:spPr>
          <a:xfrm>
            <a:off x="5215955" y="502245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صعوبة قياس أداء ونتائج الجوانب غير المالية للحوكمة المستدامة</a:t>
            </a:r>
            <a:endParaRPr lang="en-US" dirty="0"/>
          </a:p>
        </p:txBody>
      </p:sp>
      <p:sp>
        <p:nvSpPr>
          <p:cNvPr id="12" name="TextBox 11">
            <a:extLst>
              <a:ext uri="{FF2B5EF4-FFF2-40B4-BE49-F238E27FC236}">
                <a16:creationId xmlns:a16="http://schemas.microsoft.com/office/drawing/2014/main" id="{A95EB023-B411-360C-0021-285BD32B8736}"/>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ضعف الهياكل والسياسات والإجراءات التي تدعم تطبيق مبادئها</a:t>
            </a:r>
            <a:endParaRPr lang="en-US" dirty="0"/>
          </a:p>
        </p:txBody>
      </p:sp>
    </p:spTree>
    <p:extLst>
      <p:ext uri="{BB962C8B-B14F-4D97-AF65-F5344CB8AC3E}">
        <p14:creationId xmlns:p14="http://schemas.microsoft.com/office/powerpoint/2010/main" val="98851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15E1D672-3526-A5C8-E8FE-834048E01DA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8" name="TextBox 7">
            <a:extLst>
              <a:ext uri="{FF2B5EF4-FFF2-40B4-BE49-F238E27FC236}">
                <a16:creationId xmlns:a16="http://schemas.microsoft.com/office/drawing/2014/main" id="{0FDF1EA1-2E45-99C5-1C8B-D7C32B31220F}"/>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الأعباء التنظيمية والتكاليف المرتفعة لتنفيذ بعض أنظمة الحوكمة</a:t>
            </a:r>
            <a:endParaRPr lang="en-US" dirty="0"/>
          </a:p>
        </p:txBody>
      </p:sp>
      <p:sp>
        <p:nvSpPr>
          <p:cNvPr id="9" name="TextBox 8">
            <a:extLst>
              <a:ext uri="{FF2B5EF4-FFF2-40B4-BE49-F238E27FC236}">
                <a16:creationId xmlns:a16="http://schemas.microsoft.com/office/drawing/2014/main" id="{0C655823-FF5C-FD47-F4A9-894B7BF67895}"/>
              </a:ext>
            </a:extLst>
          </p:cNvPr>
          <p:cNvSpPr txBox="1"/>
          <p:nvPr/>
        </p:nvSpPr>
        <p:spPr>
          <a:xfrm>
            <a:off x="5215955" y="302597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ضعف التشريعات والقوانين الداعمة لتعزيز المسؤولية المجتمعية للمنظمات</a:t>
            </a:r>
            <a:endParaRPr lang="en-US" dirty="0"/>
          </a:p>
        </p:txBody>
      </p:sp>
      <p:sp>
        <p:nvSpPr>
          <p:cNvPr id="10" name="TextBox 9">
            <a:extLst>
              <a:ext uri="{FF2B5EF4-FFF2-40B4-BE49-F238E27FC236}">
                <a16:creationId xmlns:a16="http://schemas.microsoft.com/office/drawing/2014/main" id="{A19E1B17-40B8-902E-3C78-5386E93DCB54}"/>
              </a:ext>
            </a:extLst>
          </p:cNvPr>
          <p:cNvSpPr txBox="1"/>
          <p:nvPr/>
        </p:nvSpPr>
        <p:spPr>
          <a:xfrm>
            <a:off x="5215955" y="447881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صعوبة إشراك أصحاب المصلحة والمساءلة أمامهم</a:t>
            </a:r>
            <a:endParaRPr lang="en-US" dirty="0"/>
          </a:p>
        </p:txBody>
      </p:sp>
      <p:sp>
        <p:nvSpPr>
          <p:cNvPr id="11" name="TextBox 10">
            <a:extLst>
              <a:ext uri="{FF2B5EF4-FFF2-40B4-BE49-F238E27FC236}">
                <a16:creationId xmlns:a16="http://schemas.microsoft.com/office/drawing/2014/main" id="{B032331A-E44C-58DB-78F5-5219B79424B0}"/>
              </a:ext>
            </a:extLst>
          </p:cNvPr>
          <p:cNvSpPr txBox="1"/>
          <p:nvPr/>
        </p:nvSpPr>
        <p:spPr>
          <a:xfrm>
            <a:off x="5215955" y="55069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تحديات تغير المناخ والكوارث البيئية</a:t>
            </a:r>
            <a:endParaRPr lang="en-US" dirty="0"/>
          </a:p>
        </p:txBody>
      </p:sp>
    </p:spTree>
    <p:extLst>
      <p:ext uri="{BB962C8B-B14F-4D97-AF65-F5344CB8AC3E}">
        <p14:creationId xmlns:p14="http://schemas.microsoft.com/office/powerpoint/2010/main" val="2315226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آليات المساءلة والشفافية في مجال الاستدامة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15E1D672-3526-A5C8-E8FE-834048E01DA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917865" y="1711843"/>
            <a:ext cx="5146157" cy="5146157"/>
          </a:xfrm>
          <a:prstGeom prst="rect">
            <a:avLst/>
          </a:prstGeom>
        </p:spPr>
      </p:pic>
      <p:grpSp>
        <p:nvGrpSpPr>
          <p:cNvPr id="53" name="Group 52">
            <a:extLst>
              <a:ext uri="{FF2B5EF4-FFF2-40B4-BE49-F238E27FC236}">
                <a16:creationId xmlns:a16="http://schemas.microsoft.com/office/drawing/2014/main" id="{531FE716-A1D1-1547-D75B-CB3D473A7683}"/>
              </a:ext>
            </a:extLst>
          </p:cNvPr>
          <p:cNvGrpSpPr/>
          <p:nvPr/>
        </p:nvGrpSpPr>
        <p:grpSpPr>
          <a:xfrm>
            <a:off x="4899202" y="2587133"/>
            <a:ext cx="2449256" cy="2781294"/>
            <a:chOff x="4899202" y="2587133"/>
            <a:chExt cx="2449256" cy="2781294"/>
          </a:xfrm>
        </p:grpSpPr>
        <p:grpSp>
          <p:nvGrpSpPr>
            <p:cNvPr id="19" name="مجموعة 7">
              <a:extLst>
                <a:ext uri="{FF2B5EF4-FFF2-40B4-BE49-F238E27FC236}">
                  <a16:creationId xmlns:a16="http://schemas.microsoft.com/office/drawing/2014/main" id="{16B8C201-0DA3-45DB-B9CE-7C65596DC443}"/>
                </a:ext>
              </a:extLst>
            </p:cNvPr>
            <p:cNvGrpSpPr/>
            <p:nvPr/>
          </p:nvGrpSpPr>
          <p:grpSpPr>
            <a:xfrm>
              <a:off x="4899202" y="2587133"/>
              <a:ext cx="2449256" cy="2781294"/>
              <a:chOff x="2313139" y="0"/>
              <a:chExt cx="1560071" cy="1771811"/>
            </a:xfrm>
          </p:grpSpPr>
          <p:grpSp>
            <p:nvGrpSpPr>
              <p:cNvPr id="43" name="مجموعة 20">
                <a:extLst>
                  <a:ext uri="{FF2B5EF4-FFF2-40B4-BE49-F238E27FC236}">
                    <a16:creationId xmlns:a16="http://schemas.microsoft.com/office/drawing/2014/main" id="{2493D854-C696-4941-94C0-4EF41E51F439}"/>
                  </a:ext>
                </a:extLst>
              </p:cNvPr>
              <p:cNvGrpSpPr/>
              <p:nvPr/>
            </p:nvGrpSpPr>
            <p:grpSpPr>
              <a:xfrm>
                <a:off x="2416982" y="0"/>
                <a:ext cx="1390650" cy="1771811"/>
                <a:chOff x="2416982" y="0"/>
                <a:chExt cx="1390650" cy="1771811"/>
              </a:xfrm>
            </p:grpSpPr>
            <p:sp>
              <p:nvSpPr>
                <p:cNvPr id="45" name="شكل بيضاوي 22">
                  <a:extLst>
                    <a:ext uri="{FF2B5EF4-FFF2-40B4-BE49-F238E27FC236}">
                      <a16:creationId xmlns:a16="http://schemas.microsoft.com/office/drawing/2014/main" id="{08975BC0-7E63-4392-8A98-56300A189A2E}"/>
                    </a:ext>
                  </a:extLst>
                </p:cNvPr>
                <p:cNvSpPr/>
                <p:nvPr/>
              </p:nvSpPr>
              <p:spPr>
                <a:xfrm>
                  <a:off x="2728230"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6" name="شكل حر: شكل 23">
                  <a:extLst>
                    <a:ext uri="{FF2B5EF4-FFF2-40B4-BE49-F238E27FC236}">
                      <a16:creationId xmlns:a16="http://schemas.microsoft.com/office/drawing/2014/main" id="{B28A89D9-7DFC-4AD7-A991-81946A3A30BD}"/>
                    </a:ext>
                  </a:extLst>
                </p:cNvPr>
                <p:cNvSpPr/>
                <p:nvPr/>
              </p:nvSpPr>
              <p:spPr>
                <a:xfrm>
                  <a:off x="2416982"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4" name="مربع نص 29">
                <a:extLst>
                  <a:ext uri="{FF2B5EF4-FFF2-40B4-BE49-F238E27FC236}">
                    <a16:creationId xmlns:a16="http://schemas.microsoft.com/office/drawing/2014/main" id="{8E947F83-7196-4389-8985-E98C97A7AABC}"/>
                  </a:ext>
                </a:extLst>
              </p:cNvPr>
              <p:cNvSpPr txBox="1"/>
              <p:nvPr/>
            </p:nvSpPr>
            <p:spPr>
              <a:xfrm>
                <a:off x="2313139" y="1086055"/>
                <a:ext cx="1560071" cy="407821"/>
              </a:xfrm>
              <a:prstGeom prst="rect">
                <a:avLst/>
              </a:prstGeom>
              <a:noFill/>
            </p:spPr>
            <p:txBody>
              <a:bodyPr wrap="square" rtlCol="1">
                <a:sp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الرقابة والمساءلة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154" descr="Target Audience with solid fill">
              <a:extLst>
                <a:ext uri="{FF2B5EF4-FFF2-40B4-BE49-F238E27FC236}">
                  <a16:creationId xmlns:a16="http://schemas.microsoft.com/office/drawing/2014/main" id="{4D3B86FA-1E65-414F-B797-25011939167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66690" y="2645498"/>
              <a:ext cx="1049074" cy="1049029"/>
            </a:xfrm>
            <a:prstGeom prst="rect">
              <a:avLst/>
            </a:prstGeom>
          </p:spPr>
        </p:pic>
      </p:grpSp>
      <p:grpSp>
        <p:nvGrpSpPr>
          <p:cNvPr id="55" name="Group 54">
            <a:extLst>
              <a:ext uri="{FF2B5EF4-FFF2-40B4-BE49-F238E27FC236}">
                <a16:creationId xmlns:a16="http://schemas.microsoft.com/office/drawing/2014/main" id="{F6385934-10C4-1774-1028-C190C948A137}"/>
              </a:ext>
            </a:extLst>
          </p:cNvPr>
          <p:cNvGrpSpPr/>
          <p:nvPr/>
        </p:nvGrpSpPr>
        <p:grpSpPr>
          <a:xfrm>
            <a:off x="372462" y="2587133"/>
            <a:ext cx="2576006" cy="2781300"/>
            <a:chOff x="372462" y="2587133"/>
            <a:chExt cx="2576006" cy="2781300"/>
          </a:xfrm>
        </p:grpSpPr>
        <p:grpSp>
          <p:nvGrpSpPr>
            <p:cNvPr id="30" name="مجموعة 88">
              <a:extLst>
                <a:ext uri="{FF2B5EF4-FFF2-40B4-BE49-F238E27FC236}">
                  <a16:creationId xmlns:a16="http://schemas.microsoft.com/office/drawing/2014/main" id="{9A1B4367-132F-4012-A45D-FBFC769F2A9F}"/>
                </a:ext>
              </a:extLst>
            </p:cNvPr>
            <p:cNvGrpSpPr/>
            <p:nvPr/>
          </p:nvGrpSpPr>
          <p:grpSpPr>
            <a:xfrm>
              <a:off x="372462" y="2587133"/>
              <a:ext cx="2576006" cy="2781300"/>
              <a:chOff x="0" y="0"/>
              <a:chExt cx="1640804" cy="1771811"/>
            </a:xfrm>
          </p:grpSpPr>
          <p:grpSp>
            <p:nvGrpSpPr>
              <p:cNvPr id="31" name="مجموعة 89">
                <a:extLst>
                  <a:ext uri="{FF2B5EF4-FFF2-40B4-BE49-F238E27FC236}">
                    <a16:creationId xmlns:a16="http://schemas.microsoft.com/office/drawing/2014/main" id="{AFC81F8F-31F8-4405-8527-C98D9871794D}"/>
                  </a:ext>
                </a:extLst>
              </p:cNvPr>
              <p:cNvGrpSpPr/>
              <p:nvPr/>
            </p:nvGrpSpPr>
            <p:grpSpPr>
              <a:xfrm>
                <a:off x="118876" y="0"/>
                <a:ext cx="1390650" cy="1771811"/>
                <a:chOff x="118876" y="0"/>
                <a:chExt cx="1390650" cy="1771811"/>
              </a:xfrm>
            </p:grpSpPr>
            <p:sp>
              <p:nvSpPr>
                <p:cNvPr id="33" name="شكل بيضاوي 91">
                  <a:extLst>
                    <a:ext uri="{FF2B5EF4-FFF2-40B4-BE49-F238E27FC236}">
                      <a16:creationId xmlns:a16="http://schemas.microsoft.com/office/drawing/2014/main" id="{F5AA1005-C9E1-429A-92B7-E6AAA563F74A}"/>
                    </a:ext>
                  </a:extLst>
                </p:cNvPr>
                <p:cNvSpPr/>
                <p:nvPr/>
              </p:nvSpPr>
              <p:spPr>
                <a:xfrm>
                  <a:off x="430124"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4" name="شكل حر: شكل 92">
                  <a:extLst>
                    <a:ext uri="{FF2B5EF4-FFF2-40B4-BE49-F238E27FC236}">
                      <a16:creationId xmlns:a16="http://schemas.microsoft.com/office/drawing/2014/main" id="{54563729-3A4C-4803-B1D5-287A0E89718E}"/>
                    </a:ext>
                  </a:extLst>
                </p:cNvPr>
                <p:cNvSpPr/>
                <p:nvPr/>
              </p:nvSpPr>
              <p:spPr>
                <a:xfrm>
                  <a:off x="118876"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2" name="مربع نص 29">
                <a:extLst>
                  <a:ext uri="{FF2B5EF4-FFF2-40B4-BE49-F238E27FC236}">
                    <a16:creationId xmlns:a16="http://schemas.microsoft.com/office/drawing/2014/main" id="{2006ADB1-C073-4EAE-9ADE-3FCBFB351B87}"/>
                  </a:ext>
                </a:extLst>
              </p:cNvPr>
              <p:cNvSpPr txBox="1"/>
              <p:nvPr/>
            </p:nvSpPr>
            <p:spPr>
              <a:xfrm>
                <a:off x="0" y="911505"/>
                <a:ext cx="1640804" cy="768584"/>
              </a:xfrm>
              <a:prstGeom prst="rect">
                <a:avLst/>
              </a:prstGeom>
              <a:noFill/>
            </p:spPr>
            <p:txBody>
              <a:bodyPr wrap="square" rtlCol="1">
                <a:sp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والتحسين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Graphic 73" descr="Checklist with solid fill">
              <a:extLst>
                <a:ext uri="{FF2B5EF4-FFF2-40B4-BE49-F238E27FC236}">
                  <a16:creationId xmlns:a16="http://schemas.microsoft.com/office/drawing/2014/main" id="{A8E98F1D-DC88-49F5-BC3C-BCAF199F390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45795" y="2683762"/>
              <a:ext cx="972583" cy="972501"/>
            </a:xfrm>
            <a:prstGeom prst="rect">
              <a:avLst/>
            </a:prstGeom>
          </p:spPr>
        </p:pic>
      </p:grpSp>
      <p:grpSp>
        <p:nvGrpSpPr>
          <p:cNvPr id="51" name="Group 50">
            <a:extLst>
              <a:ext uri="{FF2B5EF4-FFF2-40B4-BE49-F238E27FC236}">
                <a16:creationId xmlns:a16="http://schemas.microsoft.com/office/drawing/2014/main" id="{EBB6E687-E32B-CF80-DCE5-E7F5BAF70E03}"/>
              </a:ext>
            </a:extLst>
          </p:cNvPr>
          <p:cNvGrpSpPr/>
          <p:nvPr/>
        </p:nvGrpSpPr>
        <p:grpSpPr>
          <a:xfrm>
            <a:off x="9565377" y="2587133"/>
            <a:ext cx="2254159" cy="2781296"/>
            <a:chOff x="9565377" y="2587133"/>
            <a:chExt cx="2254159" cy="2781296"/>
          </a:xfrm>
        </p:grpSpPr>
        <p:grpSp>
          <p:nvGrpSpPr>
            <p:cNvPr id="18" name="مجموعة 29">
              <a:extLst>
                <a:ext uri="{FF2B5EF4-FFF2-40B4-BE49-F238E27FC236}">
                  <a16:creationId xmlns:a16="http://schemas.microsoft.com/office/drawing/2014/main" id="{F8CA3FD8-14C1-4951-94FF-CEA66A60929C}"/>
                </a:ext>
              </a:extLst>
            </p:cNvPr>
            <p:cNvGrpSpPr/>
            <p:nvPr/>
          </p:nvGrpSpPr>
          <p:grpSpPr>
            <a:xfrm>
              <a:off x="9565377" y="2587133"/>
              <a:ext cx="2254159" cy="2781296"/>
              <a:chOff x="4697635" y="0"/>
              <a:chExt cx="1435800" cy="1771811"/>
            </a:xfrm>
          </p:grpSpPr>
          <p:grpSp>
            <p:nvGrpSpPr>
              <p:cNvPr id="47" name="مجموعة 30">
                <a:extLst>
                  <a:ext uri="{FF2B5EF4-FFF2-40B4-BE49-F238E27FC236}">
                    <a16:creationId xmlns:a16="http://schemas.microsoft.com/office/drawing/2014/main" id="{CB7D8223-DF75-4462-BAAD-FE51FC1569FC}"/>
                  </a:ext>
                </a:extLst>
              </p:cNvPr>
              <p:cNvGrpSpPr/>
              <p:nvPr/>
            </p:nvGrpSpPr>
            <p:grpSpPr>
              <a:xfrm>
                <a:off x="4697635" y="0"/>
                <a:ext cx="1390650" cy="1771811"/>
                <a:chOff x="4697635" y="0"/>
                <a:chExt cx="1390650" cy="1771811"/>
              </a:xfrm>
            </p:grpSpPr>
            <p:sp>
              <p:nvSpPr>
                <p:cNvPr id="49" name="شكل بيضاوي 64">
                  <a:extLst>
                    <a:ext uri="{FF2B5EF4-FFF2-40B4-BE49-F238E27FC236}">
                      <a16:creationId xmlns:a16="http://schemas.microsoft.com/office/drawing/2014/main" id="{89EF93E0-343D-48C7-B2DF-805341BE6D02}"/>
                    </a:ext>
                  </a:extLst>
                </p:cNvPr>
                <p:cNvSpPr/>
                <p:nvPr/>
              </p:nvSpPr>
              <p:spPr>
                <a:xfrm>
                  <a:off x="5008883"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0" name="شكل حر: شكل 70">
                  <a:extLst>
                    <a:ext uri="{FF2B5EF4-FFF2-40B4-BE49-F238E27FC236}">
                      <a16:creationId xmlns:a16="http://schemas.microsoft.com/office/drawing/2014/main" id="{0095C927-11CB-4DC0-A3B0-D373612C3224}"/>
                    </a:ext>
                  </a:extLst>
                </p:cNvPr>
                <p:cNvSpPr/>
                <p:nvPr/>
              </p:nvSpPr>
              <p:spPr>
                <a:xfrm>
                  <a:off x="4697635"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8" name="مربع نص 25">
                <a:extLst>
                  <a:ext uri="{FF2B5EF4-FFF2-40B4-BE49-F238E27FC236}">
                    <a16:creationId xmlns:a16="http://schemas.microsoft.com/office/drawing/2014/main" id="{91B975D9-5E64-4508-B878-3CC099B2AE79}"/>
                  </a:ext>
                </a:extLst>
              </p:cNvPr>
              <p:cNvSpPr txBox="1"/>
              <p:nvPr/>
            </p:nvSpPr>
            <p:spPr>
              <a:xfrm>
                <a:off x="4703965" y="1086054"/>
                <a:ext cx="1429470" cy="407820"/>
              </a:xfrm>
              <a:prstGeom prst="rect">
                <a:avLst/>
              </a:prstGeom>
              <a:noFill/>
            </p:spPr>
            <p:txBody>
              <a:bodyPr wrap="square" rtlCol="1">
                <a:sp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الإفصاح والشفافية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Graphic 39" descr="Person with idea with solid fill">
              <a:extLst>
                <a:ext uri="{FF2B5EF4-FFF2-40B4-BE49-F238E27FC236}">
                  <a16:creationId xmlns:a16="http://schemas.microsoft.com/office/drawing/2014/main" id="{D6BB3871-D703-4F04-BDAB-1C3A5D3EBEF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047849" y="2650660"/>
              <a:ext cx="1038751" cy="1038703"/>
            </a:xfrm>
            <a:prstGeom prst="rect">
              <a:avLst/>
            </a:prstGeom>
          </p:spPr>
        </p:pic>
      </p:grpSp>
      <p:grpSp>
        <p:nvGrpSpPr>
          <p:cNvPr id="54" name="Group 53">
            <a:extLst>
              <a:ext uri="{FF2B5EF4-FFF2-40B4-BE49-F238E27FC236}">
                <a16:creationId xmlns:a16="http://schemas.microsoft.com/office/drawing/2014/main" id="{8D3AABAD-8824-9F68-E1E7-65C215D10B2F}"/>
              </a:ext>
            </a:extLst>
          </p:cNvPr>
          <p:cNvGrpSpPr/>
          <p:nvPr/>
        </p:nvGrpSpPr>
        <p:grpSpPr>
          <a:xfrm>
            <a:off x="2820523" y="2587133"/>
            <a:ext cx="2183265" cy="2781294"/>
            <a:chOff x="2820523" y="2587133"/>
            <a:chExt cx="2183265" cy="2781294"/>
          </a:xfrm>
        </p:grpSpPr>
        <p:grpSp>
          <p:nvGrpSpPr>
            <p:cNvPr id="28" name="مجموعة 93">
              <a:extLst>
                <a:ext uri="{FF2B5EF4-FFF2-40B4-BE49-F238E27FC236}">
                  <a16:creationId xmlns:a16="http://schemas.microsoft.com/office/drawing/2014/main" id="{5145418D-D3B0-4FCF-AA81-14C73926691A}"/>
                </a:ext>
              </a:extLst>
            </p:cNvPr>
            <p:cNvGrpSpPr/>
            <p:nvPr/>
          </p:nvGrpSpPr>
          <p:grpSpPr>
            <a:xfrm>
              <a:off x="2820523" y="2587133"/>
              <a:ext cx="2183265" cy="2781294"/>
              <a:chOff x="1250974" y="0"/>
              <a:chExt cx="1390650" cy="1771811"/>
            </a:xfrm>
          </p:grpSpPr>
          <p:grpSp>
            <p:nvGrpSpPr>
              <p:cNvPr id="39" name="مجموعة 94">
                <a:extLst>
                  <a:ext uri="{FF2B5EF4-FFF2-40B4-BE49-F238E27FC236}">
                    <a16:creationId xmlns:a16="http://schemas.microsoft.com/office/drawing/2014/main" id="{39375058-D961-4AA2-AD47-137D245E97D3}"/>
                  </a:ext>
                </a:extLst>
              </p:cNvPr>
              <p:cNvGrpSpPr/>
              <p:nvPr/>
            </p:nvGrpSpPr>
            <p:grpSpPr>
              <a:xfrm>
                <a:off x="1250974" y="0"/>
                <a:ext cx="1390650" cy="1771811"/>
                <a:chOff x="1250974" y="0"/>
                <a:chExt cx="1390650" cy="1771811"/>
              </a:xfrm>
            </p:grpSpPr>
            <p:sp>
              <p:nvSpPr>
                <p:cNvPr id="41" name="شكل بيضاوي 96">
                  <a:extLst>
                    <a:ext uri="{FF2B5EF4-FFF2-40B4-BE49-F238E27FC236}">
                      <a16:creationId xmlns:a16="http://schemas.microsoft.com/office/drawing/2014/main" id="{FCD3F483-2BCE-4DB1-9E98-F5754134C5D2}"/>
                    </a:ext>
                  </a:extLst>
                </p:cNvPr>
                <p:cNvSpPr/>
                <p:nvPr/>
              </p:nvSpPr>
              <p:spPr>
                <a:xfrm>
                  <a:off x="1562222"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2" name="شكل حر: شكل 97">
                  <a:extLst>
                    <a:ext uri="{FF2B5EF4-FFF2-40B4-BE49-F238E27FC236}">
                      <a16:creationId xmlns:a16="http://schemas.microsoft.com/office/drawing/2014/main" id="{66547D90-9336-4C4E-9EF8-832E2FF422B9}"/>
                    </a:ext>
                  </a:extLst>
                </p:cNvPr>
                <p:cNvSpPr/>
                <p:nvPr/>
              </p:nvSpPr>
              <p:spPr>
                <a:xfrm>
                  <a:off x="1250974"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0" name="مربع نص 25">
                <a:extLst>
                  <a:ext uri="{FF2B5EF4-FFF2-40B4-BE49-F238E27FC236}">
                    <a16:creationId xmlns:a16="http://schemas.microsoft.com/office/drawing/2014/main" id="{F576C23D-C058-49C1-8077-7DA7F37A61F1}"/>
                  </a:ext>
                </a:extLst>
              </p:cNvPr>
              <p:cNvSpPr txBox="1"/>
              <p:nvPr/>
            </p:nvSpPr>
            <p:spPr>
              <a:xfrm>
                <a:off x="1297137" y="951788"/>
                <a:ext cx="1278296" cy="768585"/>
              </a:xfrm>
              <a:prstGeom prst="rect">
                <a:avLst/>
              </a:prstGeom>
              <a:noFill/>
            </p:spPr>
            <p:txBody>
              <a:bodyPr wrap="square" rtlCol="1">
                <a:sp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تحفيز النزاهة والأخلاقيات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Graphic 9" descr="Questions with solid fill">
              <a:extLst>
                <a:ext uri="{FF2B5EF4-FFF2-40B4-BE49-F238E27FC236}">
                  <a16:creationId xmlns:a16="http://schemas.microsoft.com/office/drawing/2014/main" id="{0F458CA5-BE8D-9F49-CD83-A00F236B924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388406" y="2681605"/>
              <a:ext cx="976853" cy="976812"/>
            </a:xfrm>
            <a:prstGeom prst="rect">
              <a:avLst/>
            </a:prstGeom>
          </p:spPr>
        </p:pic>
      </p:grpSp>
      <p:grpSp>
        <p:nvGrpSpPr>
          <p:cNvPr id="52" name="Group 51">
            <a:extLst>
              <a:ext uri="{FF2B5EF4-FFF2-40B4-BE49-F238E27FC236}">
                <a16:creationId xmlns:a16="http://schemas.microsoft.com/office/drawing/2014/main" id="{52964956-26BD-803C-622F-0D109303C87D}"/>
              </a:ext>
            </a:extLst>
          </p:cNvPr>
          <p:cNvGrpSpPr/>
          <p:nvPr/>
        </p:nvGrpSpPr>
        <p:grpSpPr>
          <a:xfrm>
            <a:off x="7255689" y="2587133"/>
            <a:ext cx="2307593" cy="2781290"/>
            <a:chOff x="7255689" y="2587133"/>
            <a:chExt cx="2307593" cy="2781290"/>
          </a:xfrm>
        </p:grpSpPr>
        <p:grpSp>
          <p:nvGrpSpPr>
            <p:cNvPr id="29" name="مجموعة 24">
              <a:extLst>
                <a:ext uri="{FF2B5EF4-FFF2-40B4-BE49-F238E27FC236}">
                  <a16:creationId xmlns:a16="http://schemas.microsoft.com/office/drawing/2014/main" id="{CEEEC1E0-D1A4-4F32-80E0-77BD85685988}"/>
                </a:ext>
              </a:extLst>
            </p:cNvPr>
            <p:cNvGrpSpPr/>
            <p:nvPr/>
          </p:nvGrpSpPr>
          <p:grpSpPr>
            <a:xfrm>
              <a:off x="7255689" y="2587133"/>
              <a:ext cx="2307593" cy="2781290"/>
              <a:chOff x="3517293" y="0"/>
              <a:chExt cx="1469838" cy="1771811"/>
            </a:xfrm>
          </p:grpSpPr>
          <p:grpSp>
            <p:nvGrpSpPr>
              <p:cNvPr id="35" name="مجموعة 25">
                <a:extLst>
                  <a:ext uri="{FF2B5EF4-FFF2-40B4-BE49-F238E27FC236}">
                    <a16:creationId xmlns:a16="http://schemas.microsoft.com/office/drawing/2014/main" id="{1FB9B6F2-660C-427A-BB7D-C107F4EABCB0}"/>
                  </a:ext>
                </a:extLst>
              </p:cNvPr>
              <p:cNvGrpSpPr/>
              <p:nvPr/>
            </p:nvGrpSpPr>
            <p:grpSpPr>
              <a:xfrm>
                <a:off x="3560589" y="0"/>
                <a:ext cx="1390650" cy="1771811"/>
                <a:chOff x="3560589" y="0"/>
                <a:chExt cx="1390650" cy="1771811"/>
              </a:xfrm>
            </p:grpSpPr>
            <p:sp>
              <p:nvSpPr>
                <p:cNvPr id="37" name="شكل بيضاوي 27">
                  <a:extLst>
                    <a:ext uri="{FF2B5EF4-FFF2-40B4-BE49-F238E27FC236}">
                      <a16:creationId xmlns:a16="http://schemas.microsoft.com/office/drawing/2014/main" id="{2FFA3E2B-7DA5-420D-ACDD-0D3A2D695B16}"/>
                    </a:ext>
                  </a:extLst>
                </p:cNvPr>
                <p:cNvSpPr/>
                <p:nvPr/>
              </p:nvSpPr>
              <p:spPr>
                <a:xfrm>
                  <a:off x="3871837"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8" name="شكل حر: شكل 28">
                  <a:extLst>
                    <a:ext uri="{FF2B5EF4-FFF2-40B4-BE49-F238E27FC236}">
                      <a16:creationId xmlns:a16="http://schemas.microsoft.com/office/drawing/2014/main" id="{9ED87E74-0A7A-4F51-B9BC-C7F5494E2628}"/>
                    </a:ext>
                  </a:extLst>
                </p:cNvPr>
                <p:cNvSpPr/>
                <p:nvPr/>
              </p:nvSpPr>
              <p:spPr>
                <a:xfrm>
                  <a:off x="3560589"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6" name="مربع نص 25">
                <a:extLst>
                  <a:ext uri="{FF2B5EF4-FFF2-40B4-BE49-F238E27FC236}">
                    <a16:creationId xmlns:a16="http://schemas.microsoft.com/office/drawing/2014/main" id="{BCF81785-798F-4C05-A905-4405E833489D}"/>
                  </a:ext>
                </a:extLst>
              </p:cNvPr>
              <p:cNvSpPr txBox="1"/>
              <p:nvPr/>
            </p:nvSpPr>
            <p:spPr>
              <a:xfrm>
                <a:off x="3517293" y="951782"/>
                <a:ext cx="1469838" cy="768586"/>
              </a:xfrm>
              <a:prstGeom prst="rect">
                <a:avLst/>
              </a:prstGeom>
            </p:spPr>
            <p:txBody>
              <a:bodyPr wrap="square" rtlCol="1">
                <a:sp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المشاركة والحوار المجتمعي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Graphic 5" descr="Meeting with solid fill">
              <a:extLst>
                <a:ext uri="{FF2B5EF4-FFF2-40B4-BE49-F238E27FC236}">
                  <a16:creationId xmlns:a16="http://schemas.microsoft.com/office/drawing/2014/main" id="{DB1EA56D-212A-4DAB-9CB6-04AEF53DEAD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899947" y="2641271"/>
              <a:ext cx="1057527" cy="1057482"/>
            </a:xfrm>
            <a:prstGeom prst="rect">
              <a:avLst/>
            </a:prstGeom>
          </p:spPr>
        </p:pic>
      </p:grpSp>
      <p:sp>
        <p:nvSpPr>
          <p:cNvPr id="56" name="TextBox 55">
            <a:extLst>
              <a:ext uri="{FF2B5EF4-FFF2-40B4-BE49-F238E27FC236}">
                <a16:creationId xmlns:a16="http://schemas.microsoft.com/office/drawing/2014/main" id="{CF5DC290-A8F4-25B0-6BBF-56DB34BCE7FC}"/>
              </a:ext>
            </a:extLst>
          </p:cNvPr>
          <p:cNvSpPr txBox="1"/>
          <p:nvPr/>
        </p:nvSpPr>
        <p:spPr>
          <a:xfrm>
            <a:off x="-5837629" y="3048000"/>
            <a:ext cx="46668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الصعوبات التي تواجه المؤسسات في تنفيذ آليات المساءلة والشفافية في مجال الاستدامة؟</a:t>
            </a:r>
            <a:endParaRPr lang="en-US" dirty="0"/>
          </a:p>
        </p:txBody>
      </p:sp>
      <p:pic>
        <p:nvPicPr>
          <p:cNvPr id="57" name="Picture 56">
            <a:extLst>
              <a:ext uri="{FF2B5EF4-FFF2-40B4-BE49-F238E27FC236}">
                <a16:creationId xmlns:a16="http://schemas.microsoft.com/office/drawing/2014/main" id="{76630A4C-E903-268F-C197-604D9BCFB45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5103652" y="1967726"/>
            <a:ext cx="4287207" cy="4381407"/>
          </a:xfrm>
          <a:prstGeom prst="rect">
            <a:avLst/>
          </a:prstGeom>
        </p:spPr>
      </p:pic>
    </p:spTree>
    <p:extLst>
      <p:ext uri="{BB962C8B-B14F-4D97-AF65-F5344CB8AC3E}">
        <p14:creationId xmlns:p14="http://schemas.microsoft.com/office/powerpoint/2010/main" val="3577455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1000"/>
                                        <p:tgtEl>
                                          <p:spTgt spid="53"/>
                                        </p:tgtEl>
                                      </p:cBhvr>
                                    </p:animEffect>
                                    <p:anim calcmode="lin" valueType="num">
                                      <p:cBhvr>
                                        <p:cTn id="22" dur="1000" fill="hold"/>
                                        <p:tgtEl>
                                          <p:spTgt spid="53"/>
                                        </p:tgtEl>
                                        <p:attrNameLst>
                                          <p:attrName>ppt_x</p:attrName>
                                        </p:attrNameLst>
                                      </p:cBhvr>
                                      <p:tavLst>
                                        <p:tav tm="0">
                                          <p:val>
                                            <p:strVal val="#ppt_x"/>
                                          </p:val>
                                        </p:tav>
                                        <p:tav tm="100000">
                                          <p:val>
                                            <p:strVal val="#ppt_x"/>
                                          </p:val>
                                        </p:tav>
                                      </p:tavLst>
                                    </p:anim>
                                    <p:anim calcmode="lin" valueType="num">
                                      <p:cBhvr>
                                        <p:cTn id="2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1000"/>
                                        <p:tgtEl>
                                          <p:spTgt spid="55"/>
                                        </p:tgtEl>
                                      </p:cBhvr>
                                    </p:animEffect>
                                    <p:anim calcmode="lin" valueType="num">
                                      <p:cBhvr>
                                        <p:cTn id="36" dur="1000" fill="hold"/>
                                        <p:tgtEl>
                                          <p:spTgt spid="55"/>
                                        </p:tgtEl>
                                        <p:attrNameLst>
                                          <p:attrName>ppt_x</p:attrName>
                                        </p:attrNameLst>
                                      </p:cBhvr>
                                      <p:tavLst>
                                        <p:tav tm="0">
                                          <p:val>
                                            <p:strVal val="#ppt_x"/>
                                          </p:val>
                                        </p:tav>
                                        <p:tav tm="100000">
                                          <p:val>
                                            <p:strVal val="#ppt_x"/>
                                          </p:val>
                                        </p:tav>
                                      </p:tavLst>
                                    </p:anim>
                                    <p:anim calcmode="lin" valueType="num">
                                      <p:cBhvr>
                                        <p:cTn id="3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84AF526B-4792-4FF9-375D-5D1DB898C641}"/>
              </a:ext>
            </a:extLst>
          </p:cNvPr>
          <p:cNvSpPr txBox="1"/>
          <p:nvPr/>
        </p:nvSpPr>
        <p:spPr>
          <a:xfrm>
            <a:off x="1714948" y="3048000"/>
            <a:ext cx="46668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أبرز الصعوبات التي تواجه المؤسسات في تنفيذ آليات المساءلة والشفافية في مجال الاستدامة؟</a:t>
            </a:r>
            <a:endParaRPr lang="en-US" dirty="0"/>
          </a:p>
        </p:txBody>
      </p:sp>
      <p:pic>
        <p:nvPicPr>
          <p:cNvPr id="8" name="Picture 7">
            <a:extLst>
              <a:ext uri="{FF2B5EF4-FFF2-40B4-BE49-F238E27FC236}">
                <a16:creationId xmlns:a16="http://schemas.microsoft.com/office/drawing/2014/main" id="{D272EA63-2B4D-6C4A-5F30-C943E99ECE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9" name="Picture 8">
            <a:extLst>
              <a:ext uri="{FF2B5EF4-FFF2-40B4-BE49-F238E27FC236}">
                <a16:creationId xmlns:a16="http://schemas.microsoft.com/office/drawing/2014/main" id="{A8BBC7D4-390B-1F31-DF59-F8F10909687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389813" y="1711843"/>
            <a:ext cx="5146157" cy="5146157"/>
          </a:xfrm>
          <a:prstGeom prst="rect">
            <a:avLst/>
          </a:prstGeom>
        </p:spPr>
      </p:pic>
    </p:spTree>
    <p:extLst>
      <p:ext uri="{BB962C8B-B14F-4D97-AF65-F5344CB8AC3E}">
        <p14:creationId xmlns:p14="http://schemas.microsoft.com/office/powerpoint/2010/main" val="3454468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84AF526B-4792-4FF9-375D-5D1DB898C641}"/>
              </a:ext>
            </a:extLst>
          </p:cNvPr>
          <p:cNvSpPr txBox="1"/>
          <p:nvPr/>
        </p:nvSpPr>
        <p:spPr>
          <a:xfrm>
            <a:off x="-5393774" y="3048000"/>
            <a:ext cx="46668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الصعوبات التي تواجه المؤسسات في تنفيذ آليات المساءلة والشفافية في مجال الاستدامة؟</a:t>
            </a:r>
            <a:endParaRPr lang="en-US" dirty="0"/>
          </a:p>
        </p:txBody>
      </p:sp>
      <p:pic>
        <p:nvPicPr>
          <p:cNvPr id="8" name="Picture 7">
            <a:extLst>
              <a:ext uri="{FF2B5EF4-FFF2-40B4-BE49-F238E27FC236}">
                <a16:creationId xmlns:a16="http://schemas.microsoft.com/office/drawing/2014/main" id="{D272EA63-2B4D-6C4A-5F30-C943E99ECE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12482" y="1967726"/>
            <a:ext cx="4287207" cy="4381407"/>
          </a:xfrm>
          <a:prstGeom prst="rect">
            <a:avLst/>
          </a:prstGeom>
        </p:spPr>
      </p:pic>
      <p:pic>
        <p:nvPicPr>
          <p:cNvPr id="2" name="Picture 1">
            <a:extLst>
              <a:ext uri="{FF2B5EF4-FFF2-40B4-BE49-F238E27FC236}">
                <a16:creationId xmlns:a16="http://schemas.microsoft.com/office/drawing/2014/main" id="{DC7FB536-0F75-CD84-0EF9-59B7ADDB26C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A9BBF1B6-BA5E-D9A0-C42C-74B842F1CC71}"/>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عدم وضوح وتوحيد معايير ومؤشرات قياس أداء الاستدامة</a:t>
            </a:r>
            <a:endParaRPr lang="en-US" dirty="0"/>
          </a:p>
        </p:txBody>
      </p:sp>
      <p:sp>
        <p:nvSpPr>
          <p:cNvPr id="10" name="TextBox 9">
            <a:extLst>
              <a:ext uri="{FF2B5EF4-FFF2-40B4-BE49-F238E27FC236}">
                <a16:creationId xmlns:a16="http://schemas.microsoft.com/office/drawing/2014/main" id="{ADABE102-B279-907C-AD76-F48EF6CAEE3B}"/>
              </a:ext>
            </a:extLst>
          </p:cNvPr>
          <p:cNvSpPr txBox="1"/>
          <p:nvPr/>
        </p:nvSpPr>
        <p:spPr>
          <a:xfrm>
            <a:off x="5215955" y="302597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صعوبة جمع البيانات والمعلومات ذات العلاقة من أقسام ووحدات مختلفة</a:t>
            </a:r>
            <a:endParaRPr lang="en-US" dirty="0"/>
          </a:p>
        </p:txBody>
      </p:sp>
      <p:sp>
        <p:nvSpPr>
          <p:cNvPr id="11" name="TextBox 10">
            <a:extLst>
              <a:ext uri="{FF2B5EF4-FFF2-40B4-BE49-F238E27FC236}">
                <a16:creationId xmlns:a16="http://schemas.microsoft.com/office/drawing/2014/main" id="{6076BBE6-5091-94CD-895F-D9EBA906566D}"/>
              </a:ext>
            </a:extLst>
          </p:cNvPr>
          <p:cNvSpPr txBox="1"/>
          <p:nvPr/>
        </p:nvSpPr>
        <p:spPr>
          <a:xfrm>
            <a:off x="5215955" y="447881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عدم رغبة بعض الإدارات في فتح بعض الأمور للمساءلة خشية الانتقاد</a:t>
            </a:r>
            <a:endParaRPr lang="en-US" dirty="0"/>
          </a:p>
        </p:txBody>
      </p:sp>
      <p:sp>
        <p:nvSpPr>
          <p:cNvPr id="12" name="TextBox 11">
            <a:extLst>
              <a:ext uri="{FF2B5EF4-FFF2-40B4-BE49-F238E27FC236}">
                <a16:creationId xmlns:a16="http://schemas.microsoft.com/office/drawing/2014/main" id="{28D99ABC-449F-7884-3145-52A10AC4EEAB}"/>
              </a:ext>
            </a:extLst>
          </p:cNvPr>
          <p:cNvSpPr txBox="1"/>
          <p:nvPr/>
        </p:nvSpPr>
        <p:spPr>
          <a:xfrm>
            <a:off x="5215955" y="55069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ضعف الكفاءات والخبرات في بعض المؤسسات لتطبيق آليات المتابعة</a:t>
            </a:r>
            <a:endParaRPr lang="en-US" dirty="0"/>
          </a:p>
        </p:txBody>
      </p:sp>
    </p:spTree>
    <p:extLst>
      <p:ext uri="{BB962C8B-B14F-4D97-AF65-F5344CB8AC3E}">
        <p14:creationId xmlns:p14="http://schemas.microsoft.com/office/powerpoint/2010/main" val="3149575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DC7FB536-0F75-CD84-0EF9-59B7ADDB26C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A9BBF1B6-BA5E-D9A0-C42C-74B842F1CC71}"/>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تكاليف إجراء عمليات المراجعة والتدقيق من قبل طرف ثالث</a:t>
            </a:r>
            <a:endParaRPr lang="en-US" dirty="0"/>
          </a:p>
        </p:txBody>
      </p:sp>
      <p:sp>
        <p:nvSpPr>
          <p:cNvPr id="10" name="TextBox 9">
            <a:extLst>
              <a:ext uri="{FF2B5EF4-FFF2-40B4-BE49-F238E27FC236}">
                <a16:creationId xmlns:a16="http://schemas.microsoft.com/office/drawing/2014/main" id="{ADABE102-B279-907C-AD76-F48EF6CAEE3B}"/>
              </a:ext>
            </a:extLst>
          </p:cNvPr>
          <p:cNvSpPr txBox="1"/>
          <p:nvPr/>
        </p:nvSpPr>
        <p:spPr>
          <a:xfrm>
            <a:off x="5215955" y="316755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صعوبة تحديد معايير لقياس الأثر غير المالي للجوانب الاجتماعية والبيئية</a:t>
            </a:r>
            <a:endParaRPr lang="en-US" dirty="0"/>
          </a:p>
        </p:txBody>
      </p:sp>
      <p:sp>
        <p:nvSpPr>
          <p:cNvPr id="11" name="TextBox 10">
            <a:extLst>
              <a:ext uri="{FF2B5EF4-FFF2-40B4-BE49-F238E27FC236}">
                <a16:creationId xmlns:a16="http://schemas.microsoft.com/office/drawing/2014/main" id="{6076BBE6-5091-94CD-895F-D9EBA906566D}"/>
              </a:ext>
            </a:extLst>
          </p:cNvPr>
          <p:cNvSpPr txBox="1"/>
          <p:nvPr/>
        </p:nvSpPr>
        <p:spPr>
          <a:xfrm>
            <a:off x="5215955" y="433723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تعدد أصحاب المصلحة واختلاف معايير المساءلة لديهم</a:t>
            </a:r>
            <a:endParaRPr lang="en-US" dirty="0"/>
          </a:p>
        </p:txBody>
      </p:sp>
      <p:sp>
        <p:nvSpPr>
          <p:cNvPr id="12" name="TextBox 11">
            <a:extLst>
              <a:ext uri="{FF2B5EF4-FFF2-40B4-BE49-F238E27FC236}">
                <a16:creationId xmlns:a16="http://schemas.microsoft.com/office/drawing/2014/main" id="{28D99ABC-449F-7884-3145-52A10AC4EEAB}"/>
              </a:ext>
            </a:extLst>
          </p:cNvPr>
          <p:cNvSpPr txBox="1"/>
          <p:nvPr/>
        </p:nvSpPr>
        <p:spPr>
          <a:xfrm>
            <a:off x="5215955" y="55069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ضعف الوعي بأهمية الافصاح عن الأداء في مجال الاستدامة</a:t>
            </a:r>
            <a:endParaRPr lang="en-US" dirty="0"/>
          </a:p>
        </p:txBody>
      </p:sp>
    </p:spTree>
    <p:extLst>
      <p:ext uri="{BB962C8B-B14F-4D97-AF65-F5344CB8AC3E}">
        <p14:creationId xmlns:p14="http://schemas.microsoft.com/office/powerpoint/2010/main" val="11430445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800100" y="675008"/>
            <a:ext cx="10591800" cy="968852"/>
            <a:chOff x="800100" y="519096"/>
            <a:chExt cx="1059180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800100" y="519096"/>
              <a:ext cx="10591800" cy="800219"/>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الأمثلة لمنظمات نجحت في تطبيق القيادة الاستراتيجية المستدامة بشكل ملموس</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9DEE1544-C949-32EA-5629-FA2912D4B0BF}"/>
              </a:ext>
            </a:extLst>
          </p:cNvPr>
          <p:cNvSpPr txBox="1"/>
          <p:nvPr/>
        </p:nvSpPr>
        <p:spPr>
          <a:xfrm>
            <a:off x="-354626" y="5560615"/>
            <a:ext cx="6105524" cy="658642"/>
          </a:xfrm>
          <a:prstGeom prst="rect">
            <a:avLst/>
          </a:prstGeom>
          <a:noFill/>
        </p:spPr>
        <p:txBody>
          <a:bodyPr wrap="square">
            <a:spAutoFit/>
          </a:bodyPr>
          <a:lstStyle>
            <a:defPPr>
              <a:defRPr lang="en-US"/>
            </a:defPPr>
            <a:lvl1pPr algn="ctr" rtl="1">
              <a:lnSpc>
                <a:spcPct val="115000"/>
              </a:lnSpc>
              <a:defRPr sz="32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dirty="0"/>
              <a:t>شركة نستله</a:t>
            </a:r>
            <a:endParaRPr lang="en-US" dirty="0"/>
          </a:p>
        </p:txBody>
      </p:sp>
      <p:sp>
        <p:nvSpPr>
          <p:cNvPr id="13" name="TextBox 12">
            <a:extLst>
              <a:ext uri="{FF2B5EF4-FFF2-40B4-BE49-F238E27FC236}">
                <a16:creationId xmlns:a16="http://schemas.microsoft.com/office/drawing/2014/main" id="{571F5459-24A3-272B-B622-D2DEAFE5C214}"/>
              </a:ext>
            </a:extLst>
          </p:cNvPr>
          <p:cNvSpPr txBox="1"/>
          <p:nvPr/>
        </p:nvSpPr>
        <p:spPr>
          <a:xfrm>
            <a:off x="5214845" y="2040492"/>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dirty="0"/>
              <a:t>أدمجت الاستدامة في استراتيجيتها الشاملة وثقافة المنظمة</a:t>
            </a:r>
            <a:endParaRPr lang="en-US" dirty="0"/>
          </a:p>
        </p:txBody>
      </p:sp>
      <p:sp>
        <p:nvSpPr>
          <p:cNvPr id="14" name="TextBox 13">
            <a:extLst>
              <a:ext uri="{FF2B5EF4-FFF2-40B4-BE49-F238E27FC236}">
                <a16:creationId xmlns:a16="http://schemas.microsoft.com/office/drawing/2014/main" id="{6AFCD4FE-3648-9EA7-86DE-7D09515EC54B}"/>
              </a:ext>
            </a:extLst>
          </p:cNvPr>
          <p:cNvSpPr txBox="1"/>
          <p:nvPr/>
        </p:nvSpPr>
        <p:spPr>
          <a:xfrm>
            <a:off x="5214845" y="3244901"/>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طورت برامج للتخفيف من آثارها البيئية كالتقليل من النفايات</a:t>
            </a:r>
            <a:endParaRPr lang="en-US" dirty="0"/>
          </a:p>
        </p:txBody>
      </p:sp>
      <p:sp>
        <p:nvSpPr>
          <p:cNvPr id="15" name="TextBox 14">
            <a:extLst>
              <a:ext uri="{FF2B5EF4-FFF2-40B4-BE49-F238E27FC236}">
                <a16:creationId xmlns:a16="http://schemas.microsoft.com/office/drawing/2014/main" id="{42F6F0F2-1ECB-7601-AAC8-1F1CFBF7BADE}"/>
              </a:ext>
            </a:extLst>
          </p:cNvPr>
          <p:cNvSpPr txBox="1"/>
          <p:nvPr/>
        </p:nvSpPr>
        <p:spPr>
          <a:xfrm>
            <a:off x="5214845" y="4449310"/>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ركزت على تعزيز سبل معيشة المزارعين وتطوير المجتمعات المحلية</a:t>
            </a:r>
            <a:endParaRPr lang="en-US" dirty="0"/>
          </a:p>
        </p:txBody>
      </p:sp>
      <p:sp>
        <p:nvSpPr>
          <p:cNvPr id="16" name="TextBox 15">
            <a:extLst>
              <a:ext uri="{FF2B5EF4-FFF2-40B4-BE49-F238E27FC236}">
                <a16:creationId xmlns:a16="http://schemas.microsoft.com/office/drawing/2014/main" id="{B20A151F-174F-D4BF-44BA-88EB73F5AE4D}"/>
              </a:ext>
            </a:extLst>
          </p:cNvPr>
          <p:cNvSpPr txBox="1"/>
          <p:nvPr/>
        </p:nvSpPr>
        <p:spPr>
          <a:xfrm>
            <a:off x="5214845" y="565371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حققت نتائج إيجابية في مؤشرات الاستدامة العالمية</a:t>
            </a:r>
            <a:endParaRPr lang="en-US" dirty="0"/>
          </a:p>
        </p:txBody>
      </p:sp>
      <p:pic>
        <p:nvPicPr>
          <p:cNvPr id="3076" name="Picture 4" descr="Nestle Logo">
            <a:extLst>
              <a:ext uri="{FF2B5EF4-FFF2-40B4-BE49-F238E27FC236}">
                <a16:creationId xmlns:a16="http://schemas.microsoft.com/office/drawing/2014/main" id="{42D54743-9327-D1A3-F93D-10D131695A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356" y="2055875"/>
            <a:ext cx="3401560" cy="340156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188A1B6-20D3-5C99-9B4C-E9533BB74C44}"/>
              </a:ext>
            </a:extLst>
          </p:cNvPr>
          <p:cNvSpPr txBox="1"/>
          <p:nvPr/>
        </p:nvSpPr>
        <p:spPr>
          <a:xfrm>
            <a:off x="-5844830" y="3262799"/>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للقيادة الاستراتيجية المستدامة أن تساعد المنظمات في تحقيق أهداف التنمية المستدامة؟</a:t>
            </a:r>
            <a:endParaRPr lang="en-US" dirty="0"/>
          </a:p>
        </p:txBody>
      </p:sp>
      <p:pic>
        <p:nvPicPr>
          <p:cNvPr id="11" name="Picture 10">
            <a:extLst>
              <a:ext uri="{FF2B5EF4-FFF2-40B4-BE49-F238E27FC236}">
                <a16:creationId xmlns:a16="http://schemas.microsoft.com/office/drawing/2014/main" id="{CBBE98FB-50E4-F222-CAF9-CCC380A647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88018" y="1967726"/>
            <a:ext cx="4287207" cy="4381407"/>
          </a:xfrm>
          <a:prstGeom prst="rect">
            <a:avLst/>
          </a:prstGeom>
        </p:spPr>
      </p:pic>
    </p:spTree>
    <p:extLst>
      <p:ext uri="{BB962C8B-B14F-4D97-AF65-F5344CB8AC3E}">
        <p14:creationId xmlns:p14="http://schemas.microsoft.com/office/powerpoint/2010/main" val="1744523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دور لجان الاستدامة والإشراف على الأداء</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DC7FB536-0F75-CD84-0EF9-59B7ADDB26C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239439" y="1711843"/>
            <a:ext cx="5146157" cy="5146157"/>
          </a:xfrm>
          <a:prstGeom prst="rect">
            <a:avLst/>
          </a:prstGeom>
        </p:spPr>
      </p:pic>
      <p:grpSp>
        <p:nvGrpSpPr>
          <p:cNvPr id="49" name="Group 48">
            <a:extLst>
              <a:ext uri="{FF2B5EF4-FFF2-40B4-BE49-F238E27FC236}">
                <a16:creationId xmlns:a16="http://schemas.microsoft.com/office/drawing/2014/main" id="{72A40E20-90BC-2FFE-EEB1-9BD4A9484D43}"/>
              </a:ext>
            </a:extLst>
          </p:cNvPr>
          <p:cNvGrpSpPr/>
          <p:nvPr/>
        </p:nvGrpSpPr>
        <p:grpSpPr>
          <a:xfrm>
            <a:off x="1244522" y="2109533"/>
            <a:ext cx="1807844" cy="4350776"/>
            <a:chOff x="1244522" y="2109533"/>
            <a:chExt cx="1807844" cy="4350776"/>
          </a:xfrm>
        </p:grpSpPr>
        <p:grpSp>
          <p:nvGrpSpPr>
            <p:cNvPr id="8" name="Group 7">
              <a:extLst>
                <a:ext uri="{FF2B5EF4-FFF2-40B4-BE49-F238E27FC236}">
                  <a16:creationId xmlns:a16="http://schemas.microsoft.com/office/drawing/2014/main" id="{14ABDF2B-7318-4B22-AD0E-1D5C7EAF6563}"/>
                </a:ext>
              </a:extLst>
            </p:cNvPr>
            <p:cNvGrpSpPr/>
            <p:nvPr/>
          </p:nvGrpSpPr>
          <p:grpSpPr>
            <a:xfrm>
              <a:off x="1244522" y="2109533"/>
              <a:ext cx="1807844" cy="4350776"/>
              <a:chOff x="0" y="0"/>
              <a:chExt cx="1116644" cy="2687663"/>
            </a:xfrm>
          </p:grpSpPr>
          <p:sp>
            <p:nvSpPr>
              <p:cNvPr id="42" name="Rectangle: Rounded Corners 41">
                <a:extLst>
                  <a:ext uri="{FF2B5EF4-FFF2-40B4-BE49-F238E27FC236}">
                    <a16:creationId xmlns:a16="http://schemas.microsoft.com/office/drawing/2014/main" id="{28ADD12C-6737-4952-B617-FF2B49D8D707}"/>
                  </a:ext>
                </a:extLst>
              </p:cNvPr>
              <p:cNvSpPr/>
              <p:nvPr/>
            </p:nvSpPr>
            <p:spPr>
              <a:xfrm>
                <a:off x="0"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Oval 42">
                <a:extLst>
                  <a:ext uri="{FF2B5EF4-FFF2-40B4-BE49-F238E27FC236}">
                    <a16:creationId xmlns:a16="http://schemas.microsoft.com/office/drawing/2014/main" id="{6A60D604-5F33-451B-8AB6-AEB080C9877D}"/>
                  </a:ext>
                </a:extLst>
              </p:cNvPr>
              <p:cNvSpPr/>
              <p:nvPr/>
            </p:nvSpPr>
            <p:spPr>
              <a:xfrm>
                <a:off x="93320"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4" name="TextBox 209">
                <a:extLst>
                  <a:ext uri="{FF2B5EF4-FFF2-40B4-BE49-F238E27FC236}">
                    <a16:creationId xmlns:a16="http://schemas.microsoft.com/office/drawing/2014/main" id="{DCC20D85-A422-4088-B35D-CC449858D97E}"/>
                  </a:ext>
                </a:extLst>
              </p:cNvPr>
              <p:cNvSpPr txBox="1"/>
              <p:nvPr/>
            </p:nvSpPr>
            <p:spPr>
              <a:xfrm>
                <a:off x="21904" y="1197381"/>
                <a:ext cx="1094740" cy="104584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التنسيق مع الأطراف المعنية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رسم 64" descr="قاعة مجلس الإدارة">
              <a:extLst>
                <a:ext uri="{FF2B5EF4-FFF2-40B4-BE49-F238E27FC236}">
                  <a16:creationId xmlns:a16="http://schemas.microsoft.com/office/drawing/2014/main" id="{60AF035E-CDD2-4636-A402-0A47FBAA1CE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60010" y="2430749"/>
              <a:ext cx="1010759" cy="1010633"/>
            </a:xfrm>
            <a:prstGeom prst="snip1Rect">
              <a:avLst/>
            </a:prstGeom>
          </p:spPr>
        </p:pic>
      </p:grpSp>
      <p:grpSp>
        <p:nvGrpSpPr>
          <p:cNvPr id="46" name="Group 45">
            <a:extLst>
              <a:ext uri="{FF2B5EF4-FFF2-40B4-BE49-F238E27FC236}">
                <a16:creationId xmlns:a16="http://schemas.microsoft.com/office/drawing/2014/main" id="{9DFDDA9E-13ED-8A5A-6010-CEFAE90BEC4F}"/>
              </a:ext>
            </a:extLst>
          </p:cNvPr>
          <p:cNvGrpSpPr/>
          <p:nvPr/>
        </p:nvGrpSpPr>
        <p:grpSpPr>
          <a:xfrm>
            <a:off x="7114181" y="2109533"/>
            <a:ext cx="1820700" cy="4350776"/>
            <a:chOff x="7114181" y="2109533"/>
            <a:chExt cx="1820700" cy="4350776"/>
          </a:xfrm>
        </p:grpSpPr>
        <p:grpSp>
          <p:nvGrpSpPr>
            <p:cNvPr id="15" name="Group 14">
              <a:extLst>
                <a:ext uri="{FF2B5EF4-FFF2-40B4-BE49-F238E27FC236}">
                  <a16:creationId xmlns:a16="http://schemas.microsoft.com/office/drawing/2014/main" id="{3100C0A4-72BD-4FA7-98E4-C7348401BD32}"/>
                </a:ext>
              </a:extLst>
            </p:cNvPr>
            <p:cNvGrpSpPr/>
            <p:nvPr/>
          </p:nvGrpSpPr>
          <p:grpSpPr>
            <a:xfrm flipV="1">
              <a:off x="7114181" y="2109533"/>
              <a:ext cx="1820700" cy="4350776"/>
              <a:chOff x="3625490" y="0"/>
              <a:chExt cx="1124585" cy="2687663"/>
            </a:xfrm>
          </p:grpSpPr>
          <p:sp>
            <p:nvSpPr>
              <p:cNvPr id="33" name="Rectangle: Rounded Corners 32">
                <a:extLst>
                  <a:ext uri="{FF2B5EF4-FFF2-40B4-BE49-F238E27FC236}">
                    <a16:creationId xmlns:a16="http://schemas.microsoft.com/office/drawing/2014/main" id="{527A79F1-2CB8-4902-9A24-782B138ED478}"/>
                  </a:ext>
                </a:extLst>
              </p:cNvPr>
              <p:cNvSpPr/>
              <p:nvPr/>
            </p:nvSpPr>
            <p:spPr>
              <a:xfrm>
                <a:off x="3631958"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71E8C4C3-6F60-41EE-A70F-AF7010A69F74}"/>
                  </a:ext>
                </a:extLst>
              </p:cNvPr>
              <p:cNvSpPr/>
              <p:nvPr/>
            </p:nvSpPr>
            <p:spPr>
              <a:xfrm>
                <a:off x="3725278"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TextBox 200">
                <a:extLst>
                  <a:ext uri="{FF2B5EF4-FFF2-40B4-BE49-F238E27FC236}">
                    <a16:creationId xmlns:a16="http://schemas.microsoft.com/office/drawing/2014/main" id="{F10DD354-DDD1-4612-B7F6-E4F7EA3ED150}"/>
                  </a:ext>
                </a:extLst>
              </p:cNvPr>
              <p:cNvSpPr txBox="1"/>
              <p:nvPr/>
            </p:nvSpPr>
            <p:spPr>
              <a:xfrm flipV="1">
                <a:off x="3625490" y="1181793"/>
                <a:ext cx="1124585" cy="104584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الإشراف على تنفيذ خطط الاستدامة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Graphic 16" descr="Document with solid fill">
              <a:extLst>
                <a:ext uri="{FF2B5EF4-FFF2-40B4-BE49-F238E27FC236}">
                  <a16:creationId xmlns:a16="http://schemas.microsoft.com/office/drawing/2014/main" id="{1BE1EA9B-2487-4051-BCA6-533B15B9A17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70626" y="5180561"/>
              <a:ext cx="1012095" cy="1011969"/>
            </a:xfrm>
            <a:prstGeom prst="rect">
              <a:avLst/>
            </a:prstGeom>
          </p:spPr>
        </p:pic>
      </p:grpSp>
      <p:grpSp>
        <p:nvGrpSpPr>
          <p:cNvPr id="45" name="Group 44">
            <a:extLst>
              <a:ext uri="{FF2B5EF4-FFF2-40B4-BE49-F238E27FC236}">
                <a16:creationId xmlns:a16="http://schemas.microsoft.com/office/drawing/2014/main" id="{1BFD8422-2CC4-6AE0-6A0F-8C7266CA566C}"/>
              </a:ext>
            </a:extLst>
          </p:cNvPr>
          <p:cNvGrpSpPr/>
          <p:nvPr/>
        </p:nvGrpSpPr>
        <p:grpSpPr>
          <a:xfrm>
            <a:off x="9015747" y="2109533"/>
            <a:ext cx="1931731" cy="4350776"/>
            <a:chOff x="9015747" y="2109533"/>
            <a:chExt cx="1931731" cy="4350776"/>
          </a:xfrm>
        </p:grpSpPr>
        <p:grpSp>
          <p:nvGrpSpPr>
            <p:cNvPr id="16" name="Group 15">
              <a:extLst>
                <a:ext uri="{FF2B5EF4-FFF2-40B4-BE49-F238E27FC236}">
                  <a16:creationId xmlns:a16="http://schemas.microsoft.com/office/drawing/2014/main" id="{CA12C81F-61D1-47DC-93B9-A9E9B6EE1ADB}"/>
                </a:ext>
              </a:extLst>
            </p:cNvPr>
            <p:cNvGrpSpPr/>
            <p:nvPr/>
          </p:nvGrpSpPr>
          <p:grpSpPr>
            <a:xfrm>
              <a:off x="9015747" y="2109533"/>
              <a:ext cx="1931731" cy="4350776"/>
              <a:chOff x="4800023" y="0"/>
              <a:chExt cx="1193165" cy="2687663"/>
            </a:xfrm>
          </p:grpSpPr>
          <p:sp>
            <p:nvSpPr>
              <p:cNvPr id="30" name="Rectangle: Rounded Corners 29">
                <a:extLst>
                  <a:ext uri="{FF2B5EF4-FFF2-40B4-BE49-F238E27FC236}">
                    <a16:creationId xmlns:a16="http://schemas.microsoft.com/office/drawing/2014/main" id="{F10E9817-98FB-4FF8-8244-3D97C3968F8A}"/>
                  </a:ext>
                </a:extLst>
              </p:cNvPr>
              <p:cNvSpPr/>
              <p:nvPr/>
            </p:nvSpPr>
            <p:spPr>
              <a:xfrm>
                <a:off x="4828726"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Oval 30">
                <a:extLst>
                  <a:ext uri="{FF2B5EF4-FFF2-40B4-BE49-F238E27FC236}">
                    <a16:creationId xmlns:a16="http://schemas.microsoft.com/office/drawing/2014/main" id="{6317CFE1-33EA-4C83-AEC4-2F6009BDB28A}"/>
                  </a:ext>
                </a:extLst>
              </p:cNvPr>
              <p:cNvSpPr/>
              <p:nvPr/>
            </p:nvSpPr>
            <p:spPr>
              <a:xfrm>
                <a:off x="4922046"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TextBox 197">
                <a:extLst>
                  <a:ext uri="{FF2B5EF4-FFF2-40B4-BE49-F238E27FC236}">
                    <a16:creationId xmlns:a16="http://schemas.microsoft.com/office/drawing/2014/main" id="{A9DE092A-C9F5-4768-B545-F01C822A0842}"/>
                  </a:ext>
                </a:extLst>
              </p:cNvPr>
              <p:cNvSpPr txBox="1"/>
              <p:nvPr/>
            </p:nvSpPr>
            <p:spPr>
              <a:xfrm>
                <a:off x="4800022" y="964197"/>
                <a:ext cx="1193165" cy="1363980"/>
              </a:xfrm>
              <a:prstGeom prst="rect">
                <a:avLst/>
              </a:prstGeom>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استراتيجيات الاستدامة وأهداف الأداء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9" name="Graphic 4" descr="Bullseye with solid fill">
              <a:extLst>
                <a:ext uri="{FF2B5EF4-FFF2-40B4-BE49-F238E27FC236}">
                  <a16:creationId xmlns:a16="http://schemas.microsoft.com/office/drawing/2014/main" id="{94A92BB2-6C8E-4739-9E16-75E97089B6F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471287" y="2417496"/>
              <a:ext cx="1037269" cy="1037139"/>
            </a:xfrm>
            <a:prstGeom prst="rect">
              <a:avLst/>
            </a:prstGeom>
          </p:spPr>
        </p:pic>
      </p:grpSp>
      <p:grpSp>
        <p:nvGrpSpPr>
          <p:cNvPr id="47" name="Group 46">
            <a:extLst>
              <a:ext uri="{FF2B5EF4-FFF2-40B4-BE49-F238E27FC236}">
                <a16:creationId xmlns:a16="http://schemas.microsoft.com/office/drawing/2014/main" id="{FB1252B2-623A-D6DF-0CEF-1001CA1AC9A6}"/>
              </a:ext>
            </a:extLst>
          </p:cNvPr>
          <p:cNvGrpSpPr/>
          <p:nvPr/>
        </p:nvGrpSpPr>
        <p:grpSpPr>
          <a:xfrm>
            <a:off x="5160257" y="2109533"/>
            <a:ext cx="1799601" cy="4350776"/>
            <a:chOff x="5160257" y="2109533"/>
            <a:chExt cx="1799601" cy="4350776"/>
          </a:xfrm>
        </p:grpSpPr>
        <p:grpSp>
          <p:nvGrpSpPr>
            <p:cNvPr id="14" name="Group 13">
              <a:extLst>
                <a:ext uri="{FF2B5EF4-FFF2-40B4-BE49-F238E27FC236}">
                  <a16:creationId xmlns:a16="http://schemas.microsoft.com/office/drawing/2014/main" id="{D46D26B5-5CFF-4561-A763-BA73CFCF2308}"/>
                </a:ext>
              </a:extLst>
            </p:cNvPr>
            <p:cNvGrpSpPr/>
            <p:nvPr/>
          </p:nvGrpSpPr>
          <p:grpSpPr>
            <a:xfrm>
              <a:off x="5160257" y="2109533"/>
              <a:ext cx="1799601" cy="4350776"/>
              <a:chOff x="2418617" y="0"/>
              <a:chExt cx="1111553" cy="2687663"/>
            </a:xfrm>
          </p:grpSpPr>
          <p:sp>
            <p:nvSpPr>
              <p:cNvPr id="36" name="Rectangle: Rounded Corners 35">
                <a:extLst>
                  <a:ext uri="{FF2B5EF4-FFF2-40B4-BE49-F238E27FC236}">
                    <a16:creationId xmlns:a16="http://schemas.microsoft.com/office/drawing/2014/main" id="{04D1081B-1D21-494B-BE6E-43CF71769DBE}"/>
                  </a:ext>
                </a:extLst>
              </p:cNvPr>
              <p:cNvSpPr/>
              <p:nvPr/>
            </p:nvSpPr>
            <p:spPr>
              <a:xfrm>
                <a:off x="2418617"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Oval 36">
                <a:extLst>
                  <a:ext uri="{FF2B5EF4-FFF2-40B4-BE49-F238E27FC236}">
                    <a16:creationId xmlns:a16="http://schemas.microsoft.com/office/drawing/2014/main" id="{3914325E-5D90-4CD5-B6B9-1B1140FCC451}"/>
                  </a:ext>
                </a:extLst>
              </p:cNvPr>
              <p:cNvSpPr/>
              <p:nvPr/>
            </p:nvSpPr>
            <p:spPr>
              <a:xfrm>
                <a:off x="2511937"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TextBox 203">
                <a:extLst>
                  <a:ext uri="{FF2B5EF4-FFF2-40B4-BE49-F238E27FC236}">
                    <a16:creationId xmlns:a16="http://schemas.microsoft.com/office/drawing/2014/main" id="{0F6986FB-DC2D-4469-BBD0-B70AF84049C9}"/>
                  </a:ext>
                </a:extLst>
              </p:cNvPr>
              <p:cNvSpPr txBox="1"/>
              <p:nvPr/>
            </p:nvSpPr>
            <p:spPr>
              <a:xfrm>
                <a:off x="2457821" y="1309950"/>
                <a:ext cx="1032510" cy="104584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الشفافية والمساءلة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8" name="Graphic 31" descr="Questions with solid fill">
              <a:extLst>
                <a:ext uri="{FF2B5EF4-FFF2-40B4-BE49-F238E27FC236}">
                  <a16:creationId xmlns:a16="http://schemas.microsoft.com/office/drawing/2014/main" id="{41FBFD22-6975-49B5-8245-1F8D76D0E6C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519711" y="2445423"/>
              <a:ext cx="981407" cy="981285"/>
            </a:xfrm>
            <a:prstGeom prst="rect">
              <a:avLst/>
            </a:prstGeom>
          </p:spPr>
        </p:pic>
      </p:grpSp>
      <p:grpSp>
        <p:nvGrpSpPr>
          <p:cNvPr id="48" name="Group 47">
            <a:extLst>
              <a:ext uri="{FF2B5EF4-FFF2-40B4-BE49-F238E27FC236}">
                <a16:creationId xmlns:a16="http://schemas.microsoft.com/office/drawing/2014/main" id="{7395786B-6795-B0B4-05EE-AAA3C6B00501}"/>
              </a:ext>
            </a:extLst>
          </p:cNvPr>
          <p:cNvGrpSpPr/>
          <p:nvPr/>
        </p:nvGrpSpPr>
        <p:grpSpPr>
          <a:xfrm>
            <a:off x="3208918" y="2109533"/>
            <a:ext cx="1831237" cy="4350776"/>
            <a:chOff x="3208918" y="2109533"/>
            <a:chExt cx="1831237" cy="4350776"/>
          </a:xfrm>
        </p:grpSpPr>
        <p:grpSp>
          <p:nvGrpSpPr>
            <p:cNvPr id="13" name="Group 12">
              <a:extLst>
                <a:ext uri="{FF2B5EF4-FFF2-40B4-BE49-F238E27FC236}">
                  <a16:creationId xmlns:a16="http://schemas.microsoft.com/office/drawing/2014/main" id="{4677A2E8-3986-4F8D-B9F5-B3E928AE12BE}"/>
                </a:ext>
              </a:extLst>
            </p:cNvPr>
            <p:cNvGrpSpPr/>
            <p:nvPr/>
          </p:nvGrpSpPr>
          <p:grpSpPr>
            <a:xfrm flipV="1">
              <a:off x="3208918" y="2109533"/>
              <a:ext cx="1831237" cy="4350776"/>
              <a:chOff x="1213341" y="0"/>
              <a:chExt cx="1131093" cy="2687663"/>
            </a:xfrm>
          </p:grpSpPr>
          <p:sp>
            <p:nvSpPr>
              <p:cNvPr id="39" name="Rectangle: Rounded Corners 38">
                <a:extLst>
                  <a:ext uri="{FF2B5EF4-FFF2-40B4-BE49-F238E27FC236}">
                    <a16:creationId xmlns:a16="http://schemas.microsoft.com/office/drawing/2014/main" id="{9EDA840E-87D5-40C9-84E6-8FF043AE4161}"/>
                  </a:ext>
                </a:extLst>
              </p:cNvPr>
              <p:cNvSpPr/>
              <p:nvPr/>
            </p:nvSpPr>
            <p:spPr>
              <a:xfrm>
                <a:off x="1213341"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59E4F61C-8108-41D8-BB25-9435F0AB7198}"/>
                  </a:ext>
                </a:extLst>
              </p:cNvPr>
              <p:cNvSpPr/>
              <p:nvPr/>
            </p:nvSpPr>
            <p:spPr>
              <a:xfrm>
                <a:off x="1306661"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TextBox 206">
                <a:extLst>
                  <a:ext uri="{FF2B5EF4-FFF2-40B4-BE49-F238E27FC236}">
                    <a16:creationId xmlns:a16="http://schemas.microsoft.com/office/drawing/2014/main" id="{3ED770CF-2B74-46DB-9A7C-870A521BF6A2}"/>
                  </a:ext>
                </a:extLst>
              </p:cNvPr>
              <p:cNvSpPr txBox="1"/>
              <p:nvPr/>
            </p:nvSpPr>
            <p:spPr>
              <a:xfrm flipV="1">
                <a:off x="1217944" y="1126480"/>
                <a:ext cx="1126490" cy="104584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القدرات والتطوير المؤسسي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9" name="Graphic 21" descr="Group brainstorm with solid fill">
              <a:extLst>
                <a:ext uri="{FF2B5EF4-FFF2-40B4-BE49-F238E27FC236}">
                  <a16:creationId xmlns:a16="http://schemas.microsoft.com/office/drawing/2014/main" id="{DDDD1699-8F54-4042-AD7C-3F9A4397845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623101" y="5209820"/>
              <a:ext cx="953567" cy="953448"/>
            </a:xfrm>
            <a:prstGeom prst="rect">
              <a:avLst/>
            </a:prstGeom>
          </p:spPr>
        </p:pic>
      </p:grpSp>
      <p:sp>
        <p:nvSpPr>
          <p:cNvPr id="50" name="TextBox 49">
            <a:extLst>
              <a:ext uri="{FF2B5EF4-FFF2-40B4-BE49-F238E27FC236}">
                <a16:creationId xmlns:a16="http://schemas.microsoft.com/office/drawing/2014/main" id="{9A04CF59-C291-FF62-2DE6-5E824D4EC38D}"/>
              </a:ext>
            </a:extLst>
          </p:cNvPr>
          <p:cNvSpPr txBox="1"/>
          <p:nvPr/>
        </p:nvSpPr>
        <p:spPr>
          <a:xfrm>
            <a:off x="-6853964" y="3429000"/>
            <a:ext cx="46668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للجان الاستدامة والإشراف على الأداء تعزيز الشفافية والمساءلة بشكل أكثر فعالية؟</a:t>
            </a:r>
            <a:endParaRPr lang="en-US" dirty="0"/>
          </a:p>
        </p:txBody>
      </p:sp>
      <p:pic>
        <p:nvPicPr>
          <p:cNvPr id="51" name="Picture 50">
            <a:extLst>
              <a:ext uri="{FF2B5EF4-FFF2-40B4-BE49-F238E27FC236}">
                <a16:creationId xmlns:a16="http://schemas.microsoft.com/office/drawing/2014/main" id="{50D69CE0-8A18-7391-0043-3F4A918C6DF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384431" y="1967726"/>
            <a:ext cx="4287207" cy="4381407"/>
          </a:xfrm>
          <a:prstGeom prst="rect">
            <a:avLst/>
          </a:prstGeom>
        </p:spPr>
      </p:pic>
    </p:spTree>
    <p:extLst>
      <p:ext uri="{BB962C8B-B14F-4D97-AF65-F5344CB8AC3E}">
        <p14:creationId xmlns:p14="http://schemas.microsoft.com/office/powerpoint/2010/main" val="2622523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000"/>
                                        <p:tgtEl>
                                          <p:spTgt spid="47"/>
                                        </p:tgtEl>
                                      </p:cBhvr>
                                    </p:animEffect>
                                    <p:anim calcmode="lin" valueType="num">
                                      <p:cBhvr>
                                        <p:cTn id="22" dur="1000" fill="hold"/>
                                        <p:tgtEl>
                                          <p:spTgt spid="47"/>
                                        </p:tgtEl>
                                        <p:attrNameLst>
                                          <p:attrName>ppt_x</p:attrName>
                                        </p:attrNameLst>
                                      </p:cBhvr>
                                      <p:tavLst>
                                        <p:tav tm="0">
                                          <p:val>
                                            <p:strVal val="#ppt_x"/>
                                          </p:val>
                                        </p:tav>
                                        <p:tav tm="100000">
                                          <p:val>
                                            <p:strVal val="#ppt_x"/>
                                          </p:val>
                                        </p:tav>
                                      </p:tavLst>
                                    </p:anim>
                                    <p:anim calcmode="lin" valueType="num">
                                      <p:cBhvr>
                                        <p:cTn id="2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1000"/>
                                        <p:tgtEl>
                                          <p:spTgt spid="49"/>
                                        </p:tgtEl>
                                      </p:cBhvr>
                                    </p:animEffect>
                                    <p:anim calcmode="lin" valueType="num">
                                      <p:cBhvr>
                                        <p:cTn id="36" dur="1000" fill="hold"/>
                                        <p:tgtEl>
                                          <p:spTgt spid="49"/>
                                        </p:tgtEl>
                                        <p:attrNameLst>
                                          <p:attrName>ppt_x</p:attrName>
                                        </p:attrNameLst>
                                      </p:cBhvr>
                                      <p:tavLst>
                                        <p:tav tm="0">
                                          <p:val>
                                            <p:strVal val="#ppt_x"/>
                                          </p:val>
                                        </p:tav>
                                        <p:tav tm="100000">
                                          <p:val>
                                            <p:strVal val="#ppt_x"/>
                                          </p:val>
                                        </p:tav>
                                      </p:tavLst>
                                    </p:anim>
                                    <p:anim calcmode="lin" valueType="num">
                                      <p:cBhvr>
                                        <p:cTn id="37"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329102FC-2E4F-55B4-ABB7-7A3B129D8316}"/>
              </a:ext>
            </a:extLst>
          </p:cNvPr>
          <p:cNvSpPr txBox="1"/>
          <p:nvPr/>
        </p:nvSpPr>
        <p:spPr>
          <a:xfrm>
            <a:off x="1714948" y="3262799"/>
            <a:ext cx="46668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للجان الاستدامة والإشراف على الأداء تعزيز الشفافية والمساءلة بشكل أكثر فعالية؟</a:t>
            </a:r>
            <a:endParaRPr lang="en-US" dirty="0"/>
          </a:p>
        </p:txBody>
      </p:sp>
      <p:pic>
        <p:nvPicPr>
          <p:cNvPr id="9" name="Picture 8">
            <a:extLst>
              <a:ext uri="{FF2B5EF4-FFF2-40B4-BE49-F238E27FC236}">
                <a16:creationId xmlns:a16="http://schemas.microsoft.com/office/drawing/2014/main" id="{6E623F04-1F5B-5D6C-CCC2-64171CF150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0" name="Picture 9">
            <a:extLst>
              <a:ext uri="{FF2B5EF4-FFF2-40B4-BE49-F238E27FC236}">
                <a16:creationId xmlns:a16="http://schemas.microsoft.com/office/drawing/2014/main" id="{9911616E-83C6-0166-A416-36B2722A327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8215723" y="1711843"/>
            <a:ext cx="5146157" cy="5146157"/>
          </a:xfrm>
          <a:prstGeom prst="rect">
            <a:avLst/>
          </a:prstGeom>
        </p:spPr>
      </p:pic>
    </p:spTree>
    <p:extLst>
      <p:ext uri="{BB962C8B-B14F-4D97-AF65-F5344CB8AC3E}">
        <p14:creationId xmlns:p14="http://schemas.microsoft.com/office/powerpoint/2010/main" val="42443375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329102FC-2E4F-55B4-ABB7-7A3B129D8316}"/>
              </a:ext>
            </a:extLst>
          </p:cNvPr>
          <p:cNvSpPr txBox="1"/>
          <p:nvPr/>
        </p:nvSpPr>
        <p:spPr>
          <a:xfrm>
            <a:off x="-5747736" y="3429000"/>
            <a:ext cx="46668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للجان الاستدامة والإشراف على الأداء تعزيز الشفافية والمساءلة بشكل أكثر فعالية؟</a:t>
            </a:r>
            <a:endParaRPr lang="en-US" dirty="0"/>
          </a:p>
        </p:txBody>
      </p:sp>
      <p:pic>
        <p:nvPicPr>
          <p:cNvPr id="9" name="Picture 8">
            <a:extLst>
              <a:ext uri="{FF2B5EF4-FFF2-40B4-BE49-F238E27FC236}">
                <a16:creationId xmlns:a16="http://schemas.microsoft.com/office/drawing/2014/main" id="{6E623F04-1F5B-5D6C-CCC2-64171CF150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12325" y="1967726"/>
            <a:ext cx="4287207" cy="4381407"/>
          </a:xfrm>
          <a:prstGeom prst="rect">
            <a:avLst/>
          </a:prstGeom>
        </p:spPr>
      </p:pic>
      <p:pic>
        <p:nvPicPr>
          <p:cNvPr id="2" name="Picture 1">
            <a:extLst>
              <a:ext uri="{FF2B5EF4-FFF2-40B4-BE49-F238E27FC236}">
                <a16:creationId xmlns:a16="http://schemas.microsoft.com/office/drawing/2014/main" id="{AAF64E58-8B4B-0994-044F-DE2BB06EFD4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8" name="TextBox 7">
            <a:extLst>
              <a:ext uri="{FF2B5EF4-FFF2-40B4-BE49-F238E27FC236}">
                <a16:creationId xmlns:a16="http://schemas.microsoft.com/office/drawing/2014/main" id="{66A7852C-F74B-AAC6-2847-DC68EABDD247}"/>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وضع معايير واضحة لقياس أداء الاستدامة ومراقبتها بشكل مستمر</a:t>
            </a:r>
            <a:endParaRPr lang="en-US" dirty="0"/>
          </a:p>
        </p:txBody>
      </p:sp>
      <p:sp>
        <p:nvSpPr>
          <p:cNvPr id="10" name="TextBox 9">
            <a:extLst>
              <a:ext uri="{FF2B5EF4-FFF2-40B4-BE49-F238E27FC236}">
                <a16:creationId xmlns:a16="http://schemas.microsoft.com/office/drawing/2014/main" id="{EC40CE07-1E6C-609E-0DB6-A139A3D877E0}"/>
              </a:ext>
            </a:extLst>
          </p:cNvPr>
          <p:cNvSpPr txBox="1"/>
          <p:nvPr/>
        </p:nvSpPr>
        <p:spPr>
          <a:xfrm>
            <a:off x="5215955" y="316755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إجراء تقييمات دورية لأداء الإدارة التنفيذية في مجال الاستدامة</a:t>
            </a:r>
            <a:endParaRPr lang="en-US" dirty="0"/>
          </a:p>
        </p:txBody>
      </p:sp>
      <p:sp>
        <p:nvSpPr>
          <p:cNvPr id="11" name="TextBox 10">
            <a:extLst>
              <a:ext uri="{FF2B5EF4-FFF2-40B4-BE49-F238E27FC236}">
                <a16:creationId xmlns:a16="http://schemas.microsoft.com/office/drawing/2014/main" id="{1BA7A98A-FAFF-85B1-D561-BAB9211105AA}"/>
              </a:ext>
            </a:extLst>
          </p:cNvPr>
          <p:cNvSpPr txBox="1"/>
          <p:nvPr/>
        </p:nvSpPr>
        <p:spPr>
          <a:xfrm>
            <a:off x="5215955" y="433723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نشر تقارير سنوية شاملة عن الأداء بمختلف معايير الاستدامة</a:t>
            </a:r>
            <a:endParaRPr lang="en-US" dirty="0"/>
          </a:p>
        </p:txBody>
      </p:sp>
      <p:sp>
        <p:nvSpPr>
          <p:cNvPr id="12" name="TextBox 11">
            <a:extLst>
              <a:ext uri="{FF2B5EF4-FFF2-40B4-BE49-F238E27FC236}">
                <a16:creationId xmlns:a16="http://schemas.microsoft.com/office/drawing/2014/main" id="{DE62C6EE-7F54-6745-EA63-488D961A2751}"/>
              </a:ext>
            </a:extLst>
          </p:cNvPr>
          <p:cNvSpPr txBox="1"/>
          <p:nvPr/>
        </p:nvSpPr>
        <p:spPr>
          <a:xfrm>
            <a:off x="5215955" y="55069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عقد اجتماعات دورية مع أصحاب المصلحة لمناقشة التقدم والتحديات</a:t>
            </a:r>
            <a:endParaRPr lang="en-US" dirty="0"/>
          </a:p>
        </p:txBody>
      </p:sp>
    </p:spTree>
    <p:extLst>
      <p:ext uri="{BB962C8B-B14F-4D97-AF65-F5344CB8AC3E}">
        <p14:creationId xmlns:p14="http://schemas.microsoft.com/office/powerpoint/2010/main" val="1536755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AAF64E58-8B4B-0994-044F-DE2BB06EFD4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8" name="TextBox 7">
            <a:extLst>
              <a:ext uri="{FF2B5EF4-FFF2-40B4-BE49-F238E27FC236}">
                <a16:creationId xmlns:a16="http://schemas.microsoft.com/office/drawing/2014/main" id="{66A7852C-F74B-AAC6-2847-DC68EABDD247}"/>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إجراء مراجعات خارجية مستقلة للتأكد من دقة وموثوقية التقارير</a:t>
            </a:r>
            <a:endParaRPr lang="en-US" dirty="0"/>
          </a:p>
        </p:txBody>
      </p:sp>
      <p:sp>
        <p:nvSpPr>
          <p:cNvPr id="10" name="TextBox 9">
            <a:extLst>
              <a:ext uri="{FF2B5EF4-FFF2-40B4-BE49-F238E27FC236}">
                <a16:creationId xmlns:a16="http://schemas.microsoft.com/office/drawing/2014/main" id="{EC40CE07-1E6C-609E-0DB6-A139A3D877E0}"/>
              </a:ext>
            </a:extLst>
          </p:cNvPr>
          <p:cNvSpPr txBox="1"/>
          <p:nvPr/>
        </p:nvSpPr>
        <p:spPr>
          <a:xfrm>
            <a:off x="5215955" y="316755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نشر نتائج مراجعات الأداء وخطط التحسين على الموقع الإلكتروني</a:t>
            </a:r>
            <a:endParaRPr lang="en-US" dirty="0"/>
          </a:p>
        </p:txBody>
      </p:sp>
      <p:sp>
        <p:nvSpPr>
          <p:cNvPr id="11" name="TextBox 10">
            <a:extLst>
              <a:ext uri="{FF2B5EF4-FFF2-40B4-BE49-F238E27FC236}">
                <a16:creationId xmlns:a16="http://schemas.microsoft.com/office/drawing/2014/main" id="{1BA7A98A-FAFF-85B1-D561-BAB9211105AA}"/>
              </a:ext>
            </a:extLst>
          </p:cNvPr>
          <p:cNvSpPr txBox="1"/>
          <p:nvPr/>
        </p:nvSpPr>
        <p:spPr>
          <a:xfrm>
            <a:off x="5215955" y="433723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الإبلاغ عن أية انتهاكات أو مخالفات لسياسات وإجراءات الاستدامة</a:t>
            </a:r>
            <a:endParaRPr lang="en-US" dirty="0"/>
          </a:p>
        </p:txBody>
      </p:sp>
      <p:sp>
        <p:nvSpPr>
          <p:cNvPr id="12" name="TextBox 11">
            <a:extLst>
              <a:ext uri="{FF2B5EF4-FFF2-40B4-BE49-F238E27FC236}">
                <a16:creationId xmlns:a16="http://schemas.microsoft.com/office/drawing/2014/main" id="{DE62C6EE-7F54-6745-EA63-488D961A2751}"/>
              </a:ext>
            </a:extLst>
          </p:cNvPr>
          <p:cNvSpPr txBox="1"/>
          <p:nvPr/>
        </p:nvSpPr>
        <p:spPr>
          <a:xfrm>
            <a:off x="5215955" y="55069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تقديم توصيات لتعزيز مستوى الاستدامة في العمليات والأنشطة</a:t>
            </a:r>
            <a:endParaRPr lang="en-US" dirty="0"/>
          </a:p>
        </p:txBody>
      </p:sp>
    </p:spTree>
    <p:extLst>
      <p:ext uri="{BB962C8B-B14F-4D97-AF65-F5344CB8AC3E}">
        <p14:creationId xmlns:p14="http://schemas.microsoft.com/office/powerpoint/2010/main" val="10630969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0" y="-90428"/>
            <a:ext cx="137160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الخامس</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القيادة الشخصية والالتزام بالاستدامة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القيادة بالقدوة في مجال الاستدامة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تطوير المهارات القيادية للاستدامة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إلهام الآخرين والترويج لثقافة الاستدامة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5018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القيادة بالقدوة</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https://youtu.be/1OHHYPRuSdw?si=FaENiqO4F8QWVL5c</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2099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القيادة بالقدوة في مجال الاستدامة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2" name="Group 11">
            <a:extLst>
              <a:ext uri="{FF2B5EF4-FFF2-40B4-BE49-F238E27FC236}">
                <a16:creationId xmlns:a16="http://schemas.microsoft.com/office/drawing/2014/main" id="{ECD13EFB-8FFB-721F-0AD0-0826810E82F8}"/>
              </a:ext>
            </a:extLst>
          </p:cNvPr>
          <p:cNvGrpSpPr/>
          <p:nvPr/>
        </p:nvGrpSpPr>
        <p:grpSpPr>
          <a:xfrm>
            <a:off x="761329" y="2536721"/>
            <a:ext cx="2581832" cy="2580970"/>
            <a:chOff x="0" y="0"/>
            <a:chExt cx="1722784" cy="1722784"/>
          </a:xfrm>
        </p:grpSpPr>
        <p:sp>
          <p:nvSpPr>
            <p:cNvPr id="38" name="Oval 37">
              <a:extLst>
                <a:ext uri="{FF2B5EF4-FFF2-40B4-BE49-F238E27FC236}">
                  <a16:creationId xmlns:a16="http://schemas.microsoft.com/office/drawing/2014/main" id="{8EF88D9C-0B0A-6931-8903-ED835C57DF88}"/>
                </a:ext>
              </a:extLst>
            </p:cNvPr>
            <p:cNvSpPr/>
            <p:nvPr/>
          </p:nvSpPr>
          <p:spPr>
            <a:xfrm>
              <a:off x="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a16="http://schemas.microsoft.com/office/drawing/2014/main" id="{4301A278-BA16-B461-E7CA-53804713C03F}"/>
                </a:ext>
              </a:extLst>
            </p:cNvPr>
            <p:cNvSpPr/>
            <p:nvPr/>
          </p:nvSpPr>
          <p:spPr>
            <a:xfrm>
              <a:off x="9276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3C5C52DF-FE41-41B7-1172-EC61D6F650FD}"/>
                </a:ext>
              </a:extLst>
            </p:cNvPr>
            <p:cNvSpPr/>
            <p:nvPr/>
          </p:nvSpPr>
          <p:spPr>
            <a:xfrm>
              <a:off x="172553" y="172553"/>
              <a:ext cx="1377676" cy="1377675"/>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TextBox 9237">
              <a:extLst>
                <a:ext uri="{FF2B5EF4-FFF2-40B4-BE49-F238E27FC236}">
                  <a16:creationId xmlns:a16="http://schemas.microsoft.com/office/drawing/2014/main" id="{FF58F692-D1EB-CD41-84F0-6F4AB98F5329}"/>
                </a:ext>
              </a:extLst>
            </p:cNvPr>
            <p:cNvSpPr txBox="1">
              <a:spLocks noChangeArrowheads="1"/>
            </p:cNvSpPr>
            <p:nvPr/>
          </p:nvSpPr>
          <p:spPr bwMode="auto">
            <a:xfrm flipV="1">
              <a:off x="313432" y="323679"/>
              <a:ext cx="1080579" cy="972970"/>
            </a:xfrm>
            <a:prstGeom prst="rect">
              <a:avLst/>
            </a:prstGeom>
          </p:spPr>
          <p:txBody>
            <a:bodyPr rot="0" vert="horz" wrap="square" lIns="0" tIns="45720" rIns="0" bIns="45720" anchor="b" anchorCtr="0" upright="1">
              <a:noAutofit/>
            </a:bodyPr>
            <a:lstStyle/>
            <a:p>
              <a:pPr algn="ctr"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 والمساءلة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0C83DD08-4158-602F-41CA-DD30AFB576C7}"/>
              </a:ext>
            </a:extLst>
          </p:cNvPr>
          <p:cNvGrpSpPr/>
          <p:nvPr/>
        </p:nvGrpSpPr>
        <p:grpSpPr>
          <a:xfrm>
            <a:off x="3482183" y="2536721"/>
            <a:ext cx="2581832" cy="2580970"/>
            <a:chOff x="1170178" y="0"/>
            <a:chExt cx="1722784" cy="1722784"/>
          </a:xfrm>
        </p:grpSpPr>
        <p:sp>
          <p:nvSpPr>
            <p:cNvPr id="34" name="Oval 33">
              <a:extLst>
                <a:ext uri="{FF2B5EF4-FFF2-40B4-BE49-F238E27FC236}">
                  <a16:creationId xmlns:a16="http://schemas.microsoft.com/office/drawing/2014/main" id="{CA381F75-CF60-8C36-FE3A-CB940323CAFB}"/>
                </a:ext>
              </a:extLst>
            </p:cNvPr>
            <p:cNvSpPr/>
            <p:nvPr/>
          </p:nvSpPr>
          <p:spPr>
            <a:xfrm>
              <a:off x="1170178"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id="{F0DCBE56-E61E-B310-7A06-DB6ECC01F08B}"/>
                </a:ext>
              </a:extLst>
            </p:cNvPr>
            <p:cNvSpPr/>
            <p:nvPr/>
          </p:nvSpPr>
          <p:spPr>
            <a:xfrm>
              <a:off x="1262944"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A3EB972F-A8BF-02E9-AD73-F99592297412}"/>
                </a:ext>
              </a:extLst>
            </p:cNvPr>
            <p:cNvSpPr/>
            <p:nvPr/>
          </p:nvSpPr>
          <p:spPr>
            <a:xfrm>
              <a:off x="1342732"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TextBox 9233">
              <a:extLst>
                <a:ext uri="{FF2B5EF4-FFF2-40B4-BE49-F238E27FC236}">
                  <a16:creationId xmlns:a16="http://schemas.microsoft.com/office/drawing/2014/main" id="{6E6AAC42-CACD-F288-B073-F2093EDAFF5E}"/>
                </a:ext>
              </a:extLst>
            </p:cNvPr>
            <p:cNvSpPr txBox="1">
              <a:spLocks noChangeArrowheads="1"/>
            </p:cNvSpPr>
            <p:nvPr/>
          </p:nvSpPr>
          <p:spPr bwMode="auto">
            <a:xfrm flipV="1">
              <a:off x="1424622" y="516790"/>
              <a:ext cx="1220676" cy="586686"/>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المشاركة والتمكين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691EC1E8-5039-48CC-633C-29A8E245810F}"/>
              </a:ext>
            </a:extLst>
          </p:cNvPr>
          <p:cNvGrpSpPr/>
          <p:nvPr/>
        </p:nvGrpSpPr>
        <p:grpSpPr>
          <a:xfrm>
            <a:off x="6158198" y="2504314"/>
            <a:ext cx="2581832" cy="2613377"/>
            <a:chOff x="2321072" y="-21631"/>
            <a:chExt cx="1722784" cy="1744415"/>
          </a:xfrm>
        </p:grpSpPr>
        <p:sp>
          <p:nvSpPr>
            <p:cNvPr id="30" name="Oval 29">
              <a:extLst>
                <a:ext uri="{FF2B5EF4-FFF2-40B4-BE49-F238E27FC236}">
                  <a16:creationId xmlns:a16="http://schemas.microsoft.com/office/drawing/2014/main" id="{CD52F6C8-090B-5992-6DA1-261B1114BC7B}"/>
                </a:ext>
              </a:extLst>
            </p:cNvPr>
            <p:cNvSpPr/>
            <p:nvPr/>
          </p:nvSpPr>
          <p:spPr>
            <a:xfrm>
              <a:off x="2321072"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Oval 30">
              <a:extLst>
                <a:ext uri="{FF2B5EF4-FFF2-40B4-BE49-F238E27FC236}">
                  <a16:creationId xmlns:a16="http://schemas.microsoft.com/office/drawing/2014/main" id="{591151BB-94D2-D29A-791E-36FC138505BB}"/>
                </a:ext>
              </a:extLst>
            </p:cNvPr>
            <p:cNvSpPr/>
            <p:nvPr/>
          </p:nvSpPr>
          <p:spPr>
            <a:xfrm>
              <a:off x="2413838"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25FB1578-95F0-6851-ED35-85ABB2533D27}"/>
                </a:ext>
              </a:extLst>
            </p:cNvPr>
            <p:cNvSpPr/>
            <p:nvPr/>
          </p:nvSpPr>
          <p:spPr>
            <a:xfrm>
              <a:off x="2493626"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TextBox 9229">
              <a:extLst>
                <a:ext uri="{FF2B5EF4-FFF2-40B4-BE49-F238E27FC236}">
                  <a16:creationId xmlns:a16="http://schemas.microsoft.com/office/drawing/2014/main" id="{83215264-C946-3251-DA62-515E1B5F0D79}"/>
                </a:ext>
              </a:extLst>
            </p:cNvPr>
            <p:cNvSpPr txBox="1">
              <a:spLocks noChangeArrowheads="1"/>
            </p:cNvSpPr>
            <p:nvPr/>
          </p:nvSpPr>
          <p:spPr bwMode="auto">
            <a:xfrm flipV="1">
              <a:off x="2413838" y="-21631"/>
              <a:ext cx="1537252" cy="1234444"/>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a:t>
              </a:r>
              <a:r>
                <a:rPr lang="ar-SY" sz="3200" b="1" kern="1200" dirty="0" err="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الإلهامي</a:t>
              </a: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والرؤية المستقبلية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AD3762CE-B67B-0BA4-CFF4-E347CA9C64DC}"/>
              </a:ext>
            </a:extLst>
          </p:cNvPr>
          <p:cNvGrpSpPr/>
          <p:nvPr/>
        </p:nvGrpSpPr>
        <p:grpSpPr>
          <a:xfrm>
            <a:off x="8848841" y="2536721"/>
            <a:ext cx="2581832" cy="2580970"/>
            <a:chOff x="3478257" y="0"/>
            <a:chExt cx="1722784" cy="1722784"/>
          </a:xfrm>
        </p:grpSpPr>
        <p:sp>
          <p:nvSpPr>
            <p:cNvPr id="18" name="Oval 17">
              <a:extLst>
                <a:ext uri="{FF2B5EF4-FFF2-40B4-BE49-F238E27FC236}">
                  <a16:creationId xmlns:a16="http://schemas.microsoft.com/office/drawing/2014/main" id="{531A91B9-11B2-687A-E8CF-A76560DF8298}"/>
                </a:ext>
              </a:extLst>
            </p:cNvPr>
            <p:cNvSpPr/>
            <p:nvPr/>
          </p:nvSpPr>
          <p:spPr>
            <a:xfrm>
              <a:off x="3478257"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B0857D84-27A4-1516-8105-612284221EC7}"/>
                </a:ext>
              </a:extLst>
            </p:cNvPr>
            <p:cNvSpPr/>
            <p:nvPr/>
          </p:nvSpPr>
          <p:spPr>
            <a:xfrm>
              <a:off x="3571023"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016A1C0D-2BDE-4DE1-BEA7-2023A0751BB0}"/>
                </a:ext>
              </a:extLst>
            </p:cNvPr>
            <p:cNvSpPr/>
            <p:nvPr/>
          </p:nvSpPr>
          <p:spPr>
            <a:xfrm>
              <a:off x="3650811"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TextBox 9225">
              <a:extLst>
                <a:ext uri="{FF2B5EF4-FFF2-40B4-BE49-F238E27FC236}">
                  <a16:creationId xmlns:a16="http://schemas.microsoft.com/office/drawing/2014/main" id="{18164902-802A-A596-A397-865962AF9727}"/>
                </a:ext>
              </a:extLst>
            </p:cNvPr>
            <p:cNvSpPr txBox="1">
              <a:spLocks noChangeArrowheads="1"/>
            </p:cNvSpPr>
            <p:nvPr/>
          </p:nvSpPr>
          <p:spPr bwMode="auto">
            <a:xfrm flipV="1">
              <a:off x="3597771" y="364138"/>
              <a:ext cx="1537252" cy="891991"/>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الالتزام الشخصي والسلوك القدوة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2" name="TextBox 41">
            <a:extLst>
              <a:ext uri="{FF2B5EF4-FFF2-40B4-BE49-F238E27FC236}">
                <a16:creationId xmlns:a16="http://schemas.microsoft.com/office/drawing/2014/main" id="{11315765-DDB9-1951-1B26-A5366BEC6C1A}"/>
              </a:ext>
            </a:extLst>
          </p:cNvPr>
          <p:cNvSpPr txBox="1"/>
          <p:nvPr/>
        </p:nvSpPr>
        <p:spPr>
          <a:xfrm>
            <a:off x="-5055540" y="3146376"/>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أبرز التحديات التي تواجه القادة في تطبيق القيادة بالقدوة في مجال الاستدامة وسُبل مواجهتها</a:t>
            </a:r>
            <a:endParaRPr lang="en-US" dirty="0"/>
          </a:p>
        </p:txBody>
      </p:sp>
      <p:pic>
        <p:nvPicPr>
          <p:cNvPr id="43" name="Picture 42">
            <a:extLst>
              <a:ext uri="{FF2B5EF4-FFF2-40B4-BE49-F238E27FC236}">
                <a16:creationId xmlns:a16="http://schemas.microsoft.com/office/drawing/2014/main" id="{1E9531A9-56B0-8FB8-679E-DF9723792F52}"/>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3446279" y="1870349"/>
            <a:ext cx="4343314" cy="4343314"/>
          </a:xfrm>
          <a:prstGeom prst="rect">
            <a:avLst/>
          </a:prstGeom>
        </p:spPr>
      </p:pic>
    </p:spTree>
    <p:extLst>
      <p:ext uri="{BB962C8B-B14F-4D97-AF65-F5344CB8AC3E}">
        <p14:creationId xmlns:p14="http://schemas.microsoft.com/office/powerpoint/2010/main" val="3389551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نشاط تدريبي</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192B94F5-3519-74CE-19A7-7BA224AB9568}"/>
              </a:ext>
            </a:extLst>
          </p:cNvPr>
          <p:cNvSpPr txBox="1"/>
          <p:nvPr/>
        </p:nvSpPr>
        <p:spPr>
          <a:xfrm>
            <a:off x="1547626" y="3146376"/>
            <a:ext cx="4548374"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ناقش مع المجموعة أبرز التحديات التي تواجه القادة في تطبيق القيادة بالقدوة في مجال الاستدامة وسُبل مواجهتها</a:t>
            </a:r>
            <a:endParaRPr lang="en-US" dirty="0"/>
          </a:p>
        </p:txBody>
      </p:sp>
      <p:pic>
        <p:nvPicPr>
          <p:cNvPr id="3" name="Picture 2">
            <a:extLst>
              <a:ext uri="{FF2B5EF4-FFF2-40B4-BE49-F238E27FC236}">
                <a16:creationId xmlns:a16="http://schemas.microsoft.com/office/drawing/2014/main" id="{8D8249AC-3B87-C0C4-4773-7C20A9AF586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Tree>
    <p:extLst>
      <p:ext uri="{BB962C8B-B14F-4D97-AF65-F5344CB8AC3E}">
        <p14:creationId xmlns:p14="http://schemas.microsoft.com/office/powerpoint/2010/main" val="16476695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تطوير المهارات القيادية للاستدامة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192B94F5-3519-74CE-19A7-7BA224AB9568}"/>
              </a:ext>
            </a:extLst>
          </p:cNvPr>
          <p:cNvSpPr txBox="1"/>
          <p:nvPr/>
        </p:nvSpPr>
        <p:spPr>
          <a:xfrm>
            <a:off x="-7329674" y="3146376"/>
            <a:ext cx="4548374"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ناقش مع المجموعة أبرز التحديات التي تواجه القادة في تطبيق القيادة بالقدوة في مجال الاستدامة وسُبل مواجهتها</a:t>
            </a:r>
            <a:endParaRPr lang="en-US" dirty="0"/>
          </a:p>
        </p:txBody>
      </p:sp>
      <p:pic>
        <p:nvPicPr>
          <p:cNvPr id="3" name="Picture 2">
            <a:extLst>
              <a:ext uri="{FF2B5EF4-FFF2-40B4-BE49-F238E27FC236}">
                <a16:creationId xmlns:a16="http://schemas.microsoft.com/office/drawing/2014/main" id="{8D8249AC-3B87-C0C4-4773-7C20A9AF5866}"/>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3046229" y="1870349"/>
            <a:ext cx="4343314" cy="4343314"/>
          </a:xfrm>
          <a:prstGeom prst="rect">
            <a:avLst/>
          </a:prstGeom>
        </p:spPr>
      </p:pic>
      <p:grpSp>
        <p:nvGrpSpPr>
          <p:cNvPr id="48" name="Group 47">
            <a:extLst>
              <a:ext uri="{FF2B5EF4-FFF2-40B4-BE49-F238E27FC236}">
                <a16:creationId xmlns:a16="http://schemas.microsoft.com/office/drawing/2014/main" id="{500D947F-7D0E-60F8-885B-0C32CC4E21A5}"/>
              </a:ext>
            </a:extLst>
          </p:cNvPr>
          <p:cNvGrpSpPr/>
          <p:nvPr/>
        </p:nvGrpSpPr>
        <p:grpSpPr>
          <a:xfrm>
            <a:off x="8174114" y="2102573"/>
            <a:ext cx="3497290" cy="2567121"/>
            <a:chOff x="8174114" y="2102573"/>
            <a:chExt cx="3497290" cy="2567121"/>
          </a:xfrm>
        </p:grpSpPr>
        <p:grpSp>
          <p:nvGrpSpPr>
            <p:cNvPr id="19" name="Group 18">
              <a:extLst>
                <a:ext uri="{FF2B5EF4-FFF2-40B4-BE49-F238E27FC236}">
                  <a16:creationId xmlns:a16="http://schemas.microsoft.com/office/drawing/2014/main" id="{9E72348A-50CB-2204-7198-1384663307C3}"/>
                </a:ext>
              </a:extLst>
            </p:cNvPr>
            <p:cNvGrpSpPr/>
            <p:nvPr/>
          </p:nvGrpSpPr>
          <p:grpSpPr>
            <a:xfrm>
              <a:off x="8174114" y="2102573"/>
              <a:ext cx="3497290" cy="2567121"/>
              <a:chOff x="3961968" y="0"/>
              <a:chExt cx="3299791" cy="2422689"/>
            </a:xfrm>
          </p:grpSpPr>
          <p:sp>
            <p:nvSpPr>
              <p:cNvPr id="28" name="Oval 27">
                <a:extLst>
                  <a:ext uri="{FF2B5EF4-FFF2-40B4-BE49-F238E27FC236}">
                    <a16:creationId xmlns:a16="http://schemas.microsoft.com/office/drawing/2014/main" id="{05B24A46-9E26-3DA6-09B4-899D3A963DA4}"/>
                  </a:ext>
                </a:extLst>
              </p:cNvPr>
              <p:cNvSpPr/>
              <p:nvPr/>
            </p:nvSpPr>
            <p:spPr>
              <a:xfrm>
                <a:off x="4626412" y="620393"/>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9" name="Rectangle 28">
                <a:extLst>
                  <a:ext uri="{FF2B5EF4-FFF2-40B4-BE49-F238E27FC236}">
                    <a16:creationId xmlns:a16="http://schemas.microsoft.com/office/drawing/2014/main" id="{46455645-3BC5-99F0-5C8F-5976C2B94BCF}"/>
                  </a:ext>
                </a:extLst>
              </p:cNvPr>
              <p:cNvSpPr/>
              <p:nvPr/>
            </p:nvSpPr>
            <p:spPr>
              <a:xfrm>
                <a:off x="3961968" y="63800"/>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0" name="Oval 29">
                <a:extLst>
                  <a:ext uri="{FF2B5EF4-FFF2-40B4-BE49-F238E27FC236}">
                    <a16:creationId xmlns:a16="http://schemas.microsoft.com/office/drawing/2014/main" id="{365810E8-F6D8-0FDC-E16D-129640AA7CB7}"/>
                  </a:ext>
                </a:extLst>
              </p:cNvPr>
              <p:cNvSpPr/>
              <p:nvPr/>
            </p:nvSpPr>
            <p:spPr>
              <a:xfrm>
                <a:off x="4798691" y="792672"/>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1" name="TextBox 259">
                <a:extLst>
                  <a:ext uri="{FF2B5EF4-FFF2-40B4-BE49-F238E27FC236}">
                    <a16:creationId xmlns:a16="http://schemas.microsoft.com/office/drawing/2014/main" id="{E83FD948-F460-C11D-6B55-456188C188EF}"/>
                  </a:ext>
                </a:extLst>
              </p:cNvPr>
              <p:cNvSpPr txBox="1">
                <a:spLocks noChangeArrowheads="1"/>
              </p:cNvSpPr>
              <p:nvPr/>
            </p:nvSpPr>
            <p:spPr bwMode="auto">
              <a:xfrm>
                <a:off x="4172335" y="0"/>
                <a:ext cx="2828213" cy="1197786"/>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التفكير النُظمي والرؤية المستقبلية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31" descr="Questions with solid fill">
              <a:extLst>
                <a:ext uri="{FF2B5EF4-FFF2-40B4-BE49-F238E27FC236}">
                  <a16:creationId xmlns:a16="http://schemas.microsoft.com/office/drawing/2014/main" id="{9687463E-B804-94E5-2940-E4434579D83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63772" y="3368638"/>
              <a:ext cx="1018867" cy="1018640"/>
            </a:xfrm>
            <a:prstGeom prst="rect">
              <a:avLst/>
            </a:prstGeom>
          </p:spPr>
        </p:pic>
      </p:grpSp>
      <p:grpSp>
        <p:nvGrpSpPr>
          <p:cNvPr id="52" name="Group 51">
            <a:extLst>
              <a:ext uri="{FF2B5EF4-FFF2-40B4-BE49-F238E27FC236}">
                <a16:creationId xmlns:a16="http://schemas.microsoft.com/office/drawing/2014/main" id="{69900670-5DCE-D3B8-BF14-ADBFFBF0ECF6}"/>
              </a:ext>
            </a:extLst>
          </p:cNvPr>
          <p:cNvGrpSpPr/>
          <p:nvPr/>
        </p:nvGrpSpPr>
        <p:grpSpPr>
          <a:xfrm>
            <a:off x="4347357" y="2170181"/>
            <a:ext cx="3497290" cy="2499518"/>
            <a:chOff x="4347357" y="2170181"/>
            <a:chExt cx="3497290" cy="2499518"/>
          </a:xfrm>
        </p:grpSpPr>
        <p:grpSp>
          <p:nvGrpSpPr>
            <p:cNvPr id="17" name="Group 16">
              <a:extLst>
                <a:ext uri="{FF2B5EF4-FFF2-40B4-BE49-F238E27FC236}">
                  <a16:creationId xmlns:a16="http://schemas.microsoft.com/office/drawing/2014/main" id="{8DD3AC62-03A7-DA64-5106-CAD9EB75D419}"/>
                </a:ext>
              </a:extLst>
            </p:cNvPr>
            <p:cNvGrpSpPr/>
            <p:nvPr/>
          </p:nvGrpSpPr>
          <p:grpSpPr>
            <a:xfrm>
              <a:off x="4347357" y="2170181"/>
              <a:ext cx="3497290" cy="2499518"/>
              <a:chOff x="1980985" y="35004"/>
              <a:chExt cx="3299791" cy="2358889"/>
            </a:xfrm>
          </p:grpSpPr>
          <p:sp>
            <p:nvSpPr>
              <p:cNvPr id="36" name="Oval 35">
                <a:extLst>
                  <a:ext uri="{FF2B5EF4-FFF2-40B4-BE49-F238E27FC236}">
                    <a16:creationId xmlns:a16="http://schemas.microsoft.com/office/drawing/2014/main" id="{737FB972-C52B-6468-9037-999BAEABA266}"/>
                  </a:ext>
                </a:extLst>
              </p:cNvPr>
              <p:cNvSpPr/>
              <p:nvPr/>
            </p:nvSpPr>
            <p:spPr>
              <a:xfrm>
                <a:off x="2645429" y="591597"/>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7" name="Rectangle 36">
                <a:extLst>
                  <a:ext uri="{FF2B5EF4-FFF2-40B4-BE49-F238E27FC236}">
                    <a16:creationId xmlns:a16="http://schemas.microsoft.com/office/drawing/2014/main" id="{7BA8F4F1-C71D-881C-5706-3B8B9E211E9F}"/>
                  </a:ext>
                </a:extLst>
              </p:cNvPr>
              <p:cNvSpPr/>
              <p:nvPr/>
            </p:nvSpPr>
            <p:spPr>
              <a:xfrm>
                <a:off x="1980985" y="35004"/>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Oval 37">
                <a:extLst>
                  <a:ext uri="{FF2B5EF4-FFF2-40B4-BE49-F238E27FC236}">
                    <a16:creationId xmlns:a16="http://schemas.microsoft.com/office/drawing/2014/main" id="{55F8E034-CB90-CB16-FA4B-8261D939720A}"/>
                  </a:ext>
                </a:extLst>
              </p:cNvPr>
              <p:cNvSpPr/>
              <p:nvPr/>
            </p:nvSpPr>
            <p:spPr>
              <a:xfrm>
                <a:off x="2817708" y="763876"/>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9" name="TextBox 267">
                <a:extLst>
                  <a:ext uri="{FF2B5EF4-FFF2-40B4-BE49-F238E27FC236}">
                    <a16:creationId xmlns:a16="http://schemas.microsoft.com/office/drawing/2014/main" id="{2C803A0D-2AB5-4156-EABF-7634636CC5F5}"/>
                  </a:ext>
                </a:extLst>
              </p:cNvPr>
              <p:cNvSpPr txBox="1">
                <a:spLocks noChangeArrowheads="1"/>
              </p:cNvSpPr>
              <p:nvPr/>
            </p:nvSpPr>
            <p:spPr bwMode="auto">
              <a:xfrm>
                <a:off x="2287971" y="191537"/>
                <a:ext cx="2689791" cy="747109"/>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اتخاذ القرارات المستدامة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16" descr="Document with solid fill">
              <a:extLst>
                <a:ext uri="{FF2B5EF4-FFF2-40B4-BE49-F238E27FC236}">
                  <a16:creationId xmlns:a16="http://schemas.microsoft.com/office/drawing/2014/main" id="{4D04B520-7A0D-B310-C72B-293534BC527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25122" y="3402351"/>
              <a:ext cx="951426" cy="951214"/>
            </a:xfrm>
            <a:prstGeom prst="rect">
              <a:avLst/>
            </a:prstGeom>
          </p:spPr>
        </p:pic>
      </p:grpSp>
      <p:grpSp>
        <p:nvGrpSpPr>
          <p:cNvPr id="51" name="Group 50">
            <a:extLst>
              <a:ext uri="{FF2B5EF4-FFF2-40B4-BE49-F238E27FC236}">
                <a16:creationId xmlns:a16="http://schemas.microsoft.com/office/drawing/2014/main" id="{F78E2F43-F42B-4431-90BB-BE8D5431C31A}"/>
              </a:ext>
            </a:extLst>
          </p:cNvPr>
          <p:cNvGrpSpPr/>
          <p:nvPr/>
        </p:nvGrpSpPr>
        <p:grpSpPr>
          <a:xfrm>
            <a:off x="2435252" y="3423060"/>
            <a:ext cx="3497290" cy="2499522"/>
            <a:chOff x="2435252" y="3423060"/>
            <a:chExt cx="3497290" cy="2499522"/>
          </a:xfrm>
        </p:grpSpPr>
        <p:grpSp>
          <p:nvGrpSpPr>
            <p:cNvPr id="16" name="Group 15">
              <a:extLst>
                <a:ext uri="{FF2B5EF4-FFF2-40B4-BE49-F238E27FC236}">
                  <a16:creationId xmlns:a16="http://schemas.microsoft.com/office/drawing/2014/main" id="{FC6AB2D6-17C0-FDA7-A1F2-FD46072D113F}"/>
                </a:ext>
              </a:extLst>
            </p:cNvPr>
            <p:cNvGrpSpPr/>
            <p:nvPr/>
          </p:nvGrpSpPr>
          <p:grpSpPr>
            <a:xfrm flipV="1">
              <a:off x="2435252" y="3423060"/>
              <a:ext cx="3497290" cy="2499522"/>
              <a:chOff x="991153" y="683722"/>
              <a:chExt cx="3299791" cy="2358889"/>
            </a:xfrm>
          </p:grpSpPr>
          <p:sp>
            <p:nvSpPr>
              <p:cNvPr id="40" name="Oval 39">
                <a:extLst>
                  <a:ext uri="{FF2B5EF4-FFF2-40B4-BE49-F238E27FC236}">
                    <a16:creationId xmlns:a16="http://schemas.microsoft.com/office/drawing/2014/main" id="{D39B74E5-8B0F-DC16-8932-F0CF2AF701EE}"/>
                  </a:ext>
                </a:extLst>
              </p:cNvPr>
              <p:cNvSpPr/>
              <p:nvPr/>
            </p:nvSpPr>
            <p:spPr>
              <a:xfrm>
                <a:off x="1655597" y="1240315"/>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1" name="Rectangle 40">
                <a:extLst>
                  <a:ext uri="{FF2B5EF4-FFF2-40B4-BE49-F238E27FC236}">
                    <a16:creationId xmlns:a16="http://schemas.microsoft.com/office/drawing/2014/main" id="{184CC688-B274-93C6-ED67-4051555361FC}"/>
                  </a:ext>
                </a:extLst>
              </p:cNvPr>
              <p:cNvSpPr/>
              <p:nvPr/>
            </p:nvSpPr>
            <p:spPr>
              <a:xfrm>
                <a:off x="991153" y="683722"/>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2" name="Oval 41">
                <a:extLst>
                  <a:ext uri="{FF2B5EF4-FFF2-40B4-BE49-F238E27FC236}">
                    <a16:creationId xmlns:a16="http://schemas.microsoft.com/office/drawing/2014/main" id="{EFB32393-4A4C-AB35-2A51-4D074280DE1A}"/>
                  </a:ext>
                </a:extLst>
              </p:cNvPr>
              <p:cNvSpPr/>
              <p:nvPr/>
            </p:nvSpPr>
            <p:spPr>
              <a:xfrm>
                <a:off x="1827876" y="1412594"/>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3" name="TextBox 271">
                <a:extLst>
                  <a:ext uri="{FF2B5EF4-FFF2-40B4-BE49-F238E27FC236}">
                    <a16:creationId xmlns:a16="http://schemas.microsoft.com/office/drawing/2014/main" id="{32F4EFFB-4BDB-2E73-E5D4-7701C9BBE8FB}"/>
                  </a:ext>
                </a:extLst>
              </p:cNvPr>
              <p:cNvSpPr txBox="1">
                <a:spLocks noChangeArrowheads="1"/>
              </p:cNvSpPr>
              <p:nvPr/>
            </p:nvSpPr>
            <p:spPr bwMode="auto">
              <a:xfrm>
                <a:off x="1201592" y="904467"/>
                <a:ext cx="2878912" cy="688626"/>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التغيير والابتكار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Graphic 29" descr="Downward trend graph with solid fill">
              <a:extLst>
                <a:ext uri="{FF2B5EF4-FFF2-40B4-BE49-F238E27FC236}">
                  <a16:creationId xmlns:a16="http://schemas.microsoft.com/office/drawing/2014/main" id="{8AFA8B94-3AA1-B821-1C96-49C1462DD4C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565612" y="3815176"/>
              <a:ext cx="1014546" cy="1014320"/>
            </a:xfrm>
            <a:prstGeom prst="rect">
              <a:avLst/>
            </a:prstGeom>
          </p:spPr>
        </p:pic>
      </p:grpSp>
      <p:grpSp>
        <p:nvGrpSpPr>
          <p:cNvPr id="50" name="Group 49">
            <a:extLst>
              <a:ext uri="{FF2B5EF4-FFF2-40B4-BE49-F238E27FC236}">
                <a16:creationId xmlns:a16="http://schemas.microsoft.com/office/drawing/2014/main" id="{C2C713D1-ED5A-A5D7-AB52-72C4E52AD475}"/>
              </a:ext>
            </a:extLst>
          </p:cNvPr>
          <p:cNvGrpSpPr/>
          <p:nvPr/>
        </p:nvGrpSpPr>
        <p:grpSpPr>
          <a:xfrm>
            <a:off x="520596" y="2170181"/>
            <a:ext cx="3497290" cy="2499518"/>
            <a:chOff x="520596" y="2170181"/>
            <a:chExt cx="3497290" cy="2499518"/>
          </a:xfrm>
        </p:grpSpPr>
        <p:grpSp>
          <p:nvGrpSpPr>
            <p:cNvPr id="15" name="Group 14">
              <a:extLst>
                <a:ext uri="{FF2B5EF4-FFF2-40B4-BE49-F238E27FC236}">
                  <a16:creationId xmlns:a16="http://schemas.microsoft.com/office/drawing/2014/main" id="{8B8F027F-6953-ADA1-911F-D79B1C4E7798}"/>
                </a:ext>
              </a:extLst>
            </p:cNvPr>
            <p:cNvGrpSpPr/>
            <p:nvPr/>
          </p:nvGrpSpPr>
          <p:grpSpPr>
            <a:xfrm>
              <a:off x="520596" y="2170181"/>
              <a:ext cx="3497290" cy="2499518"/>
              <a:chOff x="0" y="35004"/>
              <a:chExt cx="3299791" cy="2358889"/>
            </a:xfrm>
          </p:grpSpPr>
          <p:sp>
            <p:nvSpPr>
              <p:cNvPr id="44" name="Oval 43">
                <a:extLst>
                  <a:ext uri="{FF2B5EF4-FFF2-40B4-BE49-F238E27FC236}">
                    <a16:creationId xmlns:a16="http://schemas.microsoft.com/office/drawing/2014/main" id="{5738FCB8-C3BD-3F51-9732-409EF63C6568}"/>
                  </a:ext>
                </a:extLst>
              </p:cNvPr>
              <p:cNvSpPr/>
              <p:nvPr/>
            </p:nvSpPr>
            <p:spPr>
              <a:xfrm>
                <a:off x="664444" y="591597"/>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5" name="Rectangle 44">
                <a:extLst>
                  <a:ext uri="{FF2B5EF4-FFF2-40B4-BE49-F238E27FC236}">
                    <a16:creationId xmlns:a16="http://schemas.microsoft.com/office/drawing/2014/main" id="{85C13840-295E-ADE2-2721-07893E9658B7}"/>
                  </a:ext>
                </a:extLst>
              </p:cNvPr>
              <p:cNvSpPr/>
              <p:nvPr/>
            </p:nvSpPr>
            <p:spPr>
              <a:xfrm>
                <a:off x="0" y="35004"/>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6" name="Oval 45">
                <a:extLst>
                  <a:ext uri="{FF2B5EF4-FFF2-40B4-BE49-F238E27FC236}">
                    <a16:creationId xmlns:a16="http://schemas.microsoft.com/office/drawing/2014/main" id="{0FBC2374-77D7-55D9-703D-2C163F7661D9}"/>
                  </a:ext>
                </a:extLst>
              </p:cNvPr>
              <p:cNvSpPr/>
              <p:nvPr/>
            </p:nvSpPr>
            <p:spPr>
              <a:xfrm>
                <a:off x="836723" y="763876"/>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7" name="TextBox 275">
                <a:extLst>
                  <a:ext uri="{FF2B5EF4-FFF2-40B4-BE49-F238E27FC236}">
                    <a16:creationId xmlns:a16="http://schemas.microsoft.com/office/drawing/2014/main" id="{2349D8BE-B70D-2047-A23A-61517DAF0AAC}"/>
                  </a:ext>
                </a:extLst>
              </p:cNvPr>
              <p:cNvSpPr txBox="1">
                <a:spLocks noChangeArrowheads="1"/>
              </p:cNvSpPr>
              <p:nvPr/>
            </p:nvSpPr>
            <p:spPr bwMode="auto">
              <a:xfrm>
                <a:off x="219171" y="111840"/>
                <a:ext cx="2861447" cy="758821"/>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التطوير الذاتي والنمو المستمر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14" descr="Business Growth with solid fill">
              <a:extLst>
                <a:ext uri="{FF2B5EF4-FFF2-40B4-BE49-F238E27FC236}">
                  <a16:creationId xmlns:a16="http://schemas.microsoft.com/office/drawing/2014/main" id="{8BBF22FE-3312-D742-B6BE-11CC76E5B88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549456" y="3322203"/>
              <a:ext cx="1111755" cy="1111507"/>
            </a:xfrm>
            <a:prstGeom prst="rect">
              <a:avLst/>
            </a:prstGeom>
          </p:spPr>
        </p:pic>
      </p:grpSp>
      <p:grpSp>
        <p:nvGrpSpPr>
          <p:cNvPr id="53" name="Group 52">
            <a:extLst>
              <a:ext uri="{FF2B5EF4-FFF2-40B4-BE49-F238E27FC236}">
                <a16:creationId xmlns:a16="http://schemas.microsoft.com/office/drawing/2014/main" id="{8D51297E-44B8-E204-F9E7-567C76BFEA1B}"/>
              </a:ext>
            </a:extLst>
          </p:cNvPr>
          <p:cNvGrpSpPr/>
          <p:nvPr/>
        </p:nvGrpSpPr>
        <p:grpSpPr>
          <a:xfrm>
            <a:off x="6262011" y="3423059"/>
            <a:ext cx="3497290" cy="2499518"/>
            <a:chOff x="6262011" y="3423059"/>
            <a:chExt cx="3497290" cy="2499518"/>
          </a:xfrm>
        </p:grpSpPr>
        <p:grpSp>
          <p:nvGrpSpPr>
            <p:cNvPr id="18" name="Group 17">
              <a:extLst>
                <a:ext uri="{FF2B5EF4-FFF2-40B4-BE49-F238E27FC236}">
                  <a16:creationId xmlns:a16="http://schemas.microsoft.com/office/drawing/2014/main" id="{AEA93D56-C08E-196C-9D1B-F89E1B5926C2}"/>
                </a:ext>
              </a:extLst>
            </p:cNvPr>
            <p:cNvGrpSpPr/>
            <p:nvPr/>
          </p:nvGrpSpPr>
          <p:grpSpPr>
            <a:xfrm flipV="1">
              <a:off x="6262011" y="3423059"/>
              <a:ext cx="3497290" cy="2499518"/>
              <a:chOff x="2972137" y="739272"/>
              <a:chExt cx="3299791" cy="2358889"/>
            </a:xfrm>
          </p:grpSpPr>
          <p:sp>
            <p:nvSpPr>
              <p:cNvPr id="32" name="Oval 31">
                <a:extLst>
                  <a:ext uri="{FF2B5EF4-FFF2-40B4-BE49-F238E27FC236}">
                    <a16:creationId xmlns:a16="http://schemas.microsoft.com/office/drawing/2014/main" id="{7643608E-7B01-25C8-C8D6-DE2E3BD4F1B2}"/>
                  </a:ext>
                </a:extLst>
              </p:cNvPr>
              <p:cNvSpPr/>
              <p:nvPr/>
            </p:nvSpPr>
            <p:spPr>
              <a:xfrm>
                <a:off x="3636581" y="1295865"/>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3" name="Rectangle 32">
                <a:extLst>
                  <a:ext uri="{FF2B5EF4-FFF2-40B4-BE49-F238E27FC236}">
                    <a16:creationId xmlns:a16="http://schemas.microsoft.com/office/drawing/2014/main" id="{A0E79B7A-1A4E-7462-F0D5-C25221A69A94}"/>
                  </a:ext>
                </a:extLst>
              </p:cNvPr>
              <p:cNvSpPr/>
              <p:nvPr/>
            </p:nvSpPr>
            <p:spPr>
              <a:xfrm>
                <a:off x="2972137" y="739272"/>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4" name="Oval 33">
                <a:extLst>
                  <a:ext uri="{FF2B5EF4-FFF2-40B4-BE49-F238E27FC236}">
                    <a16:creationId xmlns:a16="http://schemas.microsoft.com/office/drawing/2014/main" id="{FDAED17F-BABE-A7AE-7406-2DA76B8A3F21}"/>
                  </a:ext>
                </a:extLst>
              </p:cNvPr>
              <p:cNvSpPr/>
              <p:nvPr/>
            </p:nvSpPr>
            <p:spPr>
              <a:xfrm>
                <a:off x="3808860" y="1468144"/>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TextBox 263">
                <a:extLst>
                  <a:ext uri="{FF2B5EF4-FFF2-40B4-BE49-F238E27FC236}">
                    <a16:creationId xmlns:a16="http://schemas.microsoft.com/office/drawing/2014/main" id="{04CC7960-A9D8-942E-909E-F7857FC7C778}"/>
                  </a:ext>
                </a:extLst>
              </p:cNvPr>
              <p:cNvSpPr txBox="1">
                <a:spLocks noChangeArrowheads="1"/>
              </p:cNvSpPr>
              <p:nvPr/>
            </p:nvSpPr>
            <p:spPr bwMode="auto">
              <a:xfrm>
                <a:off x="3189062" y="1016877"/>
                <a:ext cx="2865938" cy="732509"/>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a:t>
                </a:r>
                <a:r>
                  <a:rPr lang="ar-EG" sz="2800" b="1" kern="1200" dirty="0" err="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الإلهامي</a:t>
                </a: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وبناء الشراكات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رسم 10" descr="مراجعه العميل-من اليمين لليسار">
              <a:extLst>
                <a:ext uri="{FF2B5EF4-FFF2-40B4-BE49-F238E27FC236}">
                  <a16:creationId xmlns:a16="http://schemas.microsoft.com/office/drawing/2014/main" id="{367008C7-4044-9BD7-1DDD-14C40F3D23C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425413" y="3853418"/>
              <a:ext cx="938046" cy="937838"/>
            </a:xfrm>
            <a:prstGeom prst="rect">
              <a:avLst/>
            </a:prstGeom>
          </p:spPr>
        </p:pic>
      </p:grpSp>
      <p:sp>
        <p:nvSpPr>
          <p:cNvPr id="54" name="TextBox 53">
            <a:extLst>
              <a:ext uri="{FF2B5EF4-FFF2-40B4-BE49-F238E27FC236}">
                <a16:creationId xmlns:a16="http://schemas.microsoft.com/office/drawing/2014/main" id="{B93A8198-E0E3-B6B2-A02F-86CE73A297E8}"/>
              </a:ext>
            </a:extLst>
          </p:cNvPr>
          <p:cNvSpPr txBox="1"/>
          <p:nvPr/>
        </p:nvSpPr>
        <p:spPr>
          <a:xfrm>
            <a:off x="-6418639" y="3262799"/>
            <a:ext cx="46668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للقادة تحفيز فرق العمل على تبنّي ممارسات الاستدامة وتحقيق أهدافها؟</a:t>
            </a:r>
            <a:endParaRPr lang="en-US" dirty="0"/>
          </a:p>
        </p:txBody>
      </p:sp>
      <p:pic>
        <p:nvPicPr>
          <p:cNvPr id="55" name="Picture 54">
            <a:extLst>
              <a:ext uri="{FF2B5EF4-FFF2-40B4-BE49-F238E27FC236}">
                <a16:creationId xmlns:a16="http://schemas.microsoft.com/office/drawing/2014/main" id="{B4BB1D94-2106-35E1-EA8B-DBA510DEE42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424912" y="1967726"/>
            <a:ext cx="4287207" cy="4381407"/>
          </a:xfrm>
          <a:prstGeom prst="rect">
            <a:avLst/>
          </a:prstGeom>
        </p:spPr>
      </p:pic>
    </p:spTree>
    <p:extLst>
      <p:ext uri="{BB962C8B-B14F-4D97-AF65-F5344CB8AC3E}">
        <p14:creationId xmlns:p14="http://schemas.microsoft.com/office/powerpoint/2010/main" val="27410895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1000"/>
                                        <p:tgtEl>
                                          <p:spTgt spid="51"/>
                                        </p:tgtEl>
                                      </p:cBhvr>
                                    </p:animEffect>
                                    <p:anim calcmode="lin" valueType="num">
                                      <p:cBhvr>
                                        <p:cTn id="29" dur="1000" fill="hold"/>
                                        <p:tgtEl>
                                          <p:spTgt spid="51"/>
                                        </p:tgtEl>
                                        <p:attrNameLst>
                                          <p:attrName>ppt_x</p:attrName>
                                        </p:attrNameLst>
                                      </p:cBhvr>
                                      <p:tavLst>
                                        <p:tav tm="0">
                                          <p:val>
                                            <p:strVal val="#ppt_x"/>
                                          </p:val>
                                        </p:tav>
                                        <p:tav tm="100000">
                                          <p:val>
                                            <p:strVal val="#ppt_x"/>
                                          </p:val>
                                        </p:tav>
                                      </p:tavLst>
                                    </p:anim>
                                    <p:anim calcmode="lin" valueType="num">
                                      <p:cBhvr>
                                        <p:cTn id="3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8" name="TextBox 7">
            <a:extLst>
              <a:ext uri="{FF2B5EF4-FFF2-40B4-BE49-F238E27FC236}">
                <a16:creationId xmlns:a16="http://schemas.microsoft.com/office/drawing/2014/main" id="{5BFCFF80-E369-5F11-18C3-E1DC5D8EEDD7}"/>
              </a:ext>
            </a:extLst>
          </p:cNvPr>
          <p:cNvSpPr txBox="1"/>
          <p:nvPr/>
        </p:nvSpPr>
        <p:spPr>
          <a:xfrm>
            <a:off x="1714948" y="3262799"/>
            <a:ext cx="4666802"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للقادة تحفيز فرق العمل على تبنّي ممارسات الاستدامة وتحقيق أهدافها؟</a:t>
            </a:r>
            <a:endParaRPr lang="en-US" dirty="0"/>
          </a:p>
        </p:txBody>
      </p:sp>
      <p:pic>
        <p:nvPicPr>
          <p:cNvPr id="9" name="Picture 8">
            <a:extLst>
              <a:ext uri="{FF2B5EF4-FFF2-40B4-BE49-F238E27FC236}">
                <a16:creationId xmlns:a16="http://schemas.microsoft.com/office/drawing/2014/main" id="{ACFB2E9A-2D95-5AB6-E061-5C98109A90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49" name="Picture 48">
            <a:extLst>
              <a:ext uri="{FF2B5EF4-FFF2-40B4-BE49-F238E27FC236}">
                <a16:creationId xmlns:a16="http://schemas.microsoft.com/office/drawing/2014/main" id="{6EE0FE5A-B23A-A9E0-AF2C-F3336112921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5914974" y="1711843"/>
            <a:ext cx="5146157" cy="5146157"/>
          </a:xfrm>
          <a:prstGeom prst="rect">
            <a:avLst/>
          </a:prstGeom>
        </p:spPr>
      </p:pic>
    </p:spTree>
    <p:extLst>
      <p:ext uri="{BB962C8B-B14F-4D97-AF65-F5344CB8AC3E}">
        <p14:creationId xmlns:p14="http://schemas.microsoft.com/office/powerpoint/2010/main" val="37812619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262799"/>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للقيادة الاستراتيجية المستدامة أن تساعد المنظمات في تحقيق أهداف التنمية المستدامة؟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2" name="Picture 1">
            <a:extLst>
              <a:ext uri="{FF2B5EF4-FFF2-40B4-BE49-F238E27FC236}">
                <a16:creationId xmlns:a16="http://schemas.microsoft.com/office/drawing/2014/main" id="{C0B3D2FD-36CA-D8A7-4E8B-13B73EC11E6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5826485" y="1711843"/>
            <a:ext cx="5146157" cy="5146157"/>
          </a:xfrm>
          <a:prstGeom prst="rect">
            <a:avLst/>
          </a:prstGeom>
        </p:spPr>
      </p:pic>
    </p:spTree>
    <p:extLst>
      <p:ext uri="{BB962C8B-B14F-4D97-AF65-F5344CB8AC3E}">
        <p14:creationId xmlns:p14="http://schemas.microsoft.com/office/powerpoint/2010/main" val="1888584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8" name="TextBox 7">
            <a:extLst>
              <a:ext uri="{FF2B5EF4-FFF2-40B4-BE49-F238E27FC236}">
                <a16:creationId xmlns:a16="http://schemas.microsoft.com/office/drawing/2014/main" id="{5BFCFF80-E369-5F11-18C3-E1DC5D8EEDD7}"/>
              </a:ext>
            </a:extLst>
          </p:cNvPr>
          <p:cNvSpPr txBox="1"/>
          <p:nvPr/>
        </p:nvSpPr>
        <p:spPr>
          <a:xfrm>
            <a:off x="-5541259" y="3262799"/>
            <a:ext cx="4666802"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للقادة تحفيز فرق العمل على تبنّي ممارسات الاستدامة وتحقيق أهدافها؟</a:t>
            </a:r>
            <a:endParaRPr lang="en-US" dirty="0"/>
          </a:p>
        </p:txBody>
      </p:sp>
      <p:pic>
        <p:nvPicPr>
          <p:cNvPr id="9" name="Picture 8">
            <a:extLst>
              <a:ext uri="{FF2B5EF4-FFF2-40B4-BE49-F238E27FC236}">
                <a16:creationId xmlns:a16="http://schemas.microsoft.com/office/drawing/2014/main" id="{ACFB2E9A-2D95-5AB6-E061-5C98109A90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76508" y="1967726"/>
            <a:ext cx="4287207" cy="4381407"/>
          </a:xfrm>
          <a:prstGeom prst="rect">
            <a:avLst/>
          </a:prstGeom>
        </p:spPr>
      </p:pic>
      <p:pic>
        <p:nvPicPr>
          <p:cNvPr id="2" name="Picture 1">
            <a:extLst>
              <a:ext uri="{FF2B5EF4-FFF2-40B4-BE49-F238E27FC236}">
                <a16:creationId xmlns:a16="http://schemas.microsoft.com/office/drawing/2014/main" id="{B9AC2024-4F6B-6B9C-D302-82DB08DBBB2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3" name="TextBox 2">
            <a:extLst>
              <a:ext uri="{FF2B5EF4-FFF2-40B4-BE49-F238E27FC236}">
                <a16:creationId xmlns:a16="http://schemas.microsoft.com/office/drawing/2014/main" id="{C44A2EBF-B450-B703-FD17-5EB3DC8B6B0E}"/>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وضع رؤية واضحة وأهداف محددة للاستدامة تناسب طبيعة العمل</a:t>
            </a:r>
            <a:endParaRPr lang="en-US" dirty="0"/>
          </a:p>
        </p:txBody>
      </p:sp>
      <p:sp>
        <p:nvSpPr>
          <p:cNvPr id="10" name="TextBox 9">
            <a:extLst>
              <a:ext uri="{FF2B5EF4-FFF2-40B4-BE49-F238E27FC236}">
                <a16:creationId xmlns:a16="http://schemas.microsoft.com/office/drawing/2014/main" id="{3DD393BF-9FFA-201C-954F-DAF6CCE7E987}"/>
              </a:ext>
            </a:extLst>
          </p:cNvPr>
          <p:cNvSpPr txBox="1"/>
          <p:nvPr/>
        </p:nvSpPr>
        <p:spPr>
          <a:xfrm>
            <a:off x="5215955" y="316755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توضيح دور كل عضو في تحقيق الأهداف وتوفير الدعم اللازم</a:t>
            </a:r>
            <a:endParaRPr lang="en-US" dirty="0"/>
          </a:p>
        </p:txBody>
      </p:sp>
      <p:sp>
        <p:nvSpPr>
          <p:cNvPr id="11" name="TextBox 10">
            <a:extLst>
              <a:ext uri="{FF2B5EF4-FFF2-40B4-BE49-F238E27FC236}">
                <a16:creationId xmlns:a16="http://schemas.microsoft.com/office/drawing/2014/main" id="{AC9605E4-606D-B9F6-73E6-5AE5B76FDF0A}"/>
              </a:ext>
            </a:extLst>
          </p:cNvPr>
          <p:cNvSpPr txBox="1"/>
          <p:nvPr/>
        </p:nvSpPr>
        <p:spPr>
          <a:xfrm>
            <a:off x="5215955" y="433723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تصميم برامج تدريب متخصصة عن ممارسات الاستدامة المطلوبة</a:t>
            </a:r>
            <a:endParaRPr lang="en-US" dirty="0"/>
          </a:p>
        </p:txBody>
      </p:sp>
      <p:sp>
        <p:nvSpPr>
          <p:cNvPr id="12" name="TextBox 11">
            <a:extLst>
              <a:ext uri="{FF2B5EF4-FFF2-40B4-BE49-F238E27FC236}">
                <a16:creationId xmlns:a16="http://schemas.microsoft.com/office/drawing/2014/main" id="{A5D604E2-65DD-492B-C540-E4586DD34662}"/>
              </a:ext>
            </a:extLst>
          </p:cNvPr>
          <p:cNvSpPr txBox="1"/>
          <p:nvPr/>
        </p:nvSpPr>
        <p:spPr>
          <a:xfrm>
            <a:off x="5215955" y="55069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تعزيز المشاركة بطرح الآراء وإشراك الفريق في اتخاذ القرارات</a:t>
            </a:r>
            <a:endParaRPr lang="en-US" dirty="0"/>
          </a:p>
        </p:txBody>
      </p:sp>
    </p:spTree>
    <p:extLst>
      <p:ext uri="{BB962C8B-B14F-4D97-AF65-F5344CB8AC3E}">
        <p14:creationId xmlns:p14="http://schemas.microsoft.com/office/powerpoint/2010/main" val="3752295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B9AC2024-4F6B-6B9C-D302-82DB08DBBB2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3" name="TextBox 2">
            <a:extLst>
              <a:ext uri="{FF2B5EF4-FFF2-40B4-BE49-F238E27FC236}">
                <a16:creationId xmlns:a16="http://schemas.microsoft.com/office/drawing/2014/main" id="{C44A2EBF-B450-B703-FD17-5EB3DC8B6B0E}"/>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وضع مؤشرات لقياس الأداء ومنح حوافز مادية ومعنوية على التحسن</a:t>
            </a:r>
            <a:endParaRPr lang="en-US" dirty="0"/>
          </a:p>
        </p:txBody>
      </p:sp>
      <p:sp>
        <p:nvSpPr>
          <p:cNvPr id="10" name="TextBox 9">
            <a:extLst>
              <a:ext uri="{FF2B5EF4-FFF2-40B4-BE49-F238E27FC236}">
                <a16:creationId xmlns:a16="http://schemas.microsoft.com/office/drawing/2014/main" id="{3DD393BF-9FFA-201C-954F-DAF6CCE7E987}"/>
              </a:ext>
            </a:extLst>
          </p:cNvPr>
          <p:cNvSpPr txBox="1"/>
          <p:nvPr/>
        </p:nvSpPr>
        <p:spPr>
          <a:xfrm>
            <a:off x="5215955" y="2884397"/>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الاحتفاء بالإنجازات والمبادرات التطوعية والابتكارية لتعزيز الانضباط الذاتي</a:t>
            </a:r>
            <a:endParaRPr lang="en-US" dirty="0"/>
          </a:p>
        </p:txBody>
      </p:sp>
      <p:sp>
        <p:nvSpPr>
          <p:cNvPr id="11" name="TextBox 10">
            <a:extLst>
              <a:ext uri="{FF2B5EF4-FFF2-40B4-BE49-F238E27FC236}">
                <a16:creationId xmlns:a16="http://schemas.microsoft.com/office/drawing/2014/main" id="{AC9605E4-606D-B9F6-73E6-5AE5B76FDF0A}"/>
              </a:ext>
            </a:extLst>
          </p:cNvPr>
          <p:cNvSpPr txBox="1"/>
          <p:nvPr/>
        </p:nvSpPr>
        <p:spPr>
          <a:xfrm>
            <a:off x="5215955" y="419565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خلق ثقافة تنظيمية تدعم قيم الاستدامة وتحفز التغيير السلوكي بشكل تدريجي</a:t>
            </a:r>
            <a:endParaRPr lang="en-US" dirty="0"/>
          </a:p>
        </p:txBody>
      </p:sp>
      <p:sp>
        <p:nvSpPr>
          <p:cNvPr id="12" name="TextBox 11">
            <a:extLst>
              <a:ext uri="{FF2B5EF4-FFF2-40B4-BE49-F238E27FC236}">
                <a16:creationId xmlns:a16="http://schemas.microsoft.com/office/drawing/2014/main" id="{A5D604E2-65DD-492B-C540-E4586DD34662}"/>
              </a:ext>
            </a:extLst>
          </p:cNvPr>
          <p:cNvSpPr txBox="1"/>
          <p:nvPr/>
        </p:nvSpPr>
        <p:spPr>
          <a:xfrm>
            <a:off x="5215955" y="550691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تخويل بعض الصلاحيات لفرق العمل لاتخاذ قرارات مرنة تسهم في تحسين الأداء</a:t>
            </a:r>
            <a:endParaRPr lang="en-US" dirty="0"/>
          </a:p>
        </p:txBody>
      </p:sp>
    </p:spTree>
    <p:extLst>
      <p:ext uri="{BB962C8B-B14F-4D97-AF65-F5344CB8AC3E}">
        <p14:creationId xmlns:p14="http://schemas.microsoft.com/office/powerpoint/2010/main" val="7743371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إلهام الآخرين والترويج لثقافة الاستدامة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B9AC2024-4F6B-6B9C-D302-82DB08DBBB20}"/>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8540188" y="1711843"/>
            <a:ext cx="5146157" cy="5146157"/>
          </a:xfrm>
          <a:prstGeom prst="rect">
            <a:avLst/>
          </a:prstGeom>
        </p:spPr>
      </p:pic>
      <p:grpSp>
        <p:nvGrpSpPr>
          <p:cNvPr id="9" name="Group 8">
            <a:extLst>
              <a:ext uri="{FF2B5EF4-FFF2-40B4-BE49-F238E27FC236}">
                <a16:creationId xmlns:a16="http://schemas.microsoft.com/office/drawing/2014/main" id="{E35E9806-D502-CEB1-7065-EA55E5E8E9A3}"/>
              </a:ext>
            </a:extLst>
          </p:cNvPr>
          <p:cNvGrpSpPr/>
          <p:nvPr/>
        </p:nvGrpSpPr>
        <p:grpSpPr>
          <a:xfrm>
            <a:off x="2828751" y="2678296"/>
            <a:ext cx="2007715" cy="3316900"/>
            <a:chOff x="1441322" y="0"/>
            <a:chExt cx="1225615" cy="2025225"/>
          </a:xfrm>
        </p:grpSpPr>
        <p:sp>
          <p:nvSpPr>
            <p:cNvPr id="37" name="Freeform: Shape 36">
              <a:extLst>
                <a:ext uri="{FF2B5EF4-FFF2-40B4-BE49-F238E27FC236}">
                  <a16:creationId xmlns:a16="http://schemas.microsoft.com/office/drawing/2014/main" id="{58E4368D-EC85-74EE-E690-BD092839B669}"/>
                </a:ext>
              </a:extLst>
            </p:cNvPr>
            <p:cNvSpPr/>
            <p:nvPr/>
          </p:nvSpPr>
          <p:spPr>
            <a:xfrm>
              <a:off x="1441322"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8" name="TextBox 6">
              <a:extLst>
                <a:ext uri="{FF2B5EF4-FFF2-40B4-BE49-F238E27FC236}">
                  <a16:creationId xmlns:a16="http://schemas.microsoft.com/office/drawing/2014/main" id="{77820D7A-AC68-131D-004E-E110CA81FF1F}"/>
                </a:ext>
              </a:extLst>
            </p:cNvPr>
            <p:cNvSpPr txBox="1"/>
            <p:nvPr/>
          </p:nvSpPr>
          <p:spPr>
            <a:xfrm>
              <a:off x="1545294" y="0"/>
              <a:ext cx="1009837" cy="891418"/>
            </a:xfrm>
            <a:prstGeom prst="rect">
              <a:avLst/>
            </a:prstGeom>
            <a:noFill/>
          </p:spPr>
          <p:txBody>
            <a:bodyPr wrap="square" rtlCol="0">
              <a:noAutofit/>
            </a:bodyPr>
            <a:lstStyle/>
            <a:p>
              <a:pPr algn="ctr" rtl="1">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Calibri" panose="020F0502020204030204" pitchFamily="34" charset="0"/>
                </a:rPr>
                <a:t>04</a:t>
              </a:r>
              <a:endParaRPr lang="en-US" sz="5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9" name="مربع نص 18">
              <a:extLst>
                <a:ext uri="{FF2B5EF4-FFF2-40B4-BE49-F238E27FC236}">
                  <a16:creationId xmlns:a16="http://schemas.microsoft.com/office/drawing/2014/main" id="{6EBF128B-6516-C956-FD08-069DDD287141}"/>
                </a:ext>
              </a:extLst>
            </p:cNvPr>
            <p:cNvSpPr txBox="1"/>
            <p:nvPr/>
          </p:nvSpPr>
          <p:spPr>
            <a:xfrm>
              <a:off x="1452829" y="1187683"/>
              <a:ext cx="1102303" cy="837542"/>
            </a:xfrm>
            <a:prstGeom prst="rect">
              <a:avLst/>
            </a:prstGeom>
            <a:noFill/>
          </p:spPr>
          <p:txBody>
            <a:bodyPr wrap="square" rtlCol="1">
              <a:no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الشراكات والتعاون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410F124A-3B55-D5F4-9635-0816A23033EA}"/>
              </a:ext>
            </a:extLst>
          </p:cNvPr>
          <p:cNvGrpSpPr/>
          <p:nvPr/>
        </p:nvGrpSpPr>
        <p:grpSpPr>
          <a:xfrm>
            <a:off x="9659967" y="2678296"/>
            <a:ext cx="2223445" cy="3316900"/>
            <a:chOff x="4851796" y="0"/>
            <a:chExt cx="1357308" cy="2025225"/>
          </a:xfrm>
        </p:grpSpPr>
        <p:sp>
          <p:nvSpPr>
            <p:cNvPr id="34" name="Freeform: Shape 33">
              <a:extLst>
                <a:ext uri="{FF2B5EF4-FFF2-40B4-BE49-F238E27FC236}">
                  <a16:creationId xmlns:a16="http://schemas.microsoft.com/office/drawing/2014/main" id="{A32FDE1E-92EE-9B66-81E9-1D9FC0C2ED13}"/>
                </a:ext>
              </a:extLst>
            </p:cNvPr>
            <p:cNvSpPr/>
            <p:nvPr/>
          </p:nvSpPr>
          <p:spPr>
            <a:xfrm>
              <a:off x="4967792"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5" name="TextBox 6">
              <a:extLst>
                <a:ext uri="{FF2B5EF4-FFF2-40B4-BE49-F238E27FC236}">
                  <a16:creationId xmlns:a16="http://schemas.microsoft.com/office/drawing/2014/main" id="{4BBDD469-FFB3-8616-5B0E-148CC18AFBB4}"/>
                </a:ext>
              </a:extLst>
            </p:cNvPr>
            <p:cNvSpPr txBox="1"/>
            <p:nvPr/>
          </p:nvSpPr>
          <p:spPr>
            <a:xfrm>
              <a:off x="5157877" y="0"/>
              <a:ext cx="866720" cy="891417"/>
            </a:xfrm>
            <a:prstGeom prst="rect">
              <a:avLst/>
            </a:prstGeom>
            <a:noFill/>
          </p:spPr>
          <p:txBody>
            <a:bodyPr wrap="square" rtlCol="0">
              <a:noAutofit/>
            </a:bodyPr>
            <a:lstStyle/>
            <a:p>
              <a:pPr algn="ctr" rtl="1">
                <a:lnSpc>
                  <a:spcPct val="115000"/>
                </a:lnSpc>
              </a:pPr>
              <a:r>
                <a:rPr lang="ar-SY" sz="5400" b="1" kern="1200" dirty="0">
                  <a:solidFill>
                    <a:srgbClr val="168489"/>
                  </a:solidFill>
                  <a:effectLst/>
                  <a:latin typeface="Calibri" panose="020F0502020204030204" pitchFamily="34" charset="0"/>
                  <a:ea typeface="Calibri" panose="020F0502020204030204" pitchFamily="34" charset="0"/>
                  <a:cs typeface="Calibri" panose="020F0502020204030204" pitchFamily="34" charset="0"/>
                </a:rPr>
                <a:t>01</a:t>
              </a:r>
              <a:endParaRPr lang="en-US" sz="5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6" name="مربع نص 18">
              <a:extLst>
                <a:ext uri="{FF2B5EF4-FFF2-40B4-BE49-F238E27FC236}">
                  <a16:creationId xmlns:a16="http://schemas.microsoft.com/office/drawing/2014/main" id="{5202BA2B-FA18-2D41-AE56-33E7EF5A1B86}"/>
                </a:ext>
              </a:extLst>
            </p:cNvPr>
            <p:cNvSpPr txBox="1"/>
            <p:nvPr/>
          </p:nvSpPr>
          <p:spPr>
            <a:xfrm>
              <a:off x="4851796" y="1294723"/>
              <a:ext cx="1357308" cy="730502"/>
            </a:xfrm>
            <a:prstGeom prst="rect">
              <a:avLst/>
            </a:prstGeom>
            <a:noFill/>
          </p:spPr>
          <p:txBody>
            <a:bodyPr wrap="square" rtlCol="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بالقدوة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DE5DCA64-42B1-E67B-288A-5D05B003243E}"/>
              </a:ext>
            </a:extLst>
          </p:cNvPr>
          <p:cNvGrpSpPr/>
          <p:nvPr/>
        </p:nvGrpSpPr>
        <p:grpSpPr>
          <a:xfrm>
            <a:off x="7166277" y="2678296"/>
            <a:ext cx="2493690" cy="3316900"/>
            <a:chOff x="3599320" y="0"/>
            <a:chExt cx="1522280" cy="2025225"/>
          </a:xfrm>
        </p:grpSpPr>
        <p:sp>
          <p:nvSpPr>
            <p:cNvPr id="31" name="Freeform: Shape 30">
              <a:extLst>
                <a:ext uri="{FF2B5EF4-FFF2-40B4-BE49-F238E27FC236}">
                  <a16:creationId xmlns:a16="http://schemas.microsoft.com/office/drawing/2014/main" id="{866038F5-4715-BC09-0C34-1F412F6B7D8F}"/>
                </a:ext>
              </a:extLst>
            </p:cNvPr>
            <p:cNvSpPr/>
            <p:nvPr/>
          </p:nvSpPr>
          <p:spPr>
            <a:xfrm>
              <a:off x="3797802"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2" name="TextBox 6">
              <a:extLst>
                <a:ext uri="{FF2B5EF4-FFF2-40B4-BE49-F238E27FC236}">
                  <a16:creationId xmlns:a16="http://schemas.microsoft.com/office/drawing/2014/main" id="{99A606B7-2AE9-DA09-8837-3C35123AE686}"/>
                </a:ext>
              </a:extLst>
            </p:cNvPr>
            <p:cNvSpPr txBox="1"/>
            <p:nvPr/>
          </p:nvSpPr>
          <p:spPr>
            <a:xfrm>
              <a:off x="3909541" y="0"/>
              <a:ext cx="1009836" cy="891418"/>
            </a:xfrm>
            <a:prstGeom prst="rect">
              <a:avLst/>
            </a:prstGeom>
            <a:noFill/>
          </p:spPr>
          <p:txBody>
            <a:bodyPr wrap="square" rtlCol="0">
              <a:noAutofit/>
            </a:bodyPr>
            <a:lstStyle/>
            <a:p>
              <a:pPr algn="ctr" rtl="1">
                <a:lnSpc>
                  <a:spcPct val="115000"/>
                </a:lnSpc>
              </a:pPr>
              <a:r>
                <a:rPr lang="ar-SY" sz="5400" b="1" kern="1200">
                  <a:solidFill>
                    <a:srgbClr val="168489"/>
                  </a:solidFill>
                  <a:effectLst/>
                  <a:latin typeface="Calibri" panose="020F0502020204030204" pitchFamily="34" charset="0"/>
                  <a:ea typeface="Calibri" panose="020F0502020204030204" pitchFamily="34" charset="0"/>
                  <a:cs typeface="Calibri" panose="020F0502020204030204" pitchFamily="34" charset="0"/>
                </a:rPr>
                <a:t>02</a:t>
              </a:r>
              <a:endParaRPr lang="en-US" sz="5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3" name="مربع نص 18">
              <a:extLst>
                <a:ext uri="{FF2B5EF4-FFF2-40B4-BE49-F238E27FC236}">
                  <a16:creationId xmlns:a16="http://schemas.microsoft.com/office/drawing/2014/main" id="{C9C9A79B-DB70-21AA-76C8-9DCB8A56718F}"/>
                </a:ext>
              </a:extLst>
            </p:cNvPr>
            <p:cNvSpPr txBox="1"/>
            <p:nvPr/>
          </p:nvSpPr>
          <p:spPr>
            <a:xfrm>
              <a:off x="3599320" y="1187683"/>
              <a:ext cx="1522280" cy="837542"/>
            </a:xfrm>
            <a:prstGeom prst="rect">
              <a:avLst/>
            </a:prstGeom>
            <a:noFill/>
          </p:spPr>
          <p:txBody>
            <a:bodyPr wrap="square" rtlCol="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الإلهامي والتحفيزي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AA9EFD31-02BC-14FE-EBB8-71AC0270C523}"/>
              </a:ext>
            </a:extLst>
          </p:cNvPr>
          <p:cNvGrpSpPr/>
          <p:nvPr/>
        </p:nvGrpSpPr>
        <p:grpSpPr>
          <a:xfrm>
            <a:off x="4951538" y="2678296"/>
            <a:ext cx="2223445" cy="3316900"/>
            <a:chOff x="2486950" y="0"/>
            <a:chExt cx="1357308" cy="2025225"/>
          </a:xfrm>
        </p:grpSpPr>
        <p:sp>
          <p:nvSpPr>
            <p:cNvPr id="28" name="Freeform: Shape 27">
              <a:extLst>
                <a:ext uri="{FF2B5EF4-FFF2-40B4-BE49-F238E27FC236}">
                  <a16:creationId xmlns:a16="http://schemas.microsoft.com/office/drawing/2014/main" id="{1DCCC4B7-7B36-BCEA-5FF4-712ADED46392}"/>
                </a:ext>
              </a:extLst>
            </p:cNvPr>
            <p:cNvSpPr/>
            <p:nvPr/>
          </p:nvSpPr>
          <p:spPr>
            <a:xfrm>
              <a:off x="260294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9" name="TextBox 6">
              <a:extLst>
                <a:ext uri="{FF2B5EF4-FFF2-40B4-BE49-F238E27FC236}">
                  <a16:creationId xmlns:a16="http://schemas.microsoft.com/office/drawing/2014/main" id="{E17F4328-1F57-395C-F777-CE43B0B6CC87}"/>
                </a:ext>
              </a:extLst>
            </p:cNvPr>
            <p:cNvSpPr txBox="1"/>
            <p:nvPr/>
          </p:nvSpPr>
          <p:spPr>
            <a:xfrm>
              <a:off x="2679588" y="0"/>
              <a:ext cx="1009837" cy="891418"/>
            </a:xfrm>
            <a:prstGeom prst="rect">
              <a:avLst/>
            </a:prstGeom>
            <a:noFill/>
          </p:spPr>
          <p:txBody>
            <a:bodyPr wrap="square" rtlCol="0">
              <a:noAutofit/>
            </a:bodyPr>
            <a:lstStyle/>
            <a:p>
              <a:pPr algn="ctr" rtl="1">
                <a:lnSpc>
                  <a:spcPct val="115000"/>
                </a:lnSpc>
              </a:pPr>
              <a:r>
                <a:rPr lang="ar-SY" sz="5400" b="1" kern="1200">
                  <a:solidFill>
                    <a:srgbClr val="168489"/>
                  </a:solidFill>
                  <a:effectLst/>
                  <a:latin typeface="Calibri" panose="020F0502020204030204" pitchFamily="34" charset="0"/>
                  <a:ea typeface="Calibri" panose="020F0502020204030204" pitchFamily="34" charset="0"/>
                  <a:cs typeface="Calibri" panose="020F0502020204030204" pitchFamily="34" charset="0"/>
                </a:rPr>
                <a:t>03</a:t>
              </a:r>
              <a:endParaRPr lang="en-US" sz="5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0" name="مربع نص 18">
              <a:extLst>
                <a:ext uri="{FF2B5EF4-FFF2-40B4-BE49-F238E27FC236}">
                  <a16:creationId xmlns:a16="http://schemas.microsoft.com/office/drawing/2014/main" id="{0F6361F3-D583-D0CA-F467-90B55C348B2C}"/>
                </a:ext>
              </a:extLst>
            </p:cNvPr>
            <p:cNvSpPr txBox="1"/>
            <p:nvPr/>
          </p:nvSpPr>
          <p:spPr>
            <a:xfrm>
              <a:off x="2486950" y="1187683"/>
              <a:ext cx="1357308" cy="837542"/>
            </a:xfrm>
            <a:prstGeom prst="rect">
              <a:avLst/>
            </a:prstGeom>
            <a:noFill/>
          </p:spPr>
          <p:txBody>
            <a:bodyPr wrap="square" rtlCol="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تمكين الموظفين والمشاركة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305E478E-E6A1-6A31-B8FD-B0E34FED9852}"/>
              </a:ext>
            </a:extLst>
          </p:cNvPr>
          <p:cNvGrpSpPr/>
          <p:nvPr/>
        </p:nvGrpSpPr>
        <p:grpSpPr>
          <a:xfrm>
            <a:off x="259647" y="2678296"/>
            <a:ext cx="2244745" cy="3316900"/>
            <a:chOff x="158503" y="0"/>
            <a:chExt cx="1370311" cy="2025225"/>
          </a:xfrm>
        </p:grpSpPr>
        <p:sp>
          <p:nvSpPr>
            <p:cNvPr id="17" name="Freeform: Shape 16">
              <a:extLst>
                <a:ext uri="{FF2B5EF4-FFF2-40B4-BE49-F238E27FC236}">
                  <a16:creationId xmlns:a16="http://schemas.microsoft.com/office/drawing/2014/main" id="{364CD41A-A561-A7FB-F3F7-6BD76B90FC76}"/>
                </a:ext>
              </a:extLst>
            </p:cNvPr>
            <p:cNvSpPr/>
            <p:nvPr/>
          </p:nvSpPr>
          <p:spPr>
            <a:xfrm>
              <a:off x="28100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18" name="TextBox 6">
              <a:extLst>
                <a:ext uri="{FF2B5EF4-FFF2-40B4-BE49-F238E27FC236}">
                  <a16:creationId xmlns:a16="http://schemas.microsoft.com/office/drawing/2014/main" id="{F4C12327-DA1A-3C02-C5C9-8B8C5A929111}"/>
                </a:ext>
              </a:extLst>
            </p:cNvPr>
            <p:cNvSpPr txBox="1"/>
            <p:nvPr/>
          </p:nvSpPr>
          <p:spPr>
            <a:xfrm>
              <a:off x="385029" y="0"/>
              <a:ext cx="1009837" cy="891418"/>
            </a:xfrm>
            <a:prstGeom prst="rect">
              <a:avLst/>
            </a:prstGeom>
            <a:noFill/>
          </p:spPr>
          <p:txBody>
            <a:bodyPr wrap="square" rtlCol="0">
              <a:noAutofit/>
            </a:bodyPr>
            <a:lstStyle/>
            <a:p>
              <a:pPr algn="ctr" rtl="1">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Calibri" panose="020F0502020204030204" pitchFamily="34" charset="0"/>
                </a:rPr>
                <a:t>05</a:t>
              </a:r>
              <a:endParaRPr lang="en-US" sz="5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9" name="مربع نص 18">
              <a:extLst>
                <a:ext uri="{FF2B5EF4-FFF2-40B4-BE49-F238E27FC236}">
                  <a16:creationId xmlns:a16="http://schemas.microsoft.com/office/drawing/2014/main" id="{23CD658C-9D7D-5DF7-5108-001498B4FD80}"/>
                </a:ext>
              </a:extLst>
            </p:cNvPr>
            <p:cNvSpPr txBox="1"/>
            <p:nvPr/>
          </p:nvSpPr>
          <p:spPr>
            <a:xfrm>
              <a:off x="158503" y="1187683"/>
              <a:ext cx="1370311" cy="837542"/>
            </a:xfrm>
            <a:prstGeom prst="rect">
              <a:avLst/>
            </a:prstGeom>
            <a:noFill/>
          </p:spPr>
          <p:txBody>
            <a:bodyPr wrap="square" rtlCol="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الاحتفاء بالنجاحات والتكريم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0" name="TextBox 39">
            <a:extLst>
              <a:ext uri="{FF2B5EF4-FFF2-40B4-BE49-F238E27FC236}">
                <a16:creationId xmlns:a16="http://schemas.microsoft.com/office/drawing/2014/main" id="{CB26AD02-C61C-CAE0-3491-26E7D79322DA}"/>
              </a:ext>
            </a:extLst>
          </p:cNvPr>
          <p:cNvSpPr txBox="1"/>
          <p:nvPr/>
        </p:nvSpPr>
        <p:spPr>
          <a:xfrm>
            <a:off x="-8060833" y="3262799"/>
            <a:ext cx="46668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أفضل الطرق لتعزيز الشراكات المجتمعية في دعم ثقافة الاستدامة؟</a:t>
            </a:r>
            <a:endParaRPr lang="en-US" dirty="0"/>
          </a:p>
        </p:txBody>
      </p:sp>
      <p:pic>
        <p:nvPicPr>
          <p:cNvPr id="41" name="Picture 40">
            <a:extLst>
              <a:ext uri="{FF2B5EF4-FFF2-40B4-BE49-F238E27FC236}">
                <a16:creationId xmlns:a16="http://schemas.microsoft.com/office/drawing/2014/main" id="{F5230A6C-53DF-DF38-BEE0-7751E0E8E8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68396" y="1967726"/>
            <a:ext cx="4287207" cy="4381407"/>
          </a:xfrm>
          <a:prstGeom prst="rect">
            <a:avLst/>
          </a:prstGeom>
        </p:spPr>
      </p:pic>
    </p:spTree>
    <p:extLst>
      <p:ext uri="{BB962C8B-B14F-4D97-AF65-F5344CB8AC3E}">
        <p14:creationId xmlns:p14="http://schemas.microsoft.com/office/powerpoint/2010/main" val="1815190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7DB8CB7E-67FA-DA40-3A92-5AF955431D05}"/>
              </a:ext>
            </a:extLst>
          </p:cNvPr>
          <p:cNvSpPr txBox="1"/>
          <p:nvPr/>
        </p:nvSpPr>
        <p:spPr>
          <a:xfrm>
            <a:off x="1714948" y="3262799"/>
            <a:ext cx="46668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أفضل الطرق لتعزيز الشراكات المجتمعية في دعم ثقافة الاستدامة؟</a:t>
            </a:r>
            <a:endParaRPr lang="en-US" dirty="0"/>
          </a:p>
        </p:txBody>
      </p:sp>
      <p:pic>
        <p:nvPicPr>
          <p:cNvPr id="8" name="Picture 7">
            <a:extLst>
              <a:ext uri="{FF2B5EF4-FFF2-40B4-BE49-F238E27FC236}">
                <a16:creationId xmlns:a16="http://schemas.microsoft.com/office/drawing/2014/main" id="{F7C2327A-8DA7-F0FE-11BD-4FD3BD0E5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0" name="Picture 9">
            <a:extLst>
              <a:ext uri="{FF2B5EF4-FFF2-40B4-BE49-F238E27FC236}">
                <a16:creationId xmlns:a16="http://schemas.microsoft.com/office/drawing/2014/main" id="{264C730D-517A-4EC4-1065-74D11DCAA45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8127232" y="1711843"/>
            <a:ext cx="5146157" cy="5146157"/>
          </a:xfrm>
          <a:prstGeom prst="rect">
            <a:avLst/>
          </a:prstGeom>
        </p:spPr>
      </p:pic>
    </p:spTree>
    <p:extLst>
      <p:ext uri="{BB962C8B-B14F-4D97-AF65-F5344CB8AC3E}">
        <p14:creationId xmlns:p14="http://schemas.microsoft.com/office/powerpoint/2010/main" val="1529734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7DB8CB7E-67FA-DA40-3A92-5AF955431D05}"/>
              </a:ext>
            </a:extLst>
          </p:cNvPr>
          <p:cNvSpPr txBox="1"/>
          <p:nvPr/>
        </p:nvSpPr>
        <p:spPr>
          <a:xfrm>
            <a:off x="-6337672" y="3262799"/>
            <a:ext cx="46668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أفضل الطرق لتعزيز الشراكات المجتمعية في دعم ثقافة الاستدامة؟</a:t>
            </a:r>
            <a:endParaRPr lang="en-US" dirty="0"/>
          </a:p>
        </p:txBody>
      </p:sp>
      <p:pic>
        <p:nvPicPr>
          <p:cNvPr id="8" name="Picture 7">
            <a:extLst>
              <a:ext uri="{FF2B5EF4-FFF2-40B4-BE49-F238E27FC236}">
                <a16:creationId xmlns:a16="http://schemas.microsoft.com/office/drawing/2014/main" id="{F7C2327A-8DA7-F0FE-11BD-4FD3BD0E50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23992" y="1967726"/>
            <a:ext cx="4287207" cy="4381407"/>
          </a:xfrm>
          <a:prstGeom prst="rect">
            <a:avLst/>
          </a:prstGeom>
        </p:spPr>
      </p:pic>
      <p:pic>
        <p:nvPicPr>
          <p:cNvPr id="2" name="Picture 1">
            <a:extLst>
              <a:ext uri="{FF2B5EF4-FFF2-40B4-BE49-F238E27FC236}">
                <a16:creationId xmlns:a16="http://schemas.microsoft.com/office/drawing/2014/main" id="{12EB86F0-B309-964B-E5CE-D04CF127466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F829B84A-C80A-64F5-318E-B53DDA82E1C5}"/>
              </a:ext>
            </a:extLst>
          </p:cNvPr>
          <p:cNvSpPr txBox="1"/>
          <p:nvPr/>
        </p:nvSpPr>
        <p:spPr>
          <a:xfrm>
            <a:off x="5215955" y="1997867"/>
            <a:ext cx="6224506" cy="941796"/>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إقامة فعاليات مجتمعية للتوعية بأهمية الاستدامة مثل المحاضرات وورش العمل</a:t>
            </a:r>
            <a:endParaRPr lang="en-US" dirty="0"/>
          </a:p>
        </p:txBody>
      </p:sp>
      <p:sp>
        <p:nvSpPr>
          <p:cNvPr id="10" name="TextBox 9">
            <a:extLst>
              <a:ext uri="{FF2B5EF4-FFF2-40B4-BE49-F238E27FC236}">
                <a16:creationId xmlns:a16="http://schemas.microsoft.com/office/drawing/2014/main" id="{DEAE9614-0B1E-2B33-F531-3AB966298745}"/>
              </a:ext>
            </a:extLst>
          </p:cNvPr>
          <p:cNvSpPr txBox="1"/>
          <p:nvPr/>
        </p:nvSpPr>
        <p:spPr>
          <a:xfrm>
            <a:off x="5215955" y="330912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إشراك المؤسسات الاجتماعية والتطوعية وقادة المجتمع في الاستراتيجيات والخطط</a:t>
            </a:r>
            <a:endParaRPr lang="en-US" dirty="0"/>
          </a:p>
        </p:txBody>
      </p:sp>
      <p:sp>
        <p:nvSpPr>
          <p:cNvPr id="11" name="TextBox 10">
            <a:extLst>
              <a:ext uri="{FF2B5EF4-FFF2-40B4-BE49-F238E27FC236}">
                <a16:creationId xmlns:a16="http://schemas.microsoft.com/office/drawing/2014/main" id="{789A63AE-5FA0-7070-01F5-A7952D8F6A6E}"/>
              </a:ext>
            </a:extLst>
          </p:cNvPr>
          <p:cNvSpPr txBox="1"/>
          <p:nvPr/>
        </p:nvSpPr>
        <p:spPr>
          <a:xfrm>
            <a:off x="5215955" y="462038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تشجيع المبادرات المجتمعية كالحملات التشجيعية للسلوكيات الخضراء</a:t>
            </a:r>
            <a:endParaRPr lang="en-US" dirty="0"/>
          </a:p>
        </p:txBody>
      </p:sp>
      <p:sp>
        <p:nvSpPr>
          <p:cNvPr id="12" name="TextBox 11">
            <a:extLst>
              <a:ext uri="{FF2B5EF4-FFF2-40B4-BE49-F238E27FC236}">
                <a16:creationId xmlns:a16="http://schemas.microsoft.com/office/drawing/2014/main" id="{5269AD6E-A6FA-6011-5DE6-9CAEE68124AE}"/>
              </a:ext>
            </a:extLst>
          </p:cNvPr>
          <p:cNvSpPr txBox="1"/>
          <p:nvPr/>
        </p:nvSpPr>
        <p:spPr>
          <a:xfrm>
            <a:off x="5215955" y="55069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عقد اتفاقيات تعاون بين الحكومات والقطاع الخاص والمجتمع المدني</a:t>
            </a:r>
            <a:endParaRPr lang="en-US" dirty="0"/>
          </a:p>
        </p:txBody>
      </p:sp>
    </p:spTree>
    <p:extLst>
      <p:ext uri="{BB962C8B-B14F-4D97-AF65-F5344CB8AC3E}">
        <p14:creationId xmlns:p14="http://schemas.microsoft.com/office/powerpoint/2010/main" val="2784331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12EB86F0-B309-964B-E5CE-D04CF127466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F829B84A-C80A-64F5-318E-B53DDA82E1C5}"/>
              </a:ext>
            </a:extLst>
          </p:cNvPr>
          <p:cNvSpPr txBox="1"/>
          <p:nvPr/>
        </p:nvSpPr>
        <p:spPr>
          <a:xfrm>
            <a:off x="5215955" y="1997867"/>
            <a:ext cx="6224506" cy="941796"/>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الاستفادة من وسائل التواصل الاجتماعي لنشر الوعي بالقضايا البيئية والاجتماعية</a:t>
            </a:r>
            <a:endParaRPr lang="en-US" dirty="0"/>
          </a:p>
        </p:txBody>
      </p:sp>
      <p:sp>
        <p:nvSpPr>
          <p:cNvPr id="10" name="TextBox 9">
            <a:extLst>
              <a:ext uri="{FF2B5EF4-FFF2-40B4-BE49-F238E27FC236}">
                <a16:creationId xmlns:a16="http://schemas.microsoft.com/office/drawing/2014/main" id="{DEAE9614-0B1E-2B33-F531-3AB966298745}"/>
              </a:ext>
            </a:extLst>
          </p:cNvPr>
          <p:cNvSpPr txBox="1"/>
          <p:nvPr/>
        </p:nvSpPr>
        <p:spPr>
          <a:xfrm>
            <a:off x="5215955" y="330912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تعزيز المبادرات التطوعية لتنظيف الأحياء والحدائق العامة وغرس الأشجار</a:t>
            </a:r>
            <a:endParaRPr lang="en-US" dirty="0"/>
          </a:p>
        </p:txBody>
      </p:sp>
      <p:sp>
        <p:nvSpPr>
          <p:cNvPr id="11" name="TextBox 10">
            <a:extLst>
              <a:ext uri="{FF2B5EF4-FFF2-40B4-BE49-F238E27FC236}">
                <a16:creationId xmlns:a16="http://schemas.microsoft.com/office/drawing/2014/main" id="{789A63AE-5FA0-7070-01F5-A7952D8F6A6E}"/>
              </a:ext>
            </a:extLst>
          </p:cNvPr>
          <p:cNvSpPr txBox="1"/>
          <p:nvPr/>
        </p:nvSpPr>
        <p:spPr>
          <a:xfrm>
            <a:off x="5215955" y="462038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تبادل الخبرات والممارسات الناجحة عبر وسائل الإعلام المختلفة</a:t>
            </a:r>
            <a:endParaRPr lang="en-US" dirty="0"/>
          </a:p>
        </p:txBody>
      </p:sp>
      <p:sp>
        <p:nvSpPr>
          <p:cNvPr id="12" name="TextBox 11">
            <a:extLst>
              <a:ext uri="{FF2B5EF4-FFF2-40B4-BE49-F238E27FC236}">
                <a16:creationId xmlns:a16="http://schemas.microsoft.com/office/drawing/2014/main" id="{5269AD6E-A6FA-6011-5DE6-9CAEE68124AE}"/>
              </a:ext>
            </a:extLst>
          </p:cNvPr>
          <p:cNvSpPr txBox="1"/>
          <p:nvPr/>
        </p:nvSpPr>
        <p:spPr>
          <a:xfrm>
            <a:off x="5215955" y="55069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dirty="0"/>
              <a:t>تكريم الجهود المجتمعية المبذولة في مجال حماية البيئة</a:t>
            </a:r>
            <a:endParaRPr lang="en-US" dirty="0"/>
          </a:p>
        </p:txBody>
      </p:sp>
      <p:pic>
        <p:nvPicPr>
          <p:cNvPr id="13" name="Picture 12" descr="Idea - Free education icons">
            <a:extLst>
              <a:ext uri="{FF2B5EF4-FFF2-40B4-BE49-F238E27FC236}">
                <a16:creationId xmlns:a16="http://schemas.microsoft.com/office/drawing/2014/main" id="{CB55B985-35F8-C727-E662-0EDDBF6325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54234"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04059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12EB86F0-B309-964B-E5CE-D04CF127466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475414" y="1711843"/>
            <a:ext cx="5146157" cy="5146157"/>
          </a:xfrm>
          <a:prstGeom prst="rect">
            <a:avLst/>
          </a:prstGeom>
        </p:spPr>
      </p:pic>
      <p:pic>
        <p:nvPicPr>
          <p:cNvPr id="3" name="Picture 2" descr="Idea - Free education icons">
            <a:extLst>
              <a:ext uri="{FF2B5EF4-FFF2-40B4-BE49-F238E27FC236}">
                <a16:creationId xmlns:a16="http://schemas.microsoft.com/office/drawing/2014/main" id="{22EE9E5A-421C-F849-60E6-A338DD139D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2AE53CF-F653-E64A-6C35-F4FDD2E6DA6D}"/>
              </a:ext>
            </a:extLst>
          </p:cNvPr>
          <p:cNvSpPr txBox="1"/>
          <p:nvPr/>
        </p:nvSpPr>
        <p:spPr>
          <a:xfrm>
            <a:off x="5259692" y="2134557"/>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وفي ختام برنامج التدريب "القيادة الاستراتيجية المستدامة"، نود أن نشكر جميع المشاركين الذين ساهموا في نجاح هذا البرنامج. لقد كانت فترة تدريبية رائعة ومليئة </a:t>
            </a:r>
            <a:r>
              <a:rPr lang="ar-SA"/>
              <a:t>بالمعرفة والتعلم</a:t>
            </a:r>
            <a:endParaRPr lang="en-US" dirty="0"/>
          </a:p>
        </p:txBody>
      </p:sp>
      <p:sp>
        <p:nvSpPr>
          <p:cNvPr id="13" name="TextBox 12">
            <a:extLst>
              <a:ext uri="{FF2B5EF4-FFF2-40B4-BE49-F238E27FC236}">
                <a16:creationId xmlns:a16="http://schemas.microsoft.com/office/drawing/2014/main" id="{A426E181-EDDB-1A6A-2BA8-168225DFC5B6}"/>
              </a:ext>
            </a:extLst>
          </p:cNvPr>
          <p:cNvSpPr txBox="1"/>
          <p:nvPr/>
        </p:nvSpPr>
        <p:spPr>
          <a:xfrm>
            <a:off x="5259692" y="4237354"/>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نود أن نعبر عن امتناننا العميق لكل مشارك على حضوره ومساهمته الفعّالة في النقاشات والتفاعلات طوال فترة البرنامج. لقد تمتعنا بتبادل الأفكار والخبرات معكم، مما أضاف قيمة حقيقية للمحتوى العلمي وجعل التدريب أكثر إثراءً</a:t>
            </a:r>
            <a:endParaRPr lang="en-US" dirty="0"/>
          </a:p>
        </p:txBody>
      </p:sp>
    </p:spTree>
    <p:extLst>
      <p:ext uri="{BB962C8B-B14F-4D97-AF65-F5344CB8AC3E}">
        <p14:creationId xmlns:p14="http://schemas.microsoft.com/office/powerpoint/2010/main" val="33159955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descr="Idea - Free education icons">
            <a:extLst>
              <a:ext uri="{FF2B5EF4-FFF2-40B4-BE49-F238E27FC236}">
                <a16:creationId xmlns:a16="http://schemas.microsoft.com/office/drawing/2014/main" id="{22EE9E5A-421C-F849-60E6-A338DD139D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2AE53CF-F653-E64A-6C35-F4FDD2E6DA6D}"/>
              </a:ext>
            </a:extLst>
          </p:cNvPr>
          <p:cNvSpPr txBox="1"/>
          <p:nvPr/>
        </p:nvSpPr>
        <p:spPr>
          <a:xfrm>
            <a:off x="5259692" y="1658198"/>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solidFill>
                  <a:srgbClr val="C00000"/>
                </a:solidFill>
              </a:rPr>
              <a:t>والآن، بعد انتهاء هذا البرنامج، نود أن نقدم بعض التوصيات الهامة التي تم اكتسابها وتطبيقها خلال فترة التدريب:</a:t>
            </a:r>
            <a:endParaRPr lang="en-US">
              <a:solidFill>
                <a:srgbClr val="C00000"/>
              </a:solidFill>
            </a:endParaRPr>
          </a:p>
        </p:txBody>
      </p:sp>
      <p:sp>
        <p:nvSpPr>
          <p:cNvPr id="9" name="TextBox 8">
            <a:extLst>
              <a:ext uri="{FF2B5EF4-FFF2-40B4-BE49-F238E27FC236}">
                <a16:creationId xmlns:a16="http://schemas.microsoft.com/office/drawing/2014/main" id="{51382F1C-9E5D-956C-77DB-7A3E08B4EF8C}"/>
              </a:ext>
            </a:extLst>
          </p:cNvPr>
          <p:cNvSpPr txBox="1"/>
          <p:nvPr/>
        </p:nvSpPr>
        <p:spPr>
          <a:xfrm>
            <a:off x="5259692" y="2912550"/>
            <a:ext cx="6415238" cy="1154162"/>
          </a:xfrm>
          <a:prstGeom prst="rect">
            <a:avLst/>
          </a:prstGeom>
        </p:spPr>
        <p:txBody>
          <a:bodyPr wrap="square">
            <a:spAutoFit/>
          </a:bodyPr>
          <a:lstStyle>
            <a:defPPr>
              <a:defRPr lang="en-US"/>
            </a:defPPr>
            <a:lvl1pPr marL="342900" marR="0" lvl="0" indent="-342900" algn="just" rtl="1">
              <a:lnSpc>
                <a:spcPct val="150000"/>
              </a:lnSpc>
              <a:spcBef>
                <a:spcPts val="0"/>
              </a:spcBef>
              <a:spcAft>
                <a:spcPts val="0"/>
              </a:spcAft>
              <a:buSzPct val="125000"/>
              <a:buFont typeface="+mj-lt"/>
              <a:buAutoNum type="arabicPeriod"/>
              <a:defRPr sz="2400">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التركيز على تطوير القدرة على التخطيط الاستراتيجي المستدام وتحديد الأهداف والرؤية الطويلة المدى</a:t>
            </a:r>
            <a:endParaRPr lang="en-US" dirty="0"/>
          </a:p>
        </p:txBody>
      </p:sp>
      <p:sp>
        <p:nvSpPr>
          <p:cNvPr id="10" name="TextBox 9">
            <a:extLst>
              <a:ext uri="{FF2B5EF4-FFF2-40B4-BE49-F238E27FC236}">
                <a16:creationId xmlns:a16="http://schemas.microsoft.com/office/drawing/2014/main" id="{56A015DA-15E7-8FF6-84F4-40006DCD6649}"/>
              </a:ext>
            </a:extLst>
          </p:cNvPr>
          <p:cNvSpPr txBox="1"/>
          <p:nvPr/>
        </p:nvSpPr>
        <p:spPr>
          <a:xfrm>
            <a:off x="5259692" y="4237158"/>
            <a:ext cx="6415238" cy="1154162"/>
          </a:xfrm>
          <a:prstGeom prst="rect">
            <a:avLst/>
          </a:prstGeom>
        </p:spPr>
        <p:txBody>
          <a:bodyPr wrap="square">
            <a:spAutoFit/>
          </a:bodyPr>
          <a:lstStyle>
            <a:defPPr>
              <a:defRPr lang="en-US"/>
            </a:defPPr>
            <a:lvl1pPr marL="342900" marR="0" lvl="0" indent="-342900" algn="just" rtl="1">
              <a:lnSpc>
                <a:spcPct val="150000"/>
              </a:lnSpc>
              <a:spcBef>
                <a:spcPts val="0"/>
              </a:spcBef>
              <a:spcAft>
                <a:spcPts val="0"/>
              </a:spcAft>
              <a:buSzPct val="125000"/>
              <a:buFont typeface="+mj-lt"/>
              <a:buAutoNum type="arabicPeriod" startAt="2"/>
              <a:defRPr sz="2400">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ربط القيادة الاستراتيجية بالمسؤولية الاجتماعية للشركات وتفعيلها في جميع جوانب العمل</a:t>
            </a:r>
            <a:endParaRPr lang="en-US" dirty="0"/>
          </a:p>
        </p:txBody>
      </p:sp>
      <p:sp>
        <p:nvSpPr>
          <p:cNvPr id="11" name="TextBox 10">
            <a:extLst>
              <a:ext uri="{FF2B5EF4-FFF2-40B4-BE49-F238E27FC236}">
                <a16:creationId xmlns:a16="http://schemas.microsoft.com/office/drawing/2014/main" id="{5588F098-5011-4D25-F20C-CEF1F219A41C}"/>
              </a:ext>
            </a:extLst>
          </p:cNvPr>
          <p:cNvSpPr txBox="1"/>
          <p:nvPr/>
        </p:nvSpPr>
        <p:spPr>
          <a:xfrm>
            <a:off x="5259692" y="5468480"/>
            <a:ext cx="6415238" cy="1154162"/>
          </a:xfrm>
          <a:prstGeom prst="rect">
            <a:avLst/>
          </a:prstGeom>
        </p:spPr>
        <p:txBody>
          <a:bodyPr wrap="square">
            <a:spAutoFit/>
          </a:bodyPr>
          <a:lstStyle>
            <a:defPPr>
              <a:defRPr lang="en-US"/>
            </a:defPPr>
            <a:lvl1pPr marL="342900" marR="0" lvl="0" indent="-342900" algn="just" rtl="1">
              <a:lnSpc>
                <a:spcPct val="150000"/>
              </a:lnSpc>
              <a:spcBef>
                <a:spcPts val="0"/>
              </a:spcBef>
              <a:spcAft>
                <a:spcPts val="0"/>
              </a:spcAft>
              <a:buSzPct val="125000"/>
              <a:buFont typeface="+mj-lt"/>
              <a:buAutoNum type="arabicPeriod" startAt="3"/>
              <a:defRPr sz="2400">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تعزيز الثقافة التنظيمية المستدامة من خلال توفير الموارد والتكنولوجيا اللازمة وتشجيع التعاون والابتكار</a:t>
            </a:r>
            <a:endParaRPr lang="en-US" dirty="0"/>
          </a:p>
        </p:txBody>
      </p:sp>
    </p:spTree>
    <p:extLst>
      <p:ext uri="{BB962C8B-B14F-4D97-AF65-F5344CB8AC3E}">
        <p14:creationId xmlns:p14="http://schemas.microsoft.com/office/powerpoint/2010/main" val="1974638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descr="Idea - Free education icons">
            <a:extLst>
              <a:ext uri="{FF2B5EF4-FFF2-40B4-BE49-F238E27FC236}">
                <a16:creationId xmlns:a16="http://schemas.microsoft.com/office/drawing/2014/main" id="{22EE9E5A-421C-F849-60E6-A338DD139D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1382F1C-9E5D-956C-77DB-7A3E08B4EF8C}"/>
              </a:ext>
            </a:extLst>
          </p:cNvPr>
          <p:cNvSpPr txBox="1"/>
          <p:nvPr/>
        </p:nvSpPr>
        <p:spPr>
          <a:xfrm>
            <a:off x="5259692" y="2043761"/>
            <a:ext cx="6415238" cy="600164"/>
          </a:xfrm>
          <a:prstGeom prst="rect">
            <a:avLst/>
          </a:prstGeom>
        </p:spPr>
        <p:txBody>
          <a:bodyPr wrap="square">
            <a:spAutoFit/>
          </a:bodyPr>
          <a:lstStyle>
            <a:defPPr>
              <a:defRPr lang="en-US"/>
            </a:defPPr>
            <a:lvl1pPr marL="342900" marR="0" lvl="0" indent="-342900" algn="just" rtl="1">
              <a:lnSpc>
                <a:spcPct val="150000"/>
              </a:lnSpc>
              <a:spcBef>
                <a:spcPts val="0"/>
              </a:spcBef>
              <a:spcAft>
                <a:spcPts val="0"/>
              </a:spcAft>
              <a:buSzPct val="125000"/>
              <a:buFont typeface="+mj-lt"/>
              <a:buAutoNum type="arabicPeriod"/>
              <a:defRPr sz="2400">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buFont typeface="+mj-lt"/>
              <a:buAutoNum type="arabicPeriod" startAt="4"/>
            </a:pPr>
            <a:r>
              <a:rPr lang="ar-SA" dirty="0"/>
              <a:t>اعتماد نموذج القيادة التشاركية وتمكين الفرق لتحقيق الأهداف المستدامة</a:t>
            </a:r>
            <a:endParaRPr lang="en-US" dirty="0"/>
          </a:p>
        </p:txBody>
      </p:sp>
      <p:sp>
        <p:nvSpPr>
          <p:cNvPr id="10" name="TextBox 9">
            <a:extLst>
              <a:ext uri="{FF2B5EF4-FFF2-40B4-BE49-F238E27FC236}">
                <a16:creationId xmlns:a16="http://schemas.microsoft.com/office/drawing/2014/main" id="{56A015DA-15E7-8FF6-84F4-40006DCD6649}"/>
              </a:ext>
            </a:extLst>
          </p:cNvPr>
          <p:cNvSpPr txBox="1"/>
          <p:nvPr/>
        </p:nvSpPr>
        <p:spPr>
          <a:xfrm>
            <a:off x="5259692" y="3212459"/>
            <a:ext cx="6415238" cy="1154162"/>
          </a:xfrm>
          <a:prstGeom prst="rect">
            <a:avLst/>
          </a:prstGeom>
        </p:spPr>
        <p:txBody>
          <a:bodyPr wrap="square">
            <a:spAutoFit/>
          </a:bodyPr>
          <a:lstStyle>
            <a:defPPr>
              <a:defRPr lang="en-US"/>
            </a:defPPr>
            <a:lvl1pPr marL="342900" marR="0" lvl="0" indent="-342900" algn="just" rtl="1">
              <a:lnSpc>
                <a:spcPct val="150000"/>
              </a:lnSpc>
              <a:spcBef>
                <a:spcPts val="0"/>
              </a:spcBef>
              <a:spcAft>
                <a:spcPts val="0"/>
              </a:spcAft>
              <a:buSzPct val="125000"/>
              <a:buFont typeface="+mj-lt"/>
              <a:buAutoNum type="arabicPeriod" startAt="2"/>
              <a:defRPr sz="2400">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buFont typeface="+mj-lt"/>
              <a:buAutoNum type="arabicPeriod" startAt="5"/>
            </a:pPr>
            <a:r>
              <a:rPr lang="ar-SA" dirty="0"/>
              <a:t>تشجيع التواصل الفعّال وبناء العلاقات القوية مع الفرق والشركاء لضمان استدامة النجاح</a:t>
            </a:r>
            <a:endParaRPr lang="en-US" dirty="0"/>
          </a:p>
        </p:txBody>
      </p:sp>
      <p:sp>
        <p:nvSpPr>
          <p:cNvPr id="2" name="TextBox 1">
            <a:extLst>
              <a:ext uri="{FF2B5EF4-FFF2-40B4-BE49-F238E27FC236}">
                <a16:creationId xmlns:a16="http://schemas.microsoft.com/office/drawing/2014/main" id="{2281B788-4520-D39E-28A6-9FBE7BC9B1EE}"/>
              </a:ext>
            </a:extLst>
          </p:cNvPr>
          <p:cNvSpPr txBox="1"/>
          <p:nvPr/>
        </p:nvSpPr>
        <p:spPr>
          <a:xfrm>
            <a:off x="5259692" y="4474832"/>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نأمل أن تكون هذه التوصيات مفيدة لكم في مسيرتكم القيادية المستدامة. نود أن نشكركم مرة أخرى على مشاركتكم الفعّالة ونتطلع إلى الاستماع إلى تجاربكم وتحقيق نجاحاتكم في المستقبل</a:t>
            </a:r>
            <a:endParaRPr lang="en-US" dirty="0"/>
          </a:p>
        </p:txBody>
      </p:sp>
    </p:spTree>
    <p:extLst>
      <p:ext uri="{BB962C8B-B14F-4D97-AF65-F5344CB8AC3E}">
        <p14:creationId xmlns:p14="http://schemas.microsoft.com/office/powerpoint/2010/main" val="20916000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19" name="TextBox 18">
            <a:extLst>
              <a:ext uri="{FF2B5EF4-FFF2-40B4-BE49-F238E27FC236}">
                <a16:creationId xmlns:a16="http://schemas.microsoft.com/office/drawing/2014/main" id="{1E8C86C5-93DB-6157-AAA2-437D7E1CA3DF}"/>
              </a:ext>
            </a:extLst>
          </p:cNvPr>
          <p:cNvSpPr txBox="1"/>
          <p:nvPr/>
        </p:nvSpPr>
        <p:spPr>
          <a:xfrm>
            <a:off x="2888381" y="2367171"/>
            <a:ext cx="6415238" cy="600164"/>
          </a:xfrm>
          <a:prstGeom prst="rect">
            <a:avLst/>
          </a:prstGeom>
        </p:spPr>
        <p:txBody>
          <a:bodyPr wrap="square">
            <a:spAutoFit/>
          </a:bodyPr>
          <a:lstStyle>
            <a:defPPr>
              <a:defRPr lang="en-US"/>
            </a:defPPr>
            <a:lvl1pPr marR="0" lvl="0" indent="0" algn="ctr" rtl="1">
              <a:lnSpc>
                <a:spcPct val="150000"/>
              </a:lnSpc>
              <a:spcBef>
                <a:spcPts val="0"/>
              </a:spcBef>
              <a:spcAft>
                <a:spcPts val="0"/>
              </a:spcAft>
              <a:buSzPct val="125000"/>
              <a:buFont typeface="Symbol" panose="05050102010706020507" pitchFamily="18" charset="2"/>
              <a:buNone/>
              <a:defRPr sz="9600" b="1">
                <a:solidFill>
                  <a:schemeClr val="bg1"/>
                </a:solidFill>
                <a:effectLst>
                  <a:outerShdw blurRad="38100" dist="38100" dir="2700000" algn="tl">
                    <a:srgbClr val="000000">
                      <a:alpha val="43137"/>
                    </a:srgbClr>
                  </a:outerShdw>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شكراً لكم جميعاً</a:t>
            </a:r>
            <a:endParaRPr lang="en-US" dirty="0"/>
          </a:p>
        </p:txBody>
      </p:sp>
    </p:spTree>
    <p:extLst>
      <p:ext uri="{BB962C8B-B14F-4D97-AF65-F5344CB8AC3E}">
        <p14:creationId xmlns:p14="http://schemas.microsoft.com/office/powerpoint/2010/main" val="1802692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7259070" y="3262799"/>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للقيادة الاستراتيجية المستدامة أن تساعد المنظمات في تحقيق أهداف التنمية المستدامة؟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8048"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2" name="Picture 1">
            <a:extLst>
              <a:ext uri="{FF2B5EF4-FFF2-40B4-BE49-F238E27FC236}">
                <a16:creationId xmlns:a16="http://schemas.microsoft.com/office/drawing/2014/main" id="{FAF261AB-FAD5-18D8-FE2E-09372F1F332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3" name="TextBox 2">
            <a:extLst>
              <a:ext uri="{FF2B5EF4-FFF2-40B4-BE49-F238E27FC236}">
                <a16:creationId xmlns:a16="http://schemas.microsoft.com/office/drawing/2014/main" id="{20AAE794-D1D6-0D48-07D7-C88ED941A7D6}"/>
              </a:ext>
            </a:extLst>
          </p:cNvPr>
          <p:cNvSpPr txBox="1"/>
          <p:nvPr/>
        </p:nvSpPr>
        <p:spPr>
          <a:xfrm>
            <a:off x="5215955" y="1820885"/>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marL="0" indent="0">
              <a:buNone/>
            </a:pPr>
            <a:r>
              <a:rPr lang="ar-SA"/>
              <a:t>يمكن للقيادة الاستراتيجية المستدامة مساعدة المنظمات على تحقيق أهداف التنمية المستدامة بعدة طرق:</a:t>
            </a:r>
            <a:endParaRPr lang="en-US"/>
          </a:p>
        </p:txBody>
      </p:sp>
      <p:sp>
        <p:nvSpPr>
          <p:cNvPr id="4" name="TextBox 3">
            <a:extLst>
              <a:ext uri="{FF2B5EF4-FFF2-40B4-BE49-F238E27FC236}">
                <a16:creationId xmlns:a16="http://schemas.microsoft.com/office/drawing/2014/main" id="{17B1C7C8-5315-0496-9015-B578BA748C58}"/>
              </a:ext>
            </a:extLst>
          </p:cNvPr>
          <p:cNvSpPr txBox="1"/>
          <p:nvPr/>
        </p:nvSpPr>
        <p:spPr>
          <a:xfrm>
            <a:off x="5215955" y="3006053"/>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dirty="0"/>
              <a:t>وضع استراتيجية واضحة تركز على الجوانب البيئية والاجتماعية والاقتصادية على حد سواء</a:t>
            </a:r>
            <a:endParaRPr lang="en-US" dirty="0"/>
          </a:p>
        </p:txBody>
      </p:sp>
      <p:sp>
        <p:nvSpPr>
          <p:cNvPr id="8" name="TextBox 7">
            <a:extLst>
              <a:ext uri="{FF2B5EF4-FFF2-40B4-BE49-F238E27FC236}">
                <a16:creationId xmlns:a16="http://schemas.microsoft.com/office/drawing/2014/main" id="{C406806E-7CFD-A8C6-D31F-0FAA36A3F048}"/>
              </a:ext>
            </a:extLst>
          </p:cNvPr>
          <p:cNvSpPr txBox="1"/>
          <p:nvPr/>
        </p:nvSpPr>
        <p:spPr>
          <a:xfrm>
            <a:off x="5215955" y="419122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تحديد الأهداف والمؤشرات الرئيسية للأداء المتعلقة بالتنمية المستدامة</a:t>
            </a:r>
            <a:endParaRPr lang="en-US"/>
          </a:p>
        </p:txBody>
      </p:sp>
      <p:sp>
        <p:nvSpPr>
          <p:cNvPr id="9" name="TextBox 8">
            <a:extLst>
              <a:ext uri="{FF2B5EF4-FFF2-40B4-BE49-F238E27FC236}">
                <a16:creationId xmlns:a16="http://schemas.microsoft.com/office/drawing/2014/main" id="{5B17B069-86EB-580C-649A-82699D1B451F}"/>
              </a:ext>
            </a:extLst>
          </p:cNvPr>
          <p:cNvSpPr txBox="1"/>
          <p:nvPr/>
        </p:nvSpPr>
        <p:spPr>
          <a:xfrm>
            <a:off x="5215955" y="495165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dirty="0"/>
              <a:t>تخصيص الموارد اللازمة لتنفيذ المبادرات والبرامج المسؤولة اجتماعياً</a:t>
            </a:r>
            <a:endParaRPr lang="en-US" dirty="0"/>
          </a:p>
        </p:txBody>
      </p:sp>
      <p:sp>
        <p:nvSpPr>
          <p:cNvPr id="10" name="TextBox 9">
            <a:extLst>
              <a:ext uri="{FF2B5EF4-FFF2-40B4-BE49-F238E27FC236}">
                <a16:creationId xmlns:a16="http://schemas.microsoft.com/office/drawing/2014/main" id="{0E5791A9-F96A-7A3A-C6A3-0DFA4562211E}"/>
              </a:ext>
            </a:extLst>
          </p:cNvPr>
          <p:cNvSpPr txBox="1"/>
          <p:nvPr/>
        </p:nvSpPr>
        <p:spPr>
          <a:xfrm>
            <a:off x="5215955" y="571209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اتخاذ القرارات بمنظور طويل المدى والأخذ بعين الاعتبار تأثيراتها البيئية والاجتماعية</a:t>
            </a:r>
            <a:endParaRPr lang="en-US"/>
          </a:p>
        </p:txBody>
      </p:sp>
    </p:spTree>
    <p:extLst>
      <p:ext uri="{BB962C8B-B14F-4D97-AF65-F5344CB8AC3E}">
        <p14:creationId xmlns:p14="http://schemas.microsoft.com/office/powerpoint/2010/main" val="9807938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2" name="Picture 1">
            <a:extLst>
              <a:ext uri="{FF2B5EF4-FFF2-40B4-BE49-F238E27FC236}">
                <a16:creationId xmlns:a16="http://schemas.microsoft.com/office/drawing/2014/main" id="{FAF261AB-FAD5-18D8-FE2E-09372F1F332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3" name="TextBox 2">
            <a:extLst>
              <a:ext uri="{FF2B5EF4-FFF2-40B4-BE49-F238E27FC236}">
                <a16:creationId xmlns:a16="http://schemas.microsoft.com/office/drawing/2014/main" id="{20AAE794-D1D6-0D48-07D7-C88ED941A7D6}"/>
              </a:ext>
            </a:extLst>
          </p:cNvPr>
          <p:cNvSpPr txBox="1"/>
          <p:nvPr/>
        </p:nvSpPr>
        <p:spPr>
          <a:xfrm>
            <a:off x="5215955" y="2110423"/>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تطوير المنتجات والخدمات بما يتفق مع مبادئ الاستدامة</a:t>
            </a:r>
            <a:endParaRPr lang="en-US"/>
          </a:p>
        </p:txBody>
      </p:sp>
      <p:sp>
        <p:nvSpPr>
          <p:cNvPr id="4" name="TextBox 3">
            <a:extLst>
              <a:ext uri="{FF2B5EF4-FFF2-40B4-BE49-F238E27FC236}">
                <a16:creationId xmlns:a16="http://schemas.microsoft.com/office/drawing/2014/main" id="{17B1C7C8-5315-0496-9015-B578BA748C58}"/>
              </a:ext>
            </a:extLst>
          </p:cNvPr>
          <p:cNvSpPr txBox="1"/>
          <p:nvPr/>
        </p:nvSpPr>
        <p:spPr>
          <a:xfrm>
            <a:off x="5215955" y="329559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مشاركة ذوي المصلحة من العاملين والمجتمع المحلي في وضع الاستراتيجية</a:t>
            </a:r>
            <a:endParaRPr lang="en-US" dirty="0"/>
          </a:p>
        </p:txBody>
      </p:sp>
      <p:sp>
        <p:nvSpPr>
          <p:cNvPr id="8" name="TextBox 7">
            <a:extLst>
              <a:ext uri="{FF2B5EF4-FFF2-40B4-BE49-F238E27FC236}">
                <a16:creationId xmlns:a16="http://schemas.microsoft.com/office/drawing/2014/main" id="{C406806E-7CFD-A8C6-D31F-0FAA36A3F048}"/>
              </a:ext>
            </a:extLst>
          </p:cNvPr>
          <p:cNvSpPr txBox="1"/>
          <p:nvPr/>
        </p:nvSpPr>
        <p:spPr>
          <a:xfrm>
            <a:off x="5215955" y="448075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تقييم الأداء والتقدم بشكل مستمر لضمان تحقيق الأهداف</a:t>
            </a:r>
            <a:endParaRPr lang="en-US" dirty="0"/>
          </a:p>
        </p:txBody>
      </p:sp>
      <p:sp>
        <p:nvSpPr>
          <p:cNvPr id="10" name="TextBox 9">
            <a:extLst>
              <a:ext uri="{FF2B5EF4-FFF2-40B4-BE49-F238E27FC236}">
                <a16:creationId xmlns:a16="http://schemas.microsoft.com/office/drawing/2014/main" id="{0E5791A9-F96A-7A3A-C6A3-0DFA4562211E}"/>
              </a:ext>
            </a:extLst>
          </p:cNvPr>
          <p:cNvSpPr txBox="1"/>
          <p:nvPr/>
        </p:nvSpPr>
        <p:spPr>
          <a:xfrm>
            <a:off x="5215955" y="566592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تعزيز ثقافة المسؤولية البيئية والاجتماعية داخل المنظمة</a:t>
            </a:r>
            <a:endParaRPr lang="en-US"/>
          </a:p>
        </p:txBody>
      </p:sp>
      <p:grpSp>
        <p:nvGrpSpPr>
          <p:cNvPr id="11" name="Group 10">
            <a:extLst>
              <a:ext uri="{FF2B5EF4-FFF2-40B4-BE49-F238E27FC236}">
                <a16:creationId xmlns:a16="http://schemas.microsoft.com/office/drawing/2014/main" id="{401130E9-C7BD-59C6-66BB-4AAA934F3D41}"/>
              </a:ext>
            </a:extLst>
          </p:cNvPr>
          <p:cNvGrpSpPr/>
          <p:nvPr/>
        </p:nvGrpSpPr>
        <p:grpSpPr>
          <a:xfrm>
            <a:off x="13680993" y="2499778"/>
            <a:ext cx="3255842" cy="3276059"/>
            <a:chOff x="8430567" y="2499778"/>
            <a:chExt cx="3255842" cy="3276059"/>
          </a:xfrm>
        </p:grpSpPr>
        <p:grpSp>
          <p:nvGrpSpPr>
            <p:cNvPr id="12" name="Group 11">
              <a:extLst>
                <a:ext uri="{FF2B5EF4-FFF2-40B4-BE49-F238E27FC236}">
                  <a16:creationId xmlns:a16="http://schemas.microsoft.com/office/drawing/2014/main" id="{600E6BFF-1118-629F-5152-8A82D31889CC}"/>
                </a:ext>
              </a:extLst>
            </p:cNvPr>
            <p:cNvGrpSpPr/>
            <p:nvPr/>
          </p:nvGrpSpPr>
          <p:grpSpPr>
            <a:xfrm>
              <a:off x="8430567" y="2499778"/>
              <a:ext cx="3255842" cy="3276059"/>
              <a:chOff x="3748207" y="0"/>
              <a:chExt cx="1137710" cy="1144866"/>
            </a:xfrm>
          </p:grpSpPr>
          <p:grpSp>
            <p:nvGrpSpPr>
              <p:cNvPr id="14" name="مجموعة 58">
                <a:extLst>
                  <a:ext uri="{FF2B5EF4-FFF2-40B4-BE49-F238E27FC236}">
                    <a16:creationId xmlns:a16="http://schemas.microsoft.com/office/drawing/2014/main" id="{01324006-4AF6-7711-9269-9E89910C28EA}"/>
                  </a:ext>
                </a:extLst>
              </p:cNvPr>
              <p:cNvGrpSpPr/>
              <p:nvPr/>
            </p:nvGrpSpPr>
            <p:grpSpPr>
              <a:xfrm>
                <a:off x="3934205" y="0"/>
                <a:ext cx="768149" cy="768331"/>
                <a:chOff x="3934205" y="0"/>
                <a:chExt cx="668348" cy="668348"/>
              </a:xfrm>
            </p:grpSpPr>
            <p:sp>
              <p:nvSpPr>
                <p:cNvPr id="16" name="شكل بيضاوي 65">
                  <a:extLst>
                    <a:ext uri="{FF2B5EF4-FFF2-40B4-BE49-F238E27FC236}">
                      <a16:creationId xmlns:a16="http://schemas.microsoft.com/office/drawing/2014/main" id="{DC86867D-D471-7DF5-9465-022D3CAAF27B}"/>
                    </a:ext>
                  </a:extLst>
                </p:cNvPr>
                <p:cNvSpPr/>
                <p:nvPr/>
              </p:nvSpPr>
              <p:spPr>
                <a:xfrm>
                  <a:off x="3934205" y="0"/>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17" name="شكل بيضاوي 66">
                  <a:extLst>
                    <a:ext uri="{FF2B5EF4-FFF2-40B4-BE49-F238E27FC236}">
                      <a16:creationId xmlns:a16="http://schemas.microsoft.com/office/drawing/2014/main" id="{9AFEB72C-F957-1550-A66B-F3FD6029299E}"/>
                    </a:ext>
                  </a:extLst>
                </p:cNvPr>
                <p:cNvSpPr/>
                <p:nvPr/>
              </p:nvSpPr>
              <p:spPr>
                <a:xfrm>
                  <a:off x="3934205" y="0"/>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15" name="مربع نص 61">
                <a:extLst>
                  <a:ext uri="{FF2B5EF4-FFF2-40B4-BE49-F238E27FC236}">
                    <a16:creationId xmlns:a16="http://schemas.microsoft.com/office/drawing/2014/main" id="{DE4740C2-D74D-C182-6BD2-AC8047924F92}"/>
                  </a:ext>
                </a:extLst>
              </p:cNvPr>
              <p:cNvSpPr txBox="1"/>
              <p:nvPr/>
            </p:nvSpPr>
            <p:spPr>
              <a:xfrm>
                <a:off x="3748207" y="945079"/>
                <a:ext cx="1137710" cy="199787"/>
              </a:xfrm>
              <a:prstGeom prst="rect">
                <a:avLst/>
              </a:prstGeom>
              <a:noFill/>
            </p:spPr>
            <p:txBody>
              <a:bodyPr wrap="square">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البيئية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Environmentalism ">
              <a:extLst>
                <a:ext uri="{FF2B5EF4-FFF2-40B4-BE49-F238E27FC236}">
                  <a16:creationId xmlns:a16="http://schemas.microsoft.com/office/drawing/2014/main" id="{80FCE0A4-E60C-FC83-2427-7412BD4676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9076" y="2844213"/>
              <a:ext cx="1495610" cy="14954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21039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894735" y="675008"/>
            <a:ext cx="10402530" cy="968852"/>
            <a:chOff x="894735" y="519096"/>
            <a:chExt cx="1040253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894735" y="519096"/>
              <a:ext cx="104025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التحديات المتعلقة بالاستدامة وتأثيرها على المؤسسات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FAF261AB-FAD5-18D8-FE2E-09372F1F332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920755" y="1711843"/>
            <a:ext cx="5146157" cy="5146157"/>
          </a:xfrm>
          <a:prstGeom prst="rect">
            <a:avLst/>
          </a:prstGeom>
        </p:spPr>
      </p:pic>
      <p:grpSp>
        <p:nvGrpSpPr>
          <p:cNvPr id="38" name="Group 37">
            <a:extLst>
              <a:ext uri="{FF2B5EF4-FFF2-40B4-BE49-F238E27FC236}">
                <a16:creationId xmlns:a16="http://schemas.microsoft.com/office/drawing/2014/main" id="{2112B346-F64B-60CE-7019-2D97F706CBD5}"/>
              </a:ext>
            </a:extLst>
          </p:cNvPr>
          <p:cNvGrpSpPr/>
          <p:nvPr/>
        </p:nvGrpSpPr>
        <p:grpSpPr>
          <a:xfrm>
            <a:off x="8430567" y="2499778"/>
            <a:ext cx="3255842" cy="3276059"/>
            <a:chOff x="8430567" y="2499778"/>
            <a:chExt cx="3255842" cy="3276059"/>
          </a:xfrm>
        </p:grpSpPr>
        <p:grpSp>
          <p:nvGrpSpPr>
            <p:cNvPr id="11" name="Group 10">
              <a:extLst>
                <a:ext uri="{FF2B5EF4-FFF2-40B4-BE49-F238E27FC236}">
                  <a16:creationId xmlns:a16="http://schemas.microsoft.com/office/drawing/2014/main" id="{D5C6FEA9-9E8A-4AA2-8C8E-C41E1E9597F7}"/>
                </a:ext>
              </a:extLst>
            </p:cNvPr>
            <p:cNvGrpSpPr/>
            <p:nvPr/>
          </p:nvGrpSpPr>
          <p:grpSpPr>
            <a:xfrm>
              <a:off x="8430567" y="2499778"/>
              <a:ext cx="3255842" cy="3276059"/>
              <a:chOff x="3748207" y="0"/>
              <a:chExt cx="1137710" cy="1144866"/>
            </a:xfrm>
          </p:grpSpPr>
          <p:grpSp>
            <p:nvGrpSpPr>
              <p:cNvPr id="22" name="مجموعة 58">
                <a:extLst>
                  <a:ext uri="{FF2B5EF4-FFF2-40B4-BE49-F238E27FC236}">
                    <a16:creationId xmlns:a16="http://schemas.microsoft.com/office/drawing/2014/main" id="{6BAAA483-FDB8-43EA-A462-C28461D57CF7}"/>
                  </a:ext>
                </a:extLst>
              </p:cNvPr>
              <p:cNvGrpSpPr/>
              <p:nvPr/>
            </p:nvGrpSpPr>
            <p:grpSpPr>
              <a:xfrm>
                <a:off x="3934205" y="0"/>
                <a:ext cx="768149" cy="768331"/>
                <a:chOff x="3934205" y="0"/>
                <a:chExt cx="668348" cy="668348"/>
              </a:xfrm>
            </p:grpSpPr>
            <p:sp>
              <p:nvSpPr>
                <p:cNvPr id="32" name="شكل بيضاوي 65">
                  <a:extLst>
                    <a:ext uri="{FF2B5EF4-FFF2-40B4-BE49-F238E27FC236}">
                      <a16:creationId xmlns:a16="http://schemas.microsoft.com/office/drawing/2014/main" id="{ADFAF120-756B-4665-A582-358B90290983}"/>
                    </a:ext>
                  </a:extLst>
                </p:cNvPr>
                <p:cNvSpPr/>
                <p:nvPr/>
              </p:nvSpPr>
              <p:spPr>
                <a:xfrm>
                  <a:off x="3934205" y="0"/>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3" name="شكل بيضاوي 66">
                  <a:extLst>
                    <a:ext uri="{FF2B5EF4-FFF2-40B4-BE49-F238E27FC236}">
                      <a16:creationId xmlns:a16="http://schemas.microsoft.com/office/drawing/2014/main" id="{B8C8D763-C67A-43A0-BE0F-48F390CC6E6C}"/>
                    </a:ext>
                  </a:extLst>
                </p:cNvPr>
                <p:cNvSpPr/>
                <p:nvPr/>
              </p:nvSpPr>
              <p:spPr>
                <a:xfrm>
                  <a:off x="3934205" y="0"/>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23" name="مربع نص 61">
                <a:extLst>
                  <a:ext uri="{FF2B5EF4-FFF2-40B4-BE49-F238E27FC236}">
                    <a16:creationId xmlns:a16="http://schemas.microsoft.com/office/drawing/2014/main" id="{EE00F130-473F-4061-8213-E825AA822A67}"/>
                  </a:ext>
                </a:extLst>
              </p:cNvPr>
              <p:cNvSpPr txBox="1"/>
              <p:nvPr/>
            </p:nvSpPr>
            <p:spPr>
              <a:xfrm>
                <a:off x="3748207" y="945079"/>
                <a:ext cx="1137710" cy="199787"/>
              </a:xfrm>
              <a:prstGeom prst="rect">
                <a:avLst/>
              </a:prstGeom>
              <a:noFill/>
            </p:spPr>
            <p:txBody>
              <a:bodyPr wrap="square">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البيئية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Environmentalism ">
              <a:extLst>
                <a:ext uri="{FF2B5EF4-FFF2-40B4-BE49-F238E27FC236}">
                  <a16:creationId xmlns:a16="http://schemas.microsoft.com/office/drawing/2014/main" id="{2225CA51-E9C1-EF97-DEA4-DEF415806E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9076" y="2844213"/>
              <a:ext cx="1495610" cy="1495490"/>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TextBox 40">
            <a:extLst>
              <a:ext uri="{FF2B5EF4-FFF2-40B4-BE49-F238E27FC236}">
                <a16:creationId xmlns:a16="http://schemas.microsoft.com/office/drawing/2014/main" id="{B020E6D0-8B10-3390-41B9-BB798ABAACA9}"/>
              </a:ext>
            </a:extLst>
          </p:cNvPr>
          <p:cNvSpPr txBox="1"/>
          <p:nvPr/>
        </p:nvSpPr>
        <p:spPr>
          <a:xfrm>
            <a:off x="1307314" y="2514125"/>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التغير المناخي وارتفاع مستوى الانبعاثات الكربونية</a:t>
            </a:r>
            <a:endParaRPr lang="en-US" dirty="0"/>
          </a:p>
        </p:txBody>
      </p:sp>
      <p:sp>
        <p:nvSpPr>
          <p:cNvPr id="42" name="TextBox 41">
            <a:extLst>
              <a:ext uri="{FF2B5EF4-FFF2-40B4-BE49-F238E27FC236}">
                <a16:creationId xmlns:a16="http://schemas.microsoft.com/office/drawing/2014/main" id="{4CA44E9A-DE04-61DB-D3CC-1DD0FFDAAD52}"/>
              </a:ext>
            </a:extLst>
          </p:cNvPr>
          <p:cNvSpPr txBox="1"/>
          <p:nvPr/>
        </p:nvSpPr>
        <p:spPr>
          <a:xfrm>
            <a:off x="1307314" y="3852197"/>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ندرة الموارد الطبيعية والاستنزاف البيئي</a:t>
            </a:r>
            <a:endParaRPr lang="en-US" dirty="0"/>
          </a:p>
        </p:txBody>
      </p:sp>
      <p:sp>
        <p:nvSpPr>
          <p:cNvPr id="43" name="TextBox 42">
            <a:extLst>
              <a:ext uri="{FF2B5EF4-FFF2-40B4-BE49-F238E27FC236}">
                <a16:creationId xmlns:a16="http://schemas.microsoft.com/office/drawing/2014/main" id="{F1846976-FFED-F06A-98B3-F18D0DAF7675}"/>
              </a:ext>
            </a:extLst>
          </p:cNvPr>
          <p:cNvSpPr txBox="1"/>
          <p:nvPr/>
        </p:nvSpPr>
        <p:spPr>
          <a:xfrm>
            <a:off x="1307314" y="519026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التلوث والأضرار البيئية الناتجة عن الأنشطة التجارية</a:t>
            </a:r>
            <a:endParaRPr lang="en-US" dirty="0"/>
          </a:p>
        </p:txBody>
      </p:sp>
      <p:grpSp>
        <p:nvGrpSpPr>
          <p:cNvPr id="45" name="Group 44">
            <a:extLst>
              <a:ext uri="{FF2B5EF4-FFF2-40B4-BE49-F238E27FC236}">
                <a16:creationId xmlns:a16="http://schemas.microsoft.com/office/drawing/2014/main" id="{8FCD1B63-C00E-95ED-D40D-4C5DAFE74620}"/>
              </a:ext>
            </a:extLst>
          </p:cNvPr>
          <p:cNvGrpSpPr/>
          <p:nvPr/>
        </p:nvGrpSpPr>
        <p:grpSpPr>
          <a:xfrm>
            <a:off x="13553086" y="2499782"/>
            <a:ext cx="3257182" cy="3276057"/>
            <a:chOff x="4468081" y="2499782"/>
            <a:chExt cx="3257182" cy="3276057"/>
          </a:xfrm>
        </p:grpSpPr>
        <p:grpSp>
          <p:nvGrpSpPr>
            <p:cNvPr id="46" name="Group 45">
              <a:extLst>
                <a:ext uri="{FF2B5EF4-FFF2-40B4-BE49-F238E27FC236}">
                  <a16:creationId xmlns:a16="http://schemas.microsoft.com/office/drawing/2014/main" id="{108B592F-CED0-0D1F-683D-D0A6A0D6CE7E}"/>
                </a:ext>
              </a:extLst>
            </p:cNvPr>
            <p:cNvGrpSpPr/>
            <p:nvPr/>
          </p:nvGrpSpPr>
          <p:grpSpPr>
            <a:xfrm>
              <a:off x="4468081" y="2499782"/>
              <a:ext cx="3257182" cy="3276057"/>
              <a:chOff x="1874104" y="2"/>
              <a:chExt cx="1138179" cy="1144865"/>
            </a:xfrm>
          </p:grpSpPr>
          <p:grpSp>
            <p:nvGrpSpPr>
              <p:cNvPr id="48" name="مجموعة 58">
                <a:extLst>
                  <a:ext uri="{FF2B5EF4-FFF2-40B4-BE49-F238E27FC236}">
                    <a16:creationId xmlns:a16="http://schemas.microsoft.com/office/drawing/2014/main" id="{606FCE07-7C05-6326-6884-451295D30D0B}"/>
                  </a:ext>
                </a:extLst>
              </p:cNvPr>
              <p:cNvGrpSpPr/>
              <p:nvPr/>
            </p:nvGrpSpPr>
            <p:grpSpPr>
              <a:xfrm>
                <a:off x="2060059" y="2"/>
                <a:ext cx="768149" cy="768331"/>
                <a:chOff x="2060059" y="2"/>
                <a:chExt cx="668348" cy="668348"/>
              </a:xfrm>
            </p:grpSpPr>
            <p:sp>
              <p:nvSpPr>
                <p:cNvPr id="50" name="شكل بيضاوي 65">
                  <a:extLst>
                    <a:ext uri="{FF2B5EF4-FFF2-40B4-BE49-F238E27FC236}">
                      <a16:creationId xmlns:a16="http://schemas.microsoft.com/office/drawing/2014/main" id="{14CBE508-F386-D0DC-D2DF-D568652A00B2}"/>
                    </a:ext>
                  </a:extLst>
                </p:cNvPr>
                <p:cNvSpPr/>
                <p:nvPr/>
              </p:nvSpPr>
              <p:spPr>
                <a:xfrm>
                  <a:off x="2060059" y="2"/>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51" name="شكل بيضاوي 66">
                  <a:extLst>
                    <a:ext uri="{FF2B5EF4-FFF2-40B4-BE49-F238E27FC236}">
                      <a16:creationId xmlns:a16="http://schemas.microsoft.com/office/drawing/2014/main" id="{1B8F8C3C-B4AD-3358-5E93-1BF0D05D180E}"/>
                    </a:ext>
                  </a:extLst>
                </p:cNvPr>
                <p:cNvSpPr/>
                <p:nvPr/>
              </p:nvSpPr>
              <p:spPr>
                <a:xfrm>
                  <a:off x="2060059" y="2"/>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49" name="مربع نص 61">
                <a:extLst>
                  <a:ext uri="{FF2B5EF4-FFF2-40B4-BE49-F238E27FC236}">
                    <a16:creationId xmlns:a16="http://schemas.microsoft.com/office/drawing/2014/main" id="{D55848DC-77DE-8741-EB4D-B563E161974E}"/>
                  </a:ext>
                </a:extLst>
              </p:cNvPr>
              <p:cNvSpPr txBox="1"/>
              <p:nvPr/>
            </p:nvSpPr>
            <p:spPr>
              <a:xfrm>
                <a:off x="1874104" y="945080"/>
                <a:ext cx="1138179" cy="199787"/>
              </a:xfrm>
              <a:prstGeom prst="rect">
                <a:avLst/>
              </a:prstGeom>
              <a:noFill/>
            </p:spPr>
            <p:txBody>
              <a:bodyPr wrap="square">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الاجتماعية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7" name="Picture 46" descr="Social media ">
              <a:extLst>
                <a:ext uri="{FF2B5EF4-FFF2-40B4-BE49-F238E27FC236}">
                  <a16:creationId xmlns:a16="http://schemas.microsoft.com/office/drawing/2014/main" id="{1B2D4785-B4ED-DCF3-919C-1CDBB742D1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83922" y="2895642"/>
              <a:ext cx="1392744" cy="139263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923891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894735" y="675008"/>
            <a:ext cx="10402530" cy="968852"/>
            <a:chOff x="894735" y="519096"/>
            <a:chExt cx="1040253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894735" y="519096"/>
              <a:ext cx="104025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التحديات المتعلقة بالاستدامة وتأثيرها على المؤسسات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9" name="Group 38">
            <a:extLst>
              <a:ext uri="{FF2B5EF4-FFF2-40B4-BE49-F238E27FC236}">
                <a16:creationId xmlns:a16="http://schemas.microsoft.com/office/drawing/2014/main" id="{C1CFDC69-749E-A9E0-E6AF-E2A7E0E1CDA0}"/>
              </a:ext>
            </a:extLst>
          </p:cNvPr>
          <p:cNvGrpSpPr/>
          <p:nvPr/>
        </p:nvGrpSpPr>
        <p:grpSpPr>
          <a:xfrm>
            <a:off x="8302661" y="2499782"/>
            <a:ext cx="3257182" cy="3276057"/>
            <a:chOff x="4468081" y="2499782"/>
            <a:chExt cx="3257182" cy="3276057"/>
          </a:xfrm>
        </p:grpSpPr>
        <p:grpSp>
          <p:nvGrpSpPr>
            <p:cNvPr id="9" name="Group 8">
              <a:extLst>
                <a:ext uri="{FF2B5EF4-FFF2-40B4-BE49-F238E27FC236}">
                  <a16:creationId xmlns:a16="http://schemas.microsoft.com/office/drawing/2014/main" id="{8CE5F509-433E-4573-A877-CA12842C575E}"/>
                </a:ext>
              </a:extLst>
            </p:cNvPr>
            <p:cNvGrpSpPr/>
            <p:nvPr/>
          </p:nvGrpSpPr>
          <p:grpSpPr>
            <a:xfrm>
              <a:off x="4468081" y="2499782"/>
              <a:ext cx="3257182" cy="3276057"/>
              <a:chOff x="1874104" y="2"/>
              <a:chExt cx="1138179" cy="1144865"/>
            </a:xfrm>
          </p:grpSpPr>
          <p:grpSp>
            <p:nvGrpSpPr>
              <p:cNvPr id="34" name="مجموعة 58">
                <a:extLst>
                  <a:ext uri="{FF2B5EF4-FFF2-40B4-BE49-F238E27FC236}">
                    <a16:creationId xmlns:a16="http://schemas.microsoft.com/office/drawing/2014/main" id="{92325691-56FA-410D-90C4-0DA03172988A}"/>
                  </a:ext>
                </a:extLst>
              </p:cNvPr>
              <p:cNvGrpSpPr/>
              <p:nvPr/>
            </p:nvGrpSpPr>
            <p:grpSpPr>
              <a:xfrm>
                <a:off x="2060059" y="2"/>
                <a:ext cx="768149" cy="768331"/>
                <a:chOff x="2060059" y="2"/>
                <a:chExt cx="668348" cy="668348"/>
              </a:xfrm>
            </p:grpSpPr>
            <p:sp>
              <p:nvSpPr>
                <p:cNvPr id="36" name="شكل بيضاوي 65">
                  <a:extLst>
                    <a:ext uri="{FF2B5EF4-FFF2-40B4-BE49-F238E27FC236}">
                      <a16:creationId xmlns:a16="http://schemas.microsoft.com/office/drawing/2014/main" id="{2E901037-8E3A-4821-93EE-EE8BBAEFF34E}"/>
                    </a:ext>
                  </a:extLst>
                </p:cNvPr>
                <p:cNvSpPr/>
                <p:nvPr/>
              </p:nvSpPr>
              <p:spPr>
                <a:xfrm>
                  <a:off x="2060059" y="2"/>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7" name="شكل بيضاوي 66">
                  <a:extLst>
                    <a:ext uri="{FF2B5EF4-FFF2-40B4-BE49-F238E27FC236}">
                      <a16:creationId xmlns:a16="http://schemas.microsoft.com/office/drawing/2014/main" id="{E304EEDF-CB63-4844-8D39-5DA21D6D22B2}"/>
                    </a:ext>
                  </a:extLst>
                </p:cNvPr>
                <p:cNvSpPr/>
                <p:nvPr/>
              </p:nvSpPr>
              <p:spPr>
                <a:xfrm>
                  <a:off x="2060059" y="2"/>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35" name="مربع نص 61">
                <a:extLst>
                  <a:ext uri="{FF2B5EF4-FFF2-40B4-BE49-F238E27FC236}">
                    <a16:creationId xmlns:a16="http://schemas.microsoft.com/office/drawing/2014/main" id="{3E18B530-E553-4D0D-AC02-08A089E94312}"/>
                  </a:ext>
                </a:extLst>
              </p:cNvPr>
              <p:cNvSpPr txBox="1"/>
              <p:nvPr/>
            </p:nvSpPr>
            <p:spPr>
              <a:xfrm>
                <a:off x="1874104" y="945080"/>
                <a:ext cx="1138179" cy="199787"/>
              </a:xfrm>
              <a:prstGeom prst="rect">
                <a:avLst/>
              </a:prstGeom>
              <a:noFill/>
            </p:spPr>
            <p:txBody>
              <a:bodyPr wrap="square">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الاجتماعية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Social media ">
              <a:extLst>
                <a:ext uri="{FF2B5EF4-FFF2-40B4-BE49-F238E27FC236}">
                  <a16:creationId xmlns:a16="http://schemas.microsoft.com/office/drawing/2014/main" id="{135B13DB-F1C7-6BC6-08EF-06C6049B36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3922" y="2895642"/>
              <a:ext cx="1392744" cy="139263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169F4D64-7709-F842-DCB7-DB8102308844}"/>
              </a:ext>
            </a:extLst>
          </p:cNvPr>
          <p:cNvGrpSpPr/>
          <p:nvPr/>
        </p:nvGrpSpPr>
        <p:grpSpPr>
          <a:xfrm>
            <a:off x="15037844" y="2499778"/>
            <a:ext cx="3255842" cy="3276059"/>
            <a:chOff x="8430567" y="2499778"/>
            <a:chExt cx="3255842" cy="3276059"/>
          </a:xfrm>
        </p:grpSpPr>
        <p:grpSp>
          <p:nvGrpSpPr>
            <p:cNvPr id="4" name="Group 3">
              <a:extLst>
                <a:ext uri="{FF2B5EF4-FFF2-40B4-BE49-F238E27FC236}">
                  <a16:creationId xmlns:a16="http://schemas.microsoft.com/office/drawing/2014/main" id="{EF9AEAA1-3563-F1B2-0358-FE2534A2E77A}"/>
                </a:ext>
              </a:extLst>
            </p:cNvPr>
            <p:cNvGrpSpPr/>
            <p:nvPr/>
          </p:nvGrpSpPr>
          <p:grpSpPr>
            <a:xfrm>
              <a:off x="8430567" y="2499778"/>
              <a:ext cx="3255842" cy="3276059"/>
              <a:chOff x="3748207" y="0"/>
              <a:chExt cx="1137710" cy="1144866"/>
            </a:xfrm>
          </p:grpSpPr>
          <p:grpSp>
            <p:nvGrpSpPr>
              <p:cNvPr id="8" name="مجموعة 58">
                <a:extLst>
                  <a:ext uri="{FF2B5EF4-FFF2-40B4-BE49-F238E27FC236}">
                    <a16:creationId xmlns:a16="http://schemas.microsoft.com/office/drawing/2014/main" id="{C9168A70-6B6F-4246-6C74-2F6553F6D95E}"/>
                  </a:ext>
                </a:extLst>
              </p:cNvPr>
              <p:cNvGrpSpPr/>
              <p:nvPr/>
            </p:nvGrpSpPr>
            <p:grpSpPr>
              <a:xfrm>
                <a:off x="3934205" y="0"/>
                <a:ext cx="768149" cy="768331"/>
                <a:chOff x="3934205" y="0"/>
                <a:chExt cx="668348" cy="668348"/>
              </a:xfrm>
            </p:grpSpPr>
            <p:sp>
              <p:nvSpPr>
                <p:cNvPr id="41" name="شكل بيضاوي 65">
                  <a:extLst>
                    <a:ext uri="{FF2B5EF4-FFF2-40B4-BE49-F238E27FC236}">
                      <a16:creationId xmlns:a16="http://schemas.microsoft.com/office/drawing/2014/main" id="{C023582B-FE6C-0741-6ABD-59725D10807D}"/>
                    </a:ext>
                  </a:extLst>
                </p:cNvPr>
                <p:cNvSpPr/>
                <p:nvPr/>
              </p:nvSpPr>
              <p:spPr>
                <a:xfrm>
                  <a:off x="3934205" y="0"/>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2" name="شكل بيضاوي 66">
                  <a:extLst>
                    <a:ext uri="{FF2B5EF4-FFF2-40B4-BE49-F238E27FC236}">
                      <a16:creationId xmlns:a16="http://schemas.microsoft.com/office/drawing/2014/main" id="{3AFB6094-D294-49F7-6311-652674587760}"/>
                    </a:ext>
                  </a:extLst>
                </p:cNvPr>
                <p:cNvSpPr/>
                <p:nvPr/>
              </p:nvSpPr>
              <p:spPr>
                <a:xfrm>
                  <a:off x="3934205" y="0"/>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10" name="مربع نص 61">
                <a:extLst>
                  <a:ext uri="{FF2B5EF4-FFF2-40B4-BE49-F238E27FC236}">
                    <a16:creationId xmlns:a16="http://schemas.microsoft.com/office/drawing/2014/main" id="{92AD06C5-C3F9-F7CD-F835-852E543F3D3F}"/>
                  </a:ext>
                </a:extLst>
              </p:cNvPr>
              <p:cNvSpPr txBox="1"/>
              <p:nvPr/>
            </p:nvSpPr>
            <p:spPr>
              <a:xfrm>
                <a:off x="3748207" y="945079"/>
                <a:ext cx="1137710" cy="199787"/>
              </a:xfrm>
              <a:prstGeom prst="rect">
                <a:avLst/>
              </a:prstGeom>
              <a:noFill/>
            </p:spPr>
            <p:txBody>
              <a:bodyPr wrap="square">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البيئية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Picture 4" descr="Environmentalism ">
              <a:extLst>
                <a:ext uri="{FF2B5EF4-FFF2-40B4-BE49-F238E27FC236}">
                  <a16:creationId xmlns:a16="http://schemas.microsoft.com/office/drawing/2014/main" id="{75C352D6-46A3-FA9F-51DB-4706DFF0E6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89076" y="2844213"/>
              <a:ext cx="1495610" cy="1495490"/>
            </a:xfrm>
            <a:prstGeom prst="rect">
              <a:avLst/>
            </a:prstGeom>
            <a:noFill/>
            <a:extLst>
              <a:ext uri="{909E8E84-426E-40DD-AFC4-6F175D3DCCD1}">
                <a14:hiddenFill xmlns:a14="http://schemas.microsoft.com/office/drawing/2010/main">
                  <a:solidFill>
                    <a:srgbClr val="FFFFFF"/>
                  </a:solidFill>
                </a14:hiddenFill>
              </a:ext>
            </a:extLst>
          </p:spPr>
        </p:pic>
      </p:grpSp>
      <p:sp>
        <p:nvSpPr>
          <p:cNvPr id="43" name="TextBox 42">
            <a:extLst>
              <a:ext uri="{FF2B5EF4-FFF2-40B4-BE49-F238E27FC236}">
                <a16:creationId xmlns:a16="http://schemas.microsoft.com/office/drawing/2014/main" id="{E84439A1-38A2-AD17-8B8A-F2886DC1E52C}"/>
              </a:ext>
            </a:extLst>
          </p:cNvPr>
          <p:cNvSpPr txBox="1"/>
          <p:nvPr/>
        </p:nvSpPr>
        <p:spPr>
          <a:xfrm>
            <a:off x="1307314" y="2514125"/>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تفاوت الثروة والدخل وعدم المساواة</a:t>
            </a:r>
            <a:endParaRPr lang="en-US" dirty="0"/>
          </a:p>
        </p:txBody>
      </p:sp>
      <p:sp>
        <p:nvSpPr>
          <p:cNvPr id="44" name="TextBox 43">
            <a:extLst>
              <a:ext uri="{FF2B5EF4-FFF2-40B4-BE49-F238E27FC236}">
                <a16:creationId xmlns:a16="http://schemas.microsoft.com/office/drawing/2014/main" id="{D3DEB6BC-F47D-E2EB-9FB1-1F9315ECDC90}"/>
              </a:ext>
            </a:extLst>
          </p:cNvPr>
          <p:cNvSpPr txBox="1"/>
          <p:nvPr/>
        </p:nvSpPr>
        <p:spPr>
          <a:xfrm>
            <a:off x="1307314" y="3852197"/>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تحديات الصحة والتعليم والرعاية الاجتماعية</a:t>
            </a:r>
            <a:endParaRPr lang="en-US" dirty="0"/>
          </a:p>
        </p:txBody>
      </p:sp>
      <p:sp>
        <p:nvSpPr>
          <p:cNvPr id="45" name="TextBox 44">
            <a:extLst>
              <a:ext uri="{FF2B5EF4-FFF2-40B4-BE49-F238E27FC236}">
                <a16:creationId xmlns:a16="http://schemas.microsoft.com/office/drawing/2014/main" id="{B782417F-97AA-3069-264E-E5FAAC5B4D5B}"/>
              </a:ext>
            </a:extLst>
          </p:cNvPr>
          <p:cNvSpPr txBox="1"/>
          <p:nvPr/>
        </p:nvSpPr>
        <p:spPr>
          <a:xfrm>
            <a:off x="1307314" y="519026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الآثار السلبية للأنشطة التجارية على المجتمعات المحلية</a:t>
            </a:r>
            <a:endParaRPr lang="en-US" dirty="0"/>
          </a:p>
        </p:txBody>
      </p:sp>
      <p:grpSp>
        <p:nvGrpSpPr>
          <p:cNvPr id="46" name="Group 45">
            <a:extLst>
              <a:ext uri="{FF2B5EF4-FFF2-40B4-BE49-F238E27FC236}">
                <a16:creationId xmlns:a16="http://schemas.microsoft.com/office/drawing/2014/main" id="{9713EAF2-F7DF-735B-A1B4-7E6BFF5DCB33}"/>
              </a:ext>
            </a:extLst>
          </p:cNvPr>
          <p:cNvGrpSpPr/>
          <p:nvPr/>
        </p:nvGrpSpPr>
        <p:grpSpPr>
          <a:xfrm>
            <a:off x="13409923" y="2499784"/>
            <a:ext cx="3255842" cy="3276057"/>
            <a:chOff x="505595" y="2499784"/>
            <a:chExt cx="3255842" cy="3276057"/>
          </a:xfrm>
        </p:grpSpPr>
        <p:grpSp>
          <p:nvGrpSpPr>
            <p:cNvPr id="47" name="Group 46">
              <a:extLst>
                <a:ext uri="{FF2B5EF4-FFF2-40B4-BE49-F238E27FC236}">
                  <a16:creationId xmlns:a16="http://schemas.microsoft.com/office/drawing/2014/main" id="{B538B3C6-5312-9D4C-8962-F9FF7BAB7925}"/>
                </a:ext>
              </a:extLst>
            </p:cNvPr>
            <p:cNvGrpSpPr/>
            <p:nvPr/>
          </p:nvGrpSpPr>
          <p:grpSpPr>
            <a:xfrm>
              <a:off x="505595" y="2499784"/>
              <a:ext cx="3255842" cy="3276057"/>
              <a:chOff x="0" y="3"/>
              <a:chExt cx="1137710" cy="1144864"/>
            </a:xfrm>
          </p:grpSpPr>
          <p:grpSp>
            <p:nvGrpSpPr>
              <p:cNvPr id="49" name="مجموعة 58">
                <a:extLst>
                  <a:ext uri="{FF2B5EF4-FFF2-40B4-BE49-F238E27FC236}">
                    <a16:creationId xmlns:a16="http://schemas.microsoft.com/office/drawing/2014/main" id="{E5774C2C-FAF2-2442-5755-7B6FAA1E7FBC}"/>
                  </a:ext>
                </a:extLst>
              </p:cNvPr>
              <p:cNvGrpSpPr/>
              <p:nvPr/>
            </p:nvGrpSpPr>
            <p:grpSpPr>
              <a:xfrm>
                <a:off x="185913" y="3"/>
                <a:ext cx="768149" cy="768331"/>
                <a:chOff x="185913" y="3"/>
                <a:chExt cx="668348" cy="668348"/>
              </a:xfrm>
            </p:grpSpPr>
            <p:sp>
              <p:nvSpPr>
                <p:cNvPr id="51" name="شكل بيضاوي 65">
                  <a:extLst>
                    <a:ext uri="{FF2B5EF4-FFF2-40B4-BE49-F238E27FC236}">
                      <a16:creationId xmlns:a16="http://schemas.microsoft.com/office/drawing/2014/main" id="{202D8B0B-03A9-CDB9-DDA3-113B3EF6891F}"/>
                    </a:ext>
                  </a:extLst>
                </p:cNvPr>
                <p:cNvSpPr/>
                <p:nvPr/>
              </p:nvSpPr>
              <p:spPr>
                <a:xfrm>
                  <a:off x="185913" y="3"/>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52" name="شكل بيضاوي 66">
                  <a:extLst>
                    <a:ext uri="{FF2B5EF4-FFF2-40B4-BE49-F238E27FC236}">
                      <a16:creationId xmlns:a16="http://schemas.microsoft.com/office/drawing/2014/main" id="{7C0F1747-5841-D61F-CFB4-0B1FB3FF4838}"/>
                    </a:ext>
                  </a:extLst>
                </p:cNvPr>
                <p:cNvSpPr/>
                <p:nvPr/>
              </p:nvSpPr>
              <p:spPr>
                <a:xfrm>
                  <a:off x="185913" y="3"/>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50" name="مربع نص 61">
                <a:extLst>
                  <a:ext uri="{FF2B5EF4-FFF2-40B4-BE49-F238E27FC236}">
                    <a16:creationId xmlns:a16="http://schemas.microsoft.com/office/drawing/2014/main" id="{71A28C6B-8CE1-2F7D-34C2-E59AE9F08838}"/>
                  </a:ext>
                </a:extLst>
              </p:cNvPr>
              <p:cNvSpPr txBox="1"/>
              <p:nvPr/>
            </p:nvSpPr>
            <p:spPr>
              <a:xfrm>
                <a:off x="0" y="945080"/>
                <a:ext cx="1137710" cy="199787"/>
              </a:xfrm>
              <a:prstGeom prst="rect">
                <a:avLst/>
              </a:prstGeom>
              <a:noFill/>
            </p:spPr>
            <p:txBody>
              <a:bodyPr wrap="square">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الاقتصادية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8" name="Picture 47" descr="Economic ">
              <a:extLst>
                <a:ext uri="{FF2B5EF4-FFF2-40B4-BE49-F238E27FC236}">
                  <a16:creationId xmlns:a16="http://schemas.microsoft.com/office/drawing/2014/main" id="{D3A1CCF2-7C80-CEC3-917C-EE47206422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4581" y="2830739"/>
              <a:ext cx="1522559" cy="152243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19882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EF4BAD6-DC5F-4B0C-8BD0-FCF8B4B52B53}"/>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514DA742-FF2D-4804-8136-1D89BEC85556}"/>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36CB0140-C8BE-47BB-931C-D9A2B3C337D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id="{40BD280B-C78D-4E01-AFFD-6112D021BC91}"/>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9AEBF521-FD97-4706-A4A3-72AD76A03C9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6220B82A-D55E-4052-8410-AE404347088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AA0B4083-F552-4439-8839-34732E5C67B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326AABA1-3FB0-4D43-A13E-0A2955B90D1D}"/>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6A18987D-CA77-4CF6-8E88-A327A014275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B47F638B-AAAC-4C1B-9D84-8F81B35797E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A21908A1-EEE5-4343-B539-3514A988D26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A5F8749A-D129-48B5-A736-D18D78C8FBF5}"/>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C7DC8A5E-2883-4B3B-9A83-D3F4864885D3}"/>
              </a:ext>
            </a:extLst>
          </p:cNvPr>
          <p:cNvSpPr txBox="1"/>
          <p:nvPr/>
        </p:nvSpPr>
        <p:spPr>
          <a:xfrm>
            <a:off x="1282700" y="2321340"/>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يقدم هذا البرنامج التدريبي نهجاً شاملاً لفهم مفاهيم القيادة الاستراتيجية المستدامة وتطبيقها في المنظمات. يغطي البرنامج مجموعة واسعة من يغطي البرنامج مجموعة واسعة من المواضيع الحيوية المرتبطة بالقيادة الاستراتيجية المستدامة</a:t>
            </a:r>
            <a:endParaRPr lang="en-US" dirty="0"/>
          </a:p>
        </p:txBody>
      </p:sp>
      <p:pic>
        <p:nvPicPr>
          <p:cNvPr id="3076" name="Picture 4" descr="View details Vector Icons free download in SVG, PNG Format">
            <a:extLst>
              <a:ext uri="{FF2B5EF4-FFF2-40B4-BE49-F238E27FC236}">
                <a16:creationId xmlns:a16="http://schemas.microsoft.com/office/drawing/2014/main" id="{C71FCC1E-D51D-C560-8304-187A45DEFD54}"/>
              </a:ext>
            </a:extLst>
          </p:cNvPr>
          <p:cNvPicPr>
            <a:picLocks noChangeAspect="1" noChangeArrowheads="1"/>
          </p:cNvPicPr>
          <p:nvPr/>
        </p:nvPicPr>
        <p:blipFill>
          <a:blip r:embed="rId2">
            <a:duotone>
              <a:prstClr val="black"/>
              <a:schemeClr val="bg1">
                <a:lumMod val="50000"/>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eps10 vector green Target or goal icon isolated on white background  29799472 Vector Art at Vecteezy">
            <a:extLst>
              <a:ext uri="{FF2B5EF4-FFF2-40B4-BE49-F238E27FC236}">
                <a16:creationId xmlns:a16="http://schemas.microsoft.com/office/drawing/2014/main" id="{00BAABE9-503B-F733-B97A-99EC43148C5E}"/>
              </a:ext>
            </a:extLst>
          </p:cNvPr>
          <p:cNvPicPr>
            <a:picLocks noChangeAspect="1" noChangeArrowheads="1"/>
          </p:cNvPicPr>
          <p:nvPr/>
        </p:nvPicPr>
        <p:blipFill>
          <a:blip r:embed="rId4">
            <a:biLevel thresh="75000"/>
            <a:extLst>
              <a:ext uri="{BEBA8EAE-BF5A-486C-A8C5-ECC9F3942E4B}">
                <a14:imgProps xmlns:a14="http://schemas.microsoft.com/office/drawing/2010/main">
                  <a14:imgLayer r:embed="rId5">
                    <a14:imgEffect>
                      <a14:backgroundRemoval t="10000" b="90000" l="10000" r="90000">
                        <a14:foregroundMark x1="68333" y1="33698" x2="51094" y2="45729"/>
                        <a14:foregroundMark x1="58333" y1="50000" x2="55833" y2="56927"/>
                        <a14:foregroundMark x1="55833" y1="56927" x2="44323" y2="61198"/>
                        <a14:foregroundMark x1="44323" y1="61198" x2="36198" y2="58542"/>
                        <a14:foregroundMark x1="36198" y1="58542" x2="35052" y2="48281"/>
                        <a14:foregroundMark x1="35052" y1="48281" x2="43698" y2="40677"/>
                        <a14:foregroundMark x1="43698" y1="40677" x2="47396" y2="39063"/>
                      </a14:backgroundRemoval>
                    </a14:imgEffect>
                  </a14:imgLayer>
                </a14:imgProps>
              </a:ext>
              <a:ext uri="{28A0092B-C50C-407E-A947-70E740481C1C}">
                <a14:useLocalDpi xmlns:a14="http://schemas.microsoft.com/office/drawing/2010/main" val="0"/>
              </a:ext>
            </a:extLst>
          </a:blip>
          <a:srcRect/>
          <a:stretch>
            <a:fillRect/>
          </a:stretch>
        </p:blipFill>
        <p:spPr bwMode="auto">
          <a:xfrm>
            <a:off x="12349992" y="1054080"/>
            <a:ext cx="5958214" cy="5958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894735" y="675008"/>
            <a:ext cx="10402530" cy="968852"/>
            <a:chOff x="894735" y="519096"/>
            <a:chExt cx="1040253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894735" y="519096"/>
              <a:ext cx="104025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التحديات المتعلقة بالاستدامة وتأثيرها على المؤسسات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0845D6AF-5718-044E-8437-23F2FB3EABB0}"/>
              </a:ext>
            </a:extLst>
          </p:cNvPr>
          <p:cNvGrpSpPr/>
          <p:nvPr/>
        </p:nvGrpSpPr>
        <p:grpSpPr>
          <a:xfrm>
            <a:off x="8428236" y="2499784"/>
            <a:ext cx="3255842" cy="3276057"/>
            <a:chOff x="505595" y="2499784"/>
            <a:chExt cx="3255842" cy="3276057"/>
          </a:xfrm>
        </p:grpSpPr>
        <p:grpSp>
          <p:nvGrpSpPr>
            <p:cNvPr id="12" name="Group 11">
              <a:extLst>
                <a:ext uri="{FF2B5EF4-FFF2-40B4-BE49-F238E27FC236}">
                  <a16:creationId xmlns:a16="http://schemas.microsoft.com/office/drawing/2014/main" id="{072704DB-151B-41E2-B1F7-A5DD03F24D4D}"/>
                </a:ext>
              </a:extLst>
            </p:cNvPr>
            <p:cNvGrpSpPr/>
            <p:nvPr/>
          </p:nvGrpSpPr>
          <p:grpSpPr>
            <a:xfrm>
              <a:off x="505595" y="2499784"/>
              <a:ext cx="3255842" cy="3276057"/>
              <a:chOff x="0" y="3"/>
              <a:chExt cx="1137710" cy="1144864"/>
            </a:xfrm>
          </p:grpSpPr>
          <p:grpSp>
            <p:nvGrpSpPr>
              <p:cNvPr id="16" name="مجموعة 58">
                <a:extLst>
                  <a:ext uri="{FF2B5EF4-FFF2-40B4-BE49-F238E27FC236}">
                    <a16:creationId xmlns:a16="http://schemas.microsoft.com/office/drawing/2014/main" id="{44BA7888-2DA3-4B6D-890A-5486019BBE86}"/>
                  </a:ext>
                </a:extLst>
              </p:cNvPr>
              <p:cNvGrpSpPr/>
              <p:nvPr/>
            </p:nvGrpSpPr>
            <p:grpSpPr>
              <a:xfrm>
                <a:off x="185913" y="3"/>
                <a:ext cx="768149" cy="768331"/>
                <a:chOff x="185913" y="3"/>
                <a:chExt cx="668348" cy="668348"/>
              </a:xfrm>
            </p:grpSpPr>
            <p:sp>
              <p:nvSpPr>
                <p:cNvPr id="18" name="شكل بيضاوي 65">
                  <a:extLst>
                    <a:ext uri="{FF2B5EF4-FFF2-40B4-BE49-F238E27FC236}">
                      <a16:creationId xmlns:a16="http://schemas.microsoft.com/office/drawing/2014/main" id="{114B6E53-E95B-40D5-81C6-E3CECF729CFC}"/>
                    </a:ext>
                  </a:extLst>
                </p:cNvPr>
                <p:cNvSpPr/>
                <p:nvPr/>
              </p:nvSpPr>
              <p:spPr>
                <a:xfrm>
                  <a:off x="185913" y="3"/>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19" name="شكل بيضاوي 66">
                  <a:extLst>
                    <a:ext uri="{FF2B5EF4-FFF2-40B4-BE49-F238E27FC236}">
                      <a16:creationId xmlns:a16="http://schemas.microsoft.com/office/drawing/2014/main" id="{FC457B51-4366-42F5-877E-84C409632CD3}"/>
                    </a:ext>
                  </a:extLst>
                </p:cNvPr>
                <p:cNvSpPr/>
                <p:nvPr/>
              </p:nvSpPr>
              <p:spPr>
                <a:xfrm>
                  <a:off x="185913" y="3"/>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17" name="مربع نص 61">
                <a:extLst>
                  <a:ext uri="{FF2B5EF4-FFF2-40B4-BE49-F238E27FC236}">
                    <a16:creationId xmlns:a16="http://schemas.microsoft.com/office/drawing/2014/main" id="{461DE804-6B57-494F-9F24-8F99564E43F3}"/>
                  </a:ext>
                </a:extLst>
              </p:cNvPr>
              <p:cNvSpPr txBox="1"/>
              <p:nvPr/>
            </p:nvSpPr>
            <p:spPr>
              <a:xfrm>
                <a:off x="0" y="945080"/>
                <a:ext cx="1137710" cy="199787"/>
              </a:xfrm>
              <a:prstGeom prst="rect">
                <a:avLst/>
              </a:prstGeom>
              <a:noFill/>
            </p:spPr>
            <p:txBody>
              <a:bodyPr wrap="square">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الاقتصادية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Economic ">
              <a:extLst>
                <a:ext uri="{FF2B5EF4-FFF2-40B4-BE49-F238E27FC236}">
                  <a16:creationId xmlns:a16="http://schemas.microsoft.com/office/drawing/2014/main" id="{1C5E66D6-6F9A-F398-4B74-F3B51DAB64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4581" y="2830739"/>
              <a:ext cx="1522559" cy="15224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B495D24B-D1E3-2F0F-384D-F483A667B32F}"/>
              </a:ext>
            </a:extLst>
          </p:cNvPr>
          <p:cNvGrpSpPr/>
          <p:nvPr/>
        </p:nvGrpSpPr>
        <p:grpSpPr>
          <a:xfrm>
            <a:off x="13464596" y="2499782"/>
            <a:ext cx="3257182" cy="3276057"/>
            <a:chOff x="4468081" y="2499782"/>
            <a:chExt cx="3257182" cy="3276057"/>
          </a:xfrm>
        </p:grpSpPr>
        <p:grpSp>
          <p:nvGrpSpPr>
            <p:cNvPr id="4" name="Group 3">
              <a:extLst>
                <a:ext uri="{FF2B5EF4-FFF2-40B4-BE49-F238E27FC236}">
                  <a16:creationId xmlns:a16="http://schemas.microsoft.com/office/drawing/2014/main" id="{2FCC452E-E307-7E06-AEC9-2C234F8F7238}"/>
                </a:ext>
              </a:extLst>
            </p:cNvPr>
            <p:cNvGrpSpPr/>
            <p:nvPr/>
          </p:nvGrpSpPr>
          <p:grpSpPr>
            <a:xfrm>
              <a:off x="4468081" y="2499782"/>
              <a:ext cx="3257182" cy="3276057"/>
              <a:chOff x="1874104" y="2"/>
              <a:chExt cx="1138179" cy="1144865"/>
            </a:xfrm>
          </p:grpSpPr>
          <p:grpSp>
            <p:nvGrpSpPr>
              <p:cNvPr id="8" name="مجموعة 58">
                <a:extLst>
                  <a:ext uri="{FF2B5EF4-FFF2-40B4-BE49-F238E27FC236}">
                    <a16:creationId xmlns:a16="http://schemas.microsoft.com/office/drawing/2014/main" id="{61E7234D-967A-4DC7-E661-0D8AFEB27CCE}"/>
                  </a:ext>
                </a:extLst>
              </p:cNvPr>
              <p:cNvGrpSpPr/>
              <p:nvPr/>
            </p:nvGrpSpPr>
            <p:grpSpPr>
              <a:xfrm>
                <a:off x="2060059" y="2"/>
                <a:ext cx="768149" cy="768331"/>
                <a:chOff x="2060059" y="2"/>
                <a:chExt cx="668348" cy="668348"/>
              </a:xfrm>
            </p:grpSpPr>
            <p:sp>
              <p:nvSpPr>
                <p:cNvPr id="41" name="شكل بيضاوي 65">
                  <a:extLst>
                    <a:ext uri="{FF2B5EF4-FFF2-40B4-BE49-F238E27FC236}">
                      <a16:creationId xmlns:a16="http://schemas.microsoft.com/office/drawing/2014/main" id="{82B21E18-BCFE-D696-B7EC-82E81196BBE4}"/>
                    </a:ext>
                  </a:extLst>
                </p:cNvPr>
                <p:cNvSpPr/>
                <p:nvPr/>
              </p:nvSpPr>
              <p:spPr>
                <a:xfrm>
                  <a:off x="2060059" y="2"/>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2" name="شكل بيضاوي 66">
                  <a:extLst>
                    <a:ext uri="{FF2B5EF4-FFF2-40B4-BE49-F238E27FC236}">
                      <a16:creationId xmlns:a16="http://schemas.microsoft.com/office/drawing/2014/main" id="{2C377D67-56FC-2582-E935-6A31436603BF}"/>
                    </a:ext>
                  </a:extLst>
                </p:cNvPr>
                <p:cNvSpPr/>
                <p:nvPr/>
              </p:nvSpPr>
              <p:spPr>
                <a:xfrm>
                  <a:off x="2060059" y="2"/>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10" name="مربع نص 61">
                <a:extLst>
                  <a:ext uri="{FF2B5EF4-FFF2-40B4-BE49-F238E27FC236}">
                    <a16:creationId xmlns:a16="http://schemas.microsoft.com/office/drawing/2014/main" id="{D35CE211-1A40-1207-96E4-3038C77B6ADA}"/>
                  </a:ext>
                </a:extLst>
              </p:cNvPr>
              <p:cNvSpPr txBox="1"/>
              <p:nvPr/>
            </p:nvSpPr>
            <p:spPr>
              <a:xfrm>
                <a:off x="1874104" y="945080"/>
                <a:ext cx="1138179" cy="199787"/>
              </a:xfrm>
              <a:prstGeom prst="rect">
                <a:avLst/>
              </a:prstGeom>
              <a:noFill/>
            </p:spPr>
            <p:txBody>
              <a:bodyPr wrap="square">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الاجتماعية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Picture 4" descr="Social media ">
              <a:extLst>
                <a:ext uri="{FF2B5EF4-FFF2-40B4-BE49-F238E27FC236}">
                  <a16:creationId xmlns:a16="http://schemas.microsoft.com/office/drawing/2014/main" id="{62460E58-E3B9-DFFC-09E8-E69210BF38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3922" y="2895642"/>
              <a:ext cx="1392744" cy="1392633"/>
            </a:xfrm>
            <a:prstGeom prst="rect">
              <a:avLst/>
            </a:prstGeom>
            <a:noFill/>
            <a:extLst>
              <a:ext uri="{909E8E84-426E-40DD-AFC4-6F175D3DCCD1}">
                <a14:hiddenFill xmlns:a14="http://schemas.microsoft.com/office/drawing/2010/main">
                  <a:solidFill>
                    <a:srgbClr val="FFFFFF"/>
                  </a:solidFill>
                </a14:hiddenFill>
              </a:ext>
            </a:extLst>
          </p:spPr>
        </p:pic>
      </p:grpSp>
      <p:sp>
        <p:nvSpPr>
          <p:cNvPr id="43" name="TextBox 42">
            <a:extLst>
              <a:ext uri="{FF2B5EF4-FFF2-40B4-BE49-F238E27FC236}">
                <a16:creationId xmlns:a16="http://schemas.microsoft.com/office/drawing/2014/main" id="{02D16A0D-A982-9BBD-F6E2-6ACCD1E4FA79}"/>
              </a:ext>
            </a:extLst>
          </p:cNvPr>
          <p:cNvSpPr txBox="1"/>
          <p:nvPr/>
        </p:nvSpPr>
        <p:spPr>
          <a:xfrm>
            <a:off x="1307314" y="2514125"/>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ضغوط التكاليف والربحية على المدى القصير</a:t>
            </a:r>
            <a:endParaRPr lang="en-US" dirty="0"/>
          </a:p>
        </p:txBody>
      </p:sp>
      <p:sp>
        <p:nvSpPr>
          <p:cNvPr id="44" name="TextBox 43">
            <a:extLst>
              <a:ext uri="{FF2B5EF4-FFF2-40B4-BE49-F238E27FC236}">
                <a16:creationId xmlns:a16="http://schemas.microsoft.com/office/drawing/2014/main" id="{D73B1CF0-51E6-9C1E-965B-DE274CA7B0F5}"/>
              </a:ext>
            </a:extLst>
          </p:cNvPr>
          <p:cNvSpPr txBox="1"/>
          <p:nvPr/>
        </p:nvSpPr>
        <p:spPr>
          <a:xfrm>
            <a:off x="1307314" y="3852197"/>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التحول نحو اقتصاد منخفض الكربون وتكنولوجيا نظيفة</a:t>
            </a:r>
            <a:endParaRPr lang="en-US" dirty="0"/>
          </a:p>
        </p:txBody>
      </p:sp>
      <p:sp>
        <p:nvSpPr>
          <p:cNvPr id="45" name="TextBox 44">
            <a:extLst>
              <a:ext uri="{FF2B5EF4-FFF2-40B4-BE49-F238E27FC236}">
                <a16:creationId xmlns:a16="http://schemas.microsoft.com/office/drawing/2014/main" id="{B7A727B8-FA7C-A4EA-FE04-9ABAD87EE6A4}"/>
              </a:ext>
            </a:extLst>
          </p:cNvPr>
          <p:cNvSpPr txBox="1"/>
          <p:nvPr/>
        </p:nvSpPr>
        <p:spPr>
          <a:xfrm>
            <a:off x="1307314" y="519026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المخاطر المرتبطة بسلاسل التوريد والعمليات التجارية</a:t>
            </a:r>
            <a:endParaRPr lang="en-US" dirty="0"/>
          </a:p>
        </p:txBody>
      </p:sp>
    </p:spTree>
    <p:extLst>
      <p:ext uri="{BB962C8B-B14F-4D97-AF65-F5344CB8AC3E}">
        <p14:creationId xmlns:p14="http://schemas.microsoft.com/office/powerpoint/2010/main" val="15755544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894735" y="675008"/>
            <a:ext cx="10402530" cy="968852"/>
            <a:chOff x="894735" y="519096"/>
            <a:chExt cx="1040253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894735" y="519096"/>
              <a:ext cx="104025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الفرص</a:t>
              </a:r>
              <a:r>
                <a:rPr lang="ar-EG" sz="4000" b="1" dirty="0">
                  <a:solidFill>
                    <a:srgbClr val="168489"/>
                  </a:solidFill>
                  <a:latin typeface="Adobe Arabic" panose="02040503050201020203" pitchFamily="18" charset="-78"/>
                  <a:cs typeface="Adobe Arabic" panose="02040503050201020203" pitchFamily="18" charset="-78"/>
                </a:rPr>
                <a:t> المتعلقة بالاستدامة وتأثيرها على المؤسسات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0845D6AF-5718-044E-8437-23F2FB3EABB0}"/>
              </a:ext>
            </a:extLst>
          </p:cNvPr>
          <p:cNvGrpSpPr/>
          <p:nvPr/>
        </p:nvGrpSpPr>
        <p:grpSpPr>
          <a:xfrm>
            <a:off x="13590172" y="2499784"/>
            <a:ext cx="3255842" cy="3276057"/>
            <a:chOff x="505595" y="2499784"/>
            <a:chExt cx="3255842" cy="3276057"/>
          </a:xfrm>
        </p:grpSpPr>
        <p:grpSp>
          <p:nvGrpSpPr>
            <p:cNvPr id="12" name="Group 11">
              <a:extLst>
                <a:ext uri="{FF2B5EF4-FFF2-40B4-BE49-F238E27FC236}">
                  <a16:creationId xmlns:a16="http://schemas.microsoft.com/office/drawing/2014/main" id="{072704DB-151B-41E2-B1F7-A5DD03F24D4D}"/>
                </a:ext>
              </a:extLst>
            </p:cNvPr>
            <p:cNvGrpSpPr/>
            <p:nvPr/>
          </p:nvGrpSpPr>
          <p:grpSpPr>
            <a:xfrm>
              <a:off x="505595" y="2499784"/>
              <a:ext cx="3255842" cy="3276057"/>
              <a:chOff x="0" y="3"/>
              <a:chExt cx="1137710" cy="1144864"/>
            </a:xfrm>
          </p:grpSpPr>
          <p:grpSp>
            <p:nvGrpSpPr>
              <p:cNvPr id="16" name="مجموعة 58">
                <a:extLst>
                  <a:ext uri="{FF2B5EF4-FFF2-40B4-BE49-F238E27FC236}">
                    <a16:creationId xmlns:a16="http://schemas.microsoft.com/office/drawing/2014/main" id="{44BA7888-2DA3-4B6D-890A-5486019BBE86}"/>
                  </a:ext>
                </a:extLst>
              </p:cNvPr>
              <p:cNvGrpSpPr/>
              <p:nvPr/>
            </p:nvGrpSpPr>
            <p:grpSpPr>
              <a:xfrm>
                <a:off x="185913" y="3"/>
                <a:ext cx="768149" cy="768331"/>
                <a:chOff x="185913" y="3"/>
                <a:chExt cx="668348" cy="668348"/>
              </a:xfrm>
            </p:grpSpPr>
            <p:sp>
              <p:nvSpPr>
                <p:cNvPr id="18" name="شكل بيضاوي 65">
                  <a:extLst>
                    <a:ext uri="{FF2B5EF4-FFF2-40B4-BE49-F238E27FC236}">
                      <a16:creationId xmlns:a16="http://schemas.microsoft.com/office/drawing/2014/main" id="{114B6E53-E95B-40D5-81C6-E3CECF729CFC}"/>
                    </a:ext>
                  </a:extLst>
                </p:cNvPr>
                <p:cNvSpPr/>
                <p:nvPr/>
              </p:nvSpPr>
              <p:spPr>
                <a:xfrm>
                  <a:off x="185913" y="3"/>
                  <a:ext cx="668348" cy="668348"/>
                </a:xfrm>
                <a:prstGeom prst="ellipse">
                  <a:avLst/>
                </a:prstGeom>
                <a:noFill/>
                <a:ln w="57150">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19" name="شكل بيضاوي 66">
                  <a:extLst>
                    <a:ext uri="{FF2B5EF4-FFF2-40B4-BE49-F238E27FC236}">
                      <a16:creationId xmlns:a16="http://schemas.microsoft.com/office/drawing/2014/main" id="{FC457B51-4366-42F5-877E-84C409632CD3}"/>
                    </a:ext>
                  </a:extLst>
                </p:cNvPr>
                <p:cNvSpPr/>
                <p:nvPr/>
              </p:nvSpPr>
              <p:spPr>
                <a:xfrm>
                  <a:off x="185913" y="3"/>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17" name="مربع نص 61">
                <a:extLst>
                  <a:ext uri="{FF2B5EF4-FFF2-40B4-BE49-F238E27FC236}">
                    <a16:creationId xmlns:a16="http://schemas.microsoft.com/office/drawing/2014/main" id="{461DE804-6B57-494F-9F24-8F99564E43F3}"/>
                  </a:ext>
                </a:extLst>
              </p:cNvPr>
              <p:cNvSpPr txBox="1"/>
              <p:nvPr/>
            </p:nvSpPr>
            <p:spPr>
              <a:xfrm>
                <a:off x="0" y="945080"/>
                <a:ext cx="1137710" cy="199787"/>
              </a:xfrm>
              <a:prstGeom prst="rect">
                <a:avLst/>
              </a:prstGeom>
              <a:noFill/>
            </p:spPr>
            <p:txBody>
              <a:bodyPr wrap="square">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الاقتصادية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Economic ">
              <a:extLst>
                <a:ext uri="{FF2B5EF4-FFF2-40B4-BE49-F238E27FC236}">
                  <a16:creationId xmlns:a16="http://schemas.microsoft.com/office/drawing/2014/main" id="{1C5E66D6-6F9A-F398-4B74-F3B51DAB64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4581" y="2830739"/>
              <a:ext cx="1522559" cy="15224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a:extLst>
              <a:ext uri="{FF2B5EF4-FFF2-40B4-BE49-F238E27FC236}">
                <a16:creationId xmlns:a16="http://schemas.microsoft.com/office/drawing/2014/main" id="{0A748015-F8BA-F541-7C81-DA99C9011678}"/>
              </a:ext>
            </a:extLst>
          </p:cNvPr>
          <p:cNvGrpSpPr/>
          <p:nvPr/>
        </p:nvGrpSpPr>
        <p:grpSpPr>
          <a:xfrm>
            <a:off x="7574192" y="2002646"/>
            <a:ext cx="4381083" cy="4701060"/>
            <a:chOff x="7574192" y="2002646"/>
            <a:chExt cx="4381083" cy="4701060"/>
          </a:xfrm>
        </p:grpSpPr>
        <p:sp>
          <p:nvSpPr>
            <p:cNvPr id="23" name="Shape">
              <a:extLst>
                <a:ext uri="{FF2B5EF4-FFF2-40B4-BE49-F238E27FC236}">
                  <a16:creationId xmlns:a16="http://schemas.microsoft.com/office/drawing/2014/main" id="{4A4ADE66-4767-4CEF-B937-7B2C1DA30B6E}"/>
                </a:ext>
              </a:extLst>
            </p:cNvPr>
            <p:cNvSpPr/>
            <p:nvPr/>
          </p:nvSpPr>
          <p:spPr>
            <a:xfrm>
              <a:off x="9064878" y="2002646"/>
              <a:ext cx="1399708" cy="140935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3600"/>
            </a:p>
          </p:txBody>
        </p:sp>
        <p:sp>
          <p:nvSpPr>
            <p:cNvPr id="32" name="Shape">
              <a:extLst>
                <a:ext uri="{FF2B5EF4-FFF2-40B4-BE49-F238E27FC236}">
                  <a16:creationId xmlns:a16="http://schemas.microsoft.com/office/drawing/2014/main" id="{07D904EC-7BBC-4718-8EFA-55E5BD536452}"/>
                </a:ext>
              </a:extLst>
            </p:cNvPr>
            <p:cNvSpPr/>
            <p:nvPr/>
          </p:nvSpPr>
          <p:spPr>
            <a:xfrm>
              <a:off x="7574192" y="3080322"/>
              <a:ext cx="4381083" cy="362338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600"/>
            </a:p>
          </p:txBody>
        </p:sp>
        <p:sp>
          <p:nvSpPr>
            <p:cNvPr id="33" name="TextBox 19">
              <a:extLst>
                <a:ext uri="{FF2B5EF4-FFF2-40B4-BE49-F238E27FC236}">
                  <a16:creationId xmlns:a16="http://schemas.microsoft.com/office/drawing/2014/main" id="{1B73750D-6BA2-4C86-869C-85E2297688FC}"/>
                </a:ext>
              </a:extLst>
            </p:cNvPr>
            <p:cNvSpPr txBox="1"/>
            <p:nvPr/>
          </p:nvSpPr>
          <p:spPr>
            <a:xfrm>
              <a:off x="8371497" y="4325764"/>
              <a:ext cx="2938208" cy="1290559"/>
            </a:xfrm>
            <a:prstGeom prst="rect">
              <a:avLst/>
            </a:prstGeom>
            <a:noFill/>
          </p:spPr>
          <p:txBody>
            <a:bodyPr wrap="square" lIns="0" rIns="0" rtlCol="0" anchor="t">
              <a:noAutofit/>
            </a:bodyPr>
            <a:lstStyle/>
            <a:p>
              <a:pPr algn="ctr" rtl="1">
                <a:lnSpc>
                  <a:spcPct val="115000"/>
                </a:lnSpc>
              </a:pPr>
              <a:r>
                <a:rPr lang="ar-EG"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التميز التنافسي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48" descr="Handshake with solid fill">
              <a:extLst>
                <a:ext uri="{FF2B5EF4-FFF2-40B4-BE49-F238E27FC236}">
                  <a16:creationId xmlns:a16="http://schemas.microsoft.com/office/drawing/2014/main" id="{685F1905-E649-4589-A77D-5C3F2862C57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02914" y="2242022"/>
              <a:ext cx="968230" cy="968031"/>
            </a:xfrm>
            <a:prstGeom prst="rect">
              <a:avLst/>
            </a:prstGeom>
          </p:spPr>
        </p:pic>
      </p:grpSp>
      <p:grpSp>
        <p:nvGrpSpPr>
          <p:cNvPr id="47" name="Group 46">
            <a:extLst>
              <a:ext uri="{FF2B5EF4-FFF2-40B4-BE49-F238E27FC236}">
                <a16:creationId xmlns:a16="http://schemas.microsoft.com/office/drawing/2014/main" id="{5CC6321B-A6C4-DDFD-7387-C6A7CB0BCBC3}"/>
              </a:ext>
            </a:extLst>
          </p:cNvPr>
          <p:cNvGrpSpPr/>
          <p:nvPr/>
        </p:nvGrpSpPr>
        <p:grpSpPr>
          <a:xfrm>
            <a:off x="3899510" y="2002646"/>
            <a:ext cx="4381078" cy="4701060"/>
            <a:chOff x="3899510" y="2002646"/>
            <a:chExt cx="4381078" cy="4701060"/>
          </a:xfrm>
        </p:grpSpPr>
        <p:sp>
          <p:nvSpPr>
            <p:cNvPr id="37" name="Shape">
              <a:extLst>
                <a:ext uri="{FF2B5EF4-FFF2-40B4-BE49-F238E27FC236}">
                  <a16:creationId xmlns:a16="http://schemas.microsoft.com/office/drawing/2014/main" id="{5286945A-710E-4B13-B133-A8A7BE05C74B}"/>
                </a:ext>
              </a:extLst>
            </p:cNvPr>
            <p:cNvSpPr/>
            <p:nvPr/>
          </p:nvSpPr>
          <p:spPr>
            <a:xfrm>
              <a:off x="5390196" y="2002646"/>
              <a:ext cx="1399709" cy="140935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3600"/>
            </a:p>
          </p:txBody>
        </p:sp>
        <p:sp>
          <p:nvSpPr>
            <p:cNvPr id="38" name="Shape">
              <a:extLst>
                <a:ext uri="{FF2B5EF4-FFF2-40B4-BE49-F238E27FC236}">
                  <a16:creationId xmlns:a16="http://schemas.microsoft.com/office/drawing/2014/main" id="{4B20AE77-76AD-460F-A415-7F0BF2DCB463}"/>
                </a:ext>
              </a:extLst>
            </p:cNvPr>
            <p:cNvSpPr/>
            <p:nvPr/>
          </p:nvSpPr>
          <p:spPr>
            <a:xfrm>
              <a:off x="3899510" y="3080322"/>
              <a:ext cx="4381078" cy="362338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600"/>
            </a:p>
          </p:txBody>
        </p:sp>
        <p:sp>
          <p:nvSpPr>
            <p:cNvPr id="39" name="TextBox 77">
              <a:extLst>
                <a:ext uri="{FF2B5EF4-FFF2-40B4-BE49-F238E27FC236}">
                  <a16:creationId xmlns:a16="http://schemas.microsoft.com/office/drawing/2014/main" id="{29E44573-3F55-43E7-82C7-8AD83FF526DC}"/>
                </a:ext>
              </a:extLst>
            </p:cNvPr>
            <p:cNvSpPr txBox="1"/>
            <p:nvPr/>
          </p:nvSpPr>
          <p:spPr>
            <a:xfrm>
              <a:off x="4688297" y="4325764"/>
              <a:ext cx="2752800" cy="1646682"/>
            </a:xfrm>
            <a:prstGeom prst="rect">
              <a:avLst/>
            </a:prstGeom>
            <a:noFill/>
          </p:spPr>
          <p:txBody>
            <a:bodyPr wrap="square" lIns="0" rIns="0" rtlCol="0" anchor="t">
              <a:noAutofit/>
            </a:bodyPr>
            <a:lstStyle/>
            <a:p>
              <a:pPr algn="ctr" rtl="1">
                <a:lnSpc>
                  <a:spcPct val="115000"/>
                </a:lnSpc>
              </a:pPr>
              <a:r>
                <a:rPr lang="ar-EG"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الابتكار والنمو المستدام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39" descr="Person with idea with solid fill">
              <a:extLst>
                <a:ext uri="{FF2B5EF4-FFF2-40B4-BE49-F238E27FC236}">
                  <a16:creationId xmlns:a16="http://schemas.microsoft.com/office/drawing/2014/main" id="{FB1CF8CC-025D-7212-37FF-1E688E8B26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81515" y="2257902"/>
              <a:ext cx="936549" cy="936268"/>
            </a:xfrm>
            <a:prstGeom prst="rect">
              <a:avLst/>
            </a:prstGeom>
          </p:spPr>
        </p:pic>
      </p:grpSp>
      <p:grpSp>
        <p:nvGrpSpPr>
          <p:cNvPr id="48" name="Group 47">
            <a:extLst>
              <a:ext uri="{FF2B5EF4-FFF2-40B4-BE49-F238E27FC236}">
                <a16:creationId xmlns:a16="http://schemas.microsoft.com/office/drawing/2014/main" id="{6A280265-DA50-E3D9-6933-98C674B83749}"/>
              </a:ext>
            </a:extLst>
          </p:cNvPr>
          <p:cNvGrpSpPr/>
          <p:nvPr/>
        </p:nvGrpSpPr>
        <p:grpSpPr>
          <a:xfrm>
            <a:off x="236725" y="2002646"/>
            <a:ext cx="4380483" cy="4699867"/>
            <a:chOff x="236725" y="2002646"/>
            <a:chExt cx="4380483" cy="4699867"/>
          </a:xfrm>
        </p:grpSpPr>
        <p:sp>
          <p:nvSpPr>
            <p:cNvPr id="34" name="Shape">
              <a:extLst>
                <a:ext uri="{FF2B5EF4-FFF2-40B4-BE49-F238E27FC236}">
                  <a16:creationId xmlns:a16="http://schemas.microsoft.com/office/drawing/2014/main" id="{70E3CDDE-2C3E-4FD7-8567-1B7D62982E55}"/>
                </a:ext>
              </a:extLst>
            </p:cNvPr>
            <p:cNvSpPr/>
            <p:nvPr/>
          </p:nvSpPr>
          <p:spPr>
            <a:xfrm>
              <a:off x="1727112" y="2002646"/>
              <a:ext cx="1399709" cy="140935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3600"/>
            </a:p>
          </p:txBody>
        </p:sp>
        <p:sp>
          <p:nvSpPr>
            <p:cNvPr id="35" name="Shape">
              <a:extLst>
                <a:ext uri="{FF2B5EF4-FFF2-40B4-BE49-F238E27FC236}">
                  <a16:creationId xmlns:a16="http://schemas.microsoft.com/office/drawing/2014/main" id="{511E4196-032B-4BE2-87F7-4B47046BCF54}"/>
                </a:ext>
              </a:extLst>
            </p:cNvPr>
            <p:cNvSpPr/>
            <p:nvPr/>
          </p:nvSpPr>
          <p:spPr>
            <a:xfrm>
              <a:off x="236725" y="3080322"/>
              <a:ext cx="4380483" cy="3622191"/>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600"/>
            </a:p>
          </p:txBody>
        </p:sp>
        <p:sp>
          <p:nvSpPr>
            <p:cNvPr id="36" name="TextBox 13">
              <a:extLst>
                <a:ext uri="{FF2B5EF4-FFF2-40B4-BE49-F238E27FC236}">
                  <a16:creationId xmlns:a16="http://schemas.microsoft.com/office/drawing/2014/main" id="{C47B3A2A-14F4-4ABC-A2D5-AFC9E62816AF}"/>
                </a:ext>
              </a:extLst>
            </p:cNvPr>
            <p:cNvSpPr txBox="1"/>
            <p:nvPr/>
          </p:nvSpPr>
          <p:spPr>
            <a:xfrm>
              <a:off x="914541" y="4039405"/>
              <a:ext cx="2717825" cy="2026913"/>
            </a:xfrm>
            <a:prstGeom prst="rect">
              <a:avLst/>
            </a:prstGeom>
            <a:noFill/>
          </p:spPr>
          <p:txBody>
            <a:bodyPr wrap="square" lIns="0" rIns="0" rtlCol="0" anchor="t">
              <a:noAutofit/>
            </a:bodyPr>
            <a:lstStyle/>
            <a:p>
              <a:pPr algn="ctr" rtl="1">
                <a:lnSpc>
                  <a:spcPct val="115000"/>
                </a:lnSpc>
              </a:pPr>
              <a:r>
                <a:rPr lang="ar-EG"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الالتزام والمشاركة أصحاب المصلحة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75" descr="Questions with solid fill">
              <a:extLst>
                <a:ext uri="{FF2B5EF4-FFF2-40B4-BE49-F238E27FC236}">
                  <a16:creationId xmlns:a16="http://schemas.microsoft.com/office/drawing/2014/main" id="{2DFB887C-9CC7-B5CD-1824-9799D39B4B3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28593" y="2252533"/>
              <a:ext cx="947288" cy="947007"/>
            </a:xfrm>
            <a:prstGeom prst="rect">
              <a:avLst/>
            </a:prstGeom>
          </p:spPr>
        </p:pic>
      </p:grpSp>
      <p:sp>
        <p:nvSpPr>
          <p:cNvPr id="49" name="TextBox 48">
            <a:extLst>
              <a:ext uri="{FF2B5EF4-FFF2-40B4-BE49-F238E27FC236}">
                <a16:creationId xmlns:a16="http://schemas.microsoft.com/office/drawing/2014/main" id="{3006117E-595A-CBC0-6268-7554D4D508CA}"/>
              </a:ext>
            </a:extLst>
          </p:cNvPr>
          <p:cNvSpPr txBox="1"/>
          <p:nvPr/>
        </p:nvSpPr>
        <p:spPr>
          <a:xfrm>
            <a:off x="-6977981" y="3146376"/>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كيف يمكن للمؤسسات تحقيق التوازن بين التحديات والفرص المتعلقة بالاستدامة</a:t>
            </a:r>
            <a:endParaRPr lang="en-US" dirty="0"/>
          </a:p>
        </p:txBody>
      </p:sp>
      <p:pic>
        <p:nvPicPr>
          <p:cNvPr id="50" name="Picture 49">
            <a:extLst>
              <a:ext uri="{FF2B5EF4-FFF2-40B4-BE49-F238E27FC236}">
                <a16:creationId xmlns:a16="http://schemas.microsoft.com/office/drawing/2014/main" id="{80E22C23-1861-832E-D642-7AF3D9C9CD6B}"/>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3710060" y="1870349"/>
            <a:ext cx="4343314" cy="4343314"/>
          </a:xfrm>
          <a:prstGeom prst="rect">
            <a:avLst/>
          </a:prstGeom>
        </p:spPr>
      </p:pic>
    </p:spTree>
    <p:extLst>
      <p:ext uri="{BB962C8B-B14F-4D97-AF65-F5344CB8AC3E}">
        <p14:creationId xmlns:p14="http://schemas.microsoft.com/office/powerpoint/2010/main" val="3504767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146376"/>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ناقش مع المجموعة كيف يمكن للمؤسسات تحقيق التوازن بين التحديات والفرص المتعلقة بالاستدامة</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056449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7625871" y="3146376"/>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كيف يمكن للمؤسسات تحقيق التوازن بين التحديات والفرص المتعلقة بالاستدامة</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3766442"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المعايير والمبادئ الأساسية للقيادة الاستراتيجية المستدامة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72" name="Group 71">
            <a:extLst>
              <a:ext uri="{FF2B5EF4-FFF2-40B4-BE49-F238E27FC236}">
                <a16:creationId xmlns:a16="http://schemas.microsoft.com/office/drawing/2014/main" id="{05D2F1D5-6939-6EBB-BBE5-BF7A3504BFE1}"/>
              </a:ext>
            </a:extLst>
          </p:cNvPr>
          <p:cNvGrpSpPr/>
          <p:nvPr/>
        </p:nvGrpSpPr>
        <p:grpSpPr>
          <a:xfrm>
            <a:off x="769129" y="2146868"/>
            <a:ext cx="5273307" cy="993925"/>
            <a:chOff x="769129" y="2411162"/>
            <a:chExt cx="5273307" cy="993925"/>
          </a:xfrm>
        </p:grpSpPr>
        <p:grpSp>
          <p:nvGrpSpPr>
            <p:cNvPr id="12" name="Group 11">
              <a:extLst>
                <a:ext uri="{FF2B5EF4-FFF2-40B4-BE49-F238E27FC236}">
                  <a16:creationId xmlns:a16="http://schemas.microsoft.com/office/drawing/2014/main" id="{BE19B5EC-2195-5408-EDC1-83C223DF76D4}"/>
                </a:ext>
              </a:extLst>
            </p:cNvPr>
            <p:cNvGrpSpPr/>
            <p:nvPr/>
          </p:nvGrpSpPr>
          <p:grpSpPr>
            <a:xfrm>
              <a:off x="769129" y="2411162"/>
              <a:ext cx="5273307" cy="993925"/>
              <a:chOff x="0" y="0"/>
              <a:chExt cx="3776854" cy="711874"/>
            </a:xfrm>
          </p:grpSpPr>
          <p:grpSp>
            <p:nvGrpSpPr>
              <p:cNvPr id="36" name="Group 35">
                <a:extLst>
                  <a:ext uri="{FF2B5EF4-FFF2-40B4-BE49-F238E27FC236}">
                    <a16:creationId xmlns:a16="http://schemas.microsoft.com/office/drawing/2014/main" id="{771F0B88-4CE2-1DC2-6ACF-7BBC3E06D0A4}"/>
                  </a:ext>
                </a:extLst>
              </p:cNvPr>
              <p:cNvGrpSpPr/>
              <p:nvPr/>
            </p:nvGrpSpPr>
            <p:grpSpPr>
              <a:xfrm>
                <a:off x="0" y="0"/>
                <a:ext cx="3776854" cy="655129"/>
                <a:chOff x="0" y="0"/>
                <a:chExt cx="4538250" cy="787200"/>
              </a:xfrm>
            </p:grpSpPr>
            <p:grpSp>
              <p:nvGrpSpPr>
                <p:cNvPr id="39" name="Group 38">
                  <a:extLst>
                    <a:ext uri="{FF2B5EF4-FFF2-40B4-BE49-F238E27FC236}">
                      <a16:creationId xmlns:a16="http://schemas.microsoft.com/office/drawing/2014/main" id="{08C801E7-6AEC-EE7B-D616-9B70180B53DE}"/>
                    </a:ext>
                  </a:extLst>
                </p:cNvPr>
                <p:cNvGrpSpPr/>
                <p:nvPr/>
              </p:nvGrpSpPr>
              <p:grpSpPr>
                <a:xfrm>
                  <a:off x="0" y="0"/>
                  <a:ext cx="4538250" cy="787200"/>
                  <a:chOff x="0" y="0"/>
                  <a:chExt cx="4538250" cy="787200"/>
                </a:xfrm>
              </p:grpSpPr>
              <p:sp>
                <p:nvSpPr>
                  <p:cNvPr id="41" name="Rectangle 40">
                    <a:extLst>
                      <a:ext uri="{FF2B5EF4-FFF2-40B4-BE49-F238E27FC236}">
                        <a16:creationId xmlns:a16="http://schemas.microsoft.com/office/drawing/2014/main" id="{83074391-81D9-6F65-C50A-4AC8314CE360}"/>
                      </a:ext>
                    </a:extLst>
                  </p:cNvPr>
                  <p:cNvSpPr/>
                  <p:nvPr/>
                </p:nvSpPr>
                <p:spPr>
                  <a:xfrm>
                    <a:off x="357533" y="0"/>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2" name="Freeform: Shape 41">
                    <a:extLst>
                      <a:ext uri="{FF2B5EF4-FFF2-40B4-BE49-F238E27FC236}">
                        <a16:creationId xmlns:a16="http://schemas.microsoft.com/office/drawing/2014/main" id="{F1F85C43-6975-7F4B-F143-96E02943FC37}"/>
                      </a:ext>
                    </a:extLst>
                  </p:cNvPr>
                  <p:cNvSpPr/>
                  <p:nvPr/>
                </p:nvSpPr>
                <p:spPr>
                  <a:xfrm>
                    <a:off x="0" y="0"/>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40" name="Straight Connector 39">
                  <a:extLst>
                    <a:ext uri="{FF2B5EF4-FFF2-40B4-BE49-F238E27FC236}">
                      <a16:creationId xmlns:a16="http://schemas.microsoft.com/office/drawing/2014/main" id="{7680301F-1750-A252-48B3-6705FB7AE831}"/>
                    </a:ext>
                  </a:extLst>
                </p:cNvPr>
                <p:cNvCxnSpPr>
                  <a:cxnSpLocks/>
                </p:cNvCxnSpPr>
                <p:nvPr/>
              </p:nvCxnSpPr>
              <p:spPr>
                <a:xfrm>
                  <a:off x="3853581" y="134558"/>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7" name="مربع نص 257">
                <a:extLst>
                  <a:ext uri="{FF2B5EF4-FFF2-40B4-BE49-F238E27FC236}">
                    <a16:creationId xmlns:a16="http://schemas.microsoft.com/office/drawing/2014/main" id="{327E8AC4-06AC-A579-05AB-5A40C17427C4}"/>
                  </a:ext>
                </a:extLst>
              </p:cNvPr>
              <p:cNvSpPr txBox="1"/>
              <p:nvPr/>
            </p:nvSpPr>
            <p:spPr>
              <a:xfrm>
                <a:off x="89808" y="34748"/>
                <a:ext cx="692614" cy="540913"/>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مربع نص 257">
                <a:extLst>
                  <a:ext uri="{FF2B5EF4-FFF2-40B4-BE49-F238E27FC236}">
                    <a16:creationId xmlns:a16="http://schemas.microsoft.com/office/drawing/2014/main" id="{FE736534-2B6B-6CC1-E487-CEFD7FAD3936}"/>
                  </a:ext>
                </a:extLst>
              </p:cNvPr>
              <p:cNvSpPr txBox="1"/>
              <p:nvPr/>
            </p:nvSpPr>
            <p:spPr>
              <a:xfrm>
                <a:off x="1126482" y="47324"/>
                <a:ext cx="1931442" cy="664550"/>
              </a:xfrm>
              <a:prstGeom prst="rect">
                <a:avLst/>
              </a:prstGeom>
              <a:noFill/>
            </p:spPr>
            <p:txBody>
              <a:bodyPr wrap="square">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الاستدامة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Graphic 21" descr="Group brainstorm with solid fill">
              <a:extLst>
                <a:ext uri="{FF2B5EF4-FFF2-40B4-BE49-F238E27FC236}">
                  <a16:creationId xmlns:a16="http://schemas.microsoft.com/office/drawing/2014/main" id="{47B6BC00-1EED-CF20-05D2-5B1820E602B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86570" y="2464744"/>
              <a:ext cx="751490" cy="751020"/>
            </a:xfrm>
            <a:prstGeom prst="rect">
              <a:avLst/>
            </a:prstGeom>
          </p:spPr>
        </p:pic>
      </p:grpSp>
      <p:grpSp>
        <p:nvGrpSpPr>
          <p:cNvPr id="73" name="Group 72">
            <a:extLst>
              <a:ext uri="{FF2B5EF4-FFF2-40B4-BE49-F238E27FC236}">
                <a16:creationId xmlns:a16="http://schemas.microsoft.com/office/drawing/2014/main" id="{5C33037D-D1C0-FDE7-2F76-BCDAE8082AAD}"/>
              </a:ext>
            </a:extLst>
          </p:cNvPr>
          <p:cNvGrpSpPr/>
          <p:nvPr/>
        </p:nvGrpSpPr>
        <p:grpSpPr>
          <a:xfrm>
            <a:off x="769129" y="3602828"/>
            <a:ext cx="5273307" cy="914695"/>
            <a:chOff x="769129" y="3576626"/>
            <a:chExt cx="5273307" cy="914695"/>
          </a:xfrm>
        </p:grpSpPr>
        <p:grpSp>
          <p:nvGrpSpPr>
            <p:cNvPr id="10" name="Group 9">
              <a:extLst>
                <a:ext uri="{FF2B5EF4-FFF2-40B4-BE49-F238E27FC236}">
                  <a16:creationId xmlns:a16="http://schemas.microsoft.com/office/drawing/2014/main" id="{FCD2B08D-63F6-B0A3-B661-C03634514D08}"/>
                </a:ext>
              </a:extLst>
            </p:cNvPr>
            <p:cNvGrpSpPr/>
            <p:nvPr/>
          </p:nvGrpSpPr>
          <p:grpSpPr>
            <a:xfrm>
              <a:off x="769129" y="3576626"/>
              <a:ext cx="5273307" cy="914695"/>
              <a:chOff x="0" y="625403"/>
              <a:chExt cx="3776854" cy="655129"/>
            </a:xfrm>
          </p:grpSpPr>
          <p:grpSp>
            <p:nvGrpSpPr>
              <p:cNvPr id="50" name="Group 49">
                <a:extLst>
                  <a:ext uri="{FF2B5EF4-FFF2-40B4-BE49-F238E27FC236}">
                    <a16:creationId xmlns:a16="http://schemas.microsoft.com/office/drawing/2014/main" id="{352496FE-D38B-F26F-198F-AF6E3946E10E}"/>
                  </a:ext>
                </a:extLst>
              </p:cNvPr>
              <p:cNvGrpSpPr/>
              <p:nvPr/>
            </p:nvGrpSpPr>
            <p:grpSpPr>
              <a:xfrm>
                <a:off x="0" y="625403"/>
                <a:ext cx="3776854" cy="655129"/>
                <a:chOff x="0" y="625403"/>
                <a:chExt cx="4538250" cy="787200"/>
              </a:xfrm>
            </p:grpSpPr>
            <p:grpSp>
              <p:nvGrpSpPr>
                <p:cNvPr id="53" name="Group 52">
                  <a:extLst>
                    <a:ext uri="{FF2B5EF4-FFF2-40B4-BE49-F238E27FC236}">
                      <a16:creationId xmlns:a16="http://schemas.microsoft.com/office/drawing/2014/main" id="{2C8C0569-6460-56A6-1C52-CBB8A4947728}"/>
                    </a:ext>
                  </a:extLst>
                </p:cNvPr>
                <p:cNvGrpSpPr/>
                <p:nvPr/>
              </p:nvGrpSpPr>
              <p:grpSpPr>
                <a:xfrm>
                  <a:off x="0" y="625403"/>
                  <a:ext cx="4538250" cy="787200"/>
                  <a:chOff x="0" y="625403"/>
                  <a:chExt cx="4538250" cy="787200"/>
                </a:xfrm>
              </p:grpSpPr>
              <p:sp>
                <p:nvSpPr>
                  <p:cNvPr id="55" name="Rectangle 54">
                    <a:extLst>
                      <a:ext uri="{FF2B5EF4-FFF2-40B4-BE49-F238E27FC236}">
                        <a16:creationId xmlns:a16="http://schemas.microsoft.com/office/drawing/2014/main" id="{649E82F8-63BE-CFE7-ECD2-9C4BD2985616}"/>
                      </a:ext>
                    </a:extLst>
                  </p:cNvPr>
                  <p:cNvSpPr/>
                  <p:nvPr/>
                </p:nvSpPr>
                <p:spPr>
                  <a:xfrm>
                    <a:off x="357533" y="625403"/>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6" name="Freeform: Shape 55">
                    <a:extLst>
                      <a:ext uri="{FF2B5EF4-FFF2-40B4-BE49-F238E27FC236}">
                        <a16:creationId xmlns:a16="http://schemas.microsoft.com/office/drawing/2014/main" id="{C880AA02-D28E-D302-7895-E720413D82F5}"/>
                      </a:ext>
                    </a:extLst>
                  </p:cNvPr>
                  <p:cNvSpPr/>
                  <p:nvPr/>
                </p:nvSpPr>
                <p:spPr>
                  <a:xfrm>
                    <a:off x="0" y="625403"/>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54" name="Straight Connector 53">
                  <a:extLst>
                    <a:ext uri="{FF2B5EF4-FFF2-40B4-BE49-F238E27FC236}">
                      <a16:creationId xmlns:a16="http://schemas.microsoft.com/office/drawing/2014/main" id="{CF525B76-C0A3-58A5-2DBB-103CE10DC5B5}"/>
                    </a:ext>
                  </a:extLst>
                </p:cNvPr>
                <p:cNvCxnSpPr>
                  <a:cxnSpLocks/>
                </p:cNvCxnSpPr>
                <p:nvPr/>
              </p:nvCxnSpPr>
              <p:spPr>
                <a:xfrm>
                  <a:off x="3853581" y="759961"/>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51" name="مربع نص 257">
                <a:extLst>
                  <a:ext uri="{FF2B5EF4-FFF2-40B4-BE49-F238E27FC236}">
                    <a16:creationId xmlns:a16="http://schemas.microsoft.com/office/drawing/2014/main" id="{A78A2687-4E57-15D5-52A9-8A3C17C284E6}"/>
                  </a:ext>
                </a:extLst>
              </p:cNvPr>
              <p:cNvSpPr txBox="1"/>
              <p:nvPr/>
            </p:nvSpPr>
            <p:spPr>
              <a:xfrm>
                <a:off x="89808" y="660130"/>
                <a:ext cx="692614" cy="540914"/>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2" name="مربع نص 257">
                <a:extLst>
                  <a:ext uri="{FF2B5EF4-FFF2-40B4-BE49-F238E27FC236}">
                    <a16:creationId xmlns:a16="http://schemas.microsoft.com/office/drawing/2014/main" id="{439B8DCA-895D-F689-CA8D-60E7C8D3C1A0}"/>
                  </a:ext>
                </a:extLst>
              </p:cNvPr>
              <p:cNvSpPr txBox="1"/>
              <p:nvPr/>
            </p:nvSpPr>
            <p:spPr>
              <a:xfrm>
                <a:off x="1205857" y="660782"/>
                <a:ext cx="1995220" cy="498379"/>
              </a:xfrm>
              <a:prstGeom prst="rect">
                <a:avLst/>
              </a:prstGeom>
              <a:noFill/>
            </p:spPr>
            <p:txBody>
              <a:bodyPr wrap="square">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والتكيف</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Graphic 44" descr="Customer review with solid fill">
              <a:extLst>
                <a:ext uri="{FF2B5EF4-FFF2-40B4-BE49-F238E27FC236}">
                  <a16:creationId xmlns:a16="http://schemas.microsoft.com/office/drawing/2014/main" id="{A1B5337A-7AA7-6396-5E0A-6165C6AAB06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82759" y="3676344"/>
              <a:ext cx="666223" cy="666218"/>
            </a:xfrm>
            <a:prstGeom prst="rect">
              <a:avLst/>
            </a:prstGeom>
          </p:spPr>
        </p:pic>
      </p:grpSp>
      <p:grpSp>
        <p:nvGrpSpPr>
          <p:cNvPr id="77" name="Group 76">
            <a:extLst>
              <a:ext uri="{FF2B5EF4-FFF2-40B4-BE49-F238E27FC236}">
                <a16:creationId xmlns:a16="http://schemas.microsoft.com/office/drawing/2014/main" id="{C3B92118-1487-2753-E8A1-F2C90D725F58}"/>
              </a:ext>
            </a:extLst>
          </p:cNvPr>
          <p:cNvGrpSpPr/>
          <p:nvPr/>
        </p:nvGrpSpPr>
        <p:grpSpPr>
          <a:xfrm>
            <a:off x="6149564" y="3605154"/>
            <a:ext cx="5273307" cy="1016975"/>
            <a:chOff x="6149564" y="3590410"/>
            <a:chExt cx="5273307" cy="1016975"/>
          </a:xfrm>
        </p:grpSpPr>
        <p:grpSp>
          <p:nvGrpSpPr>
            <p:cNvPr id="11" name="Group 10">
              <a:extLst>
                <a:ext uri="{FF2B5EF4-FFF2-40B4-BE49-F238E27FC236}">
                  <a16:creationId xmlns:a16="http://schemas.microsoft.com/office/drawing/2014/main" id="{2155BFD5-34F1-47F6-9543-A7CB839B4893}"/>
                </a:ext>
              </a:extLst>
            </p:cNvPr>
            <p:cNvGrpSpPr/>
            <p:nvPr/>
          </p:nvGrpSpPr>
          <p:grpSpPr>
            <a:xfrm flipH="1">
              <a:off x="6149564" y="3590410"/>
              <a:ext cx="5273307" cy="1016975"/>
              <a:chOff x="2887195" y="632800"/>
              <a:chExt cx="3776854" cy="728384"/>
            </a:xfrm>
          </p:grpSpPr>
          <p:grpSp>
            <p:nvGrpSpPr>
              <p:cNvPr id="43" name="Group 42">
                <a:extLst>
                  <a:ext uri="{FF2B5EF4-FFF2-40B4-BE49-F238E27FC236}">
                    <a16:creationId xmlns:a16="http://schemas.microsoft.com/office/drawing/2014/main" id="{8AA67BF2-176C-F2D7-F2C9-B4426D352A7E}"/>
                  </a:ext>
                </a:extLst>
              </p:cNvPr>
              <p:cNvGrpSpPr/>
              <p:nvPr/>
            </p:nvGrpSpPr>
            <p:grpSpPr>
              <a:xfrm>
                <a:off x="2887195" y="632800"/>
                <a:ext cx="3776854" cy="655129"/>
                <a:chOff x="2887195" y="632800"/>
                <a:chExt cx="4538250" cy="787200"/>
              </a:xfrm>
            </p:grpSpPr>
            <p:grpSp>
              <p:nvGrpSpPr>
                <p:cNvPr id="46" name="Group 45">
                  <a:extLst>
                    <a:ext uri="{FF2B5EF4-FFF2-40B4-BE49-F238E27FC236}">
                      <a16:creationId xmlns:a16="http://schemas.microsoft.com/office/drawing/2014/main" id="{ED8CB4DD-62B1-8817-F5E4-4018A6B63534}"/>
                    </a:ext>
                  </a:extLst>
                </p:cNvPr>
                <p:cNvGrpSpPr/>
                <p:nvPr/>
              </p:nvGrpSpPr>
              <p:grpSpPr>
                <a:xfrm>
                  <a:off x="2887195" y="632800"/>
                  <a:ext cx="4538250" cy="787200"/>
                  <a:chOff x="2887195" y="632800"/>
                  <a:chExt cx="4538250" cy="787200"/>
                </a:xfrm>
              </p:grpSpPr>
              <p:sp>
                <p:nvSpPr>
                  <p:cNvPr id="48" name="Rectangle 47">
                    <a:extLst>
                      <a:ext uri="{FF2B5EF4-FFF2-40B4-BE49-F238E27FC236}">
                        <a16:creationId xmlns:a16="http://schemas.microsoft.com/office/drawing/2014/main" id="{B4499CFB-0F3B-E730-E852-A52E3F61BCBD}"/>
                      </a:ext>
                    </a:extLst>
                  </p:cNvPr>
                  <p:cNvSpPr/>
                  <p:nvPr/>
                </p:nvSpPr>
                <p:spPr>
                  <a:xfrm>
                    <a:off x="3244728" y="632800"/>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9" name="Freeform: Shape 48">
                    <a:extLst>
                      <a:ext uri="{FF2B5EF4-FFF2-40B4-BE49-F238E27FC236}">
                        <a16:creationId xmlns:a16="http://schemas.microsoft.com/office/drawing/2014/main" id="{FA2BB5A8-5DB7-90E6-742F-90F9B602C629}"/>
                      </a:ext>
                    </a:extLst>
                  </p:cNvPr>
                  <p:cNvSpPr/>
                  <p:nvPr/>
                </p:nvSpPr>
                <p:spPr>
                  <a:xfrm>
                    <a:off x="2887195" y="632800"/>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47" name="Straight Connector 46">
                  <a:extLst>
                    <a:ext uri="{FF2B5EF4-FFF2-40B4-BE49-F238E27FC236}">
                      <a16:creationId xmlns:a16="http://schemas.microsoft.com/office/drawing/2014/main" id="{8CD436C6-96D6-5EBE-C74F-80126FF0C084}"/>
                    </a:ext>
                  </a:extLst>
                </p:cNvPr>
                <p:cNvCxnSpPr>
                  <a:cxnSpLocks/>
                </p:cNvCxnSpPr>
                <p:nvPr/>
              </p:nvCxnSpPr>
              <p:spPr>
                <a:xfrm>
                  <a:off x="6740776" y="767358"/>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4" name="مربع نص 257">
                <a:extLst>
                  <a:ext uri="{FF2B5EF4-FFF2-40B4-BE49-F238E27FC236}">
                    <a16:creationId xmlns:a16="http://schemas.microsoft.com/office/drawing/2014/main" id="{1D4B2F1B-A031-A5DA-C080-20CB4EB42571}"/>
                  </a:ext>
                </a:extLst>
              </p:cNvPr>
              <p:cNvSpPr txBox="1"/>
              <p:nvPr/>
            </p:nvSpPr>
            <p:spPr>
              <a:xfrm>
                <a:off x="2976952" y="667527"/>
                <a:ext cx="692614" cy="540914"/>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257">
                <a:extLst>
                  <a:ext uri="{FF2B5EF4-FFF2-40B4-BE49-F238E27FC236}">
                    <a16:creationId xmlns:a16="http://schemas.microsoft.com/office/drawing/2014/main" id="{1AB75C8B-584F-ECFD-6193-7572A0A52FEE}"/>
                  </a:ext>
                </a:extLst>
              </p:cNvPr>
              <p:cNvSpPr txBox="1"/>
              <p:nvPr/>
            </p:nvSpPr>
            <p:spPr>
              <a:xfrm>
                <a:off x="3786336" y="670367"/>
                <a:ext cx="2449031" cy="690817"/>
              </a:xfrm>
              <a:prstGeom prst="rect">
                <a:avLst/>
              </a:prstGeom>
              <a:noFill/>
            </p:spPr>
            <p:txBody>
              <a:bodyPr wrap="square">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التطوير المستمر للقدرات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Graphic 42" descr="Business Growth with solid fill">
              <a:extLst>
                <a:ext uri="{FF2B5EF4-FFF2-40B4-BE49-F238E27FC236}">
                  <a16:creationId xmlns:a16="http://schemas.microsoft.com/office/drawing/2014/main" id="{DFB2FF1C-4316-083B-BD5B-104BD53B9BC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79543" y="3772555"/>
              <a:ext cx="593288" cy="593284"/>
            </a:xfrm>
            <a:prstGeom prst="rect">
              <a:avLst/>
            </a:prstGeom>
          </p:spPr>
        </p:pic>
      </p:grpSp>
      <p:grpSp>
        <p:nvGrpSpPr>
          <p:cNvPr id="71" name="Group 70">
            <a:extLst>
              <a:ext uri="{FF2B5EF4-FFF2-40B4-BE49-F238E27FC236}">
                <a16:creationId xmlns:a16="http://schemas.microsoft.com/office/drawing/2014/main" id="{0289C07F-2B73-9B42-62E5-6A537BEE19A3}"/>
              </a:ext>
            </a:extLst>
          </p:cNvPr>
          <p:cNvGrpSpPr/>
          <p:nvPr/>
        </p:nvGrpSpPr>
        <p:grpSpPr>
          <a:xfrm>
            <a:off x="6149564" y="2146868"/>
            <a:ext cx="5273307" cy="914695"/>
            <a:chOff x="6149564" y="2411162"/>
            <a:chExt cx="5273307" cy="914695"/>
          </a:xfrm>
        </p:grpSpPr>
        <p:grpSp>
          <p:nvGrpSpPr>
            <p:cNvPr id="13" name="Group 12">
              <a:extLst>
                <a:ext uri="{FF2B5EF4-FFF2-40B4-BE49-F238E27FC236}">
                  <a16:creationId xmlns:a16="http://schemas.microsoft.com/office/drawing/2014/main" id="{FFC222CB-6938-5993-56EB-244C8DC1749E}"/>
                </a:ext>
              </a:extLst>
            </p:cNvPr>
            <p:cNvGrpSpPr/>
            <p:nvPr/>
          </p:nvGrpSpPr>
          <p:grpSpPr>
            <a:xfrm flipH="1">
              <a:off x="6149564" y="2411162"/>
              <a:ext cx="5273307" cy="914695"/>
              <a:chOff x="2887195" y="0"/>
              <a:chExt cx="3776854" cy="655129"/>
            </a:xfrm>
          </p:grpSpPr>
          <p:grpSp>
            <p:nvGrpSpPr>
              <p:cNvPr id="28" name="Group 27">
                <a:extLst>
                  <a:ext uri="{FF2B5EF4-FFF2-40B4-BE49-F238E27FC236}">
                    <a16:creationId xmlns:a16="http://schemas.microsoft.com/office/drawing/2014/main" id="{29514871-9064-07A0-3F26-878CE7436E63}"/>
                  </a:ext>
                </a:extLst>
              </p:cNvPr>
              <p:cNvGrpSpPr/>
              <p:nvPr/>
            </p:nvGrpSpPr>
            <p:grpSpPr>
              <a:xfrm>
                <a:off x="2887195" y="0"/>
                <a:ext cx="3776854" cy="655129"/>
                <a:chOff x="2887195" y="0"/>
                <a:chExt cx="4538250" cy="787200"/>
              </a:xfrm>
            </p:grpSpPr>
            <p:grpSp>
              <p:nvGrpSpPr>
                <p:cNvPr id="32" name="Group 31">
                  <a:extLst>
                    <a:ext uri="{FF2B5EF4-FFF2-40B4-BE49-F238E27FC236}">
                      <a16:creationId xmlns:a16="http://schemas.microsoft.com/office/drawing/2014/main" id="{F1F27FF4-DB71-023E-3269-502F040B8B91}"/>
                    </a:ext>
                  </a:extLst>
                </p:cNvPr>
                <p:cNvGrpSpPr/>
                <p:nvPr/>
              </p:nvGrpSpPr>
              <p:grpSpPr>
                <a:xfrm>
                  <a:off x="2887195" y="0"/>
                  <a:ext cx="4538250" cy="787200"/>
                  <a:chOff x="2887195" y="0"/>
                  <a:chExt cx="4538250" cy="787200"/>
                </a:xfrm>
              </p:grpSpPr>
              <p:sp>
                <p:nvSpPr>
                  <p:cNvPr id="34" name="Rectangle 33">
                    <a:extLst>
                      <a:ext uri="{FF2B5EF4-FFF2-40B4-BE49-F238E27FC236}">
                        <a16:creationId xmlns:a16="http://schemas.microsoft.com/office/drawing/2014/main" id="{7F728017-0200-7B8B-3DB4-713469DEB09B}"/>
                      </a:ext>
                    </a:extLst>
                  </p:cNvPr>
                  <p:cNvSpPr/>
                  <p:nvPr/>
                </p:nvSpPr>
                <p:spPr>
                  <a:xfrm>
                    <a:off x="3244728" y="0"/>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Freeform: Shape 34">
                    <a:extLst>
                      <a:ext uri="{FF2B5EF4-FFF2-40B4-BE49-F238E27FC236}">
                        <a16:creationId xmlns:a16="http://schemas.microsoft.com/office/drawing/2014/main" id="{2B5C5543-9ED4-BEC6-D5B4-62C103374C56}"/>
                      </a:ext>
                    </a:extLst>
                  </p:cNvPr>
                  <p:cNvSpPr/>
                  <p:nvPr/>
                </p:nvSpPr>
                <p:spPr>
                  <a:xfrm>
                    <a:off x="2887195" y="0"/>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33" name="Straight Connector 32">
                  <a:extLst>
                    <a:ext uri="{FF2B5EF4-FFF2-40B4-BE49-F238E27FC236}">
                      <a16:creationId xmlns:a16="http://schemas.microsoft.com/office/drawing/2014/main" id="{6377B593-86B1-409C-18B4-40F99C90FF88}"/>
                    </a:ext>
                  </a:extLst>
                </p:cNvPr>
                <p:cNvCxnSpPr>
                  <a:cxnSpLocks/>
                </p:cNvCxnSpPr>
                <p:nvPr/>
              </p:nvCxnSpPr>
              <p:spPr>
                <a:xfrm>
                  <a:off x="6740776" y="134558"/>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9" name="مربع نص 257">
                <a:extLst>
                  <a:ext uri="{FF2B5EF4-FFF2-40B4-BE49-F238E27FC236}">
                    <a16:creationId xmlns:a16="http://schemas.microsoft.com/office/drawing/2014/main" id="{CF57B92F-8C13-86F7-ABAE-A25375939199}"/>
                  </a:ext>
                </a:extLst>
              </p:cNvPr>
              <p:cNvSpPr txBox="1"/>
              <p:nvPr/>
            </p:nvSpPr>
            <p:spPr>
              <a:xfrm>
                <a:off x="2976952" y="34748"/>
                <a:ext cx="692614" cy="540912"/>
              </a:xfrm>
              <a:prstGeom prst="rect">
                <a:avLst/>
              </a:prstGeom>
              <a:noFill/>
            </p:spPr>
            <p:txBody>
              <a:bodyPr wrap="square">
                <a:noAutofit/>
              </a:bodyPr>
              <a:lstStyle/>
              <a:p>
                <a:pPr algn="ctr" rtl="1">
                  <a:lnSpc>
                    <a:spcPct val="115000"/>
                  </a:lnSpc>
                </a:pPr>
                <a:r>
                  <a:rPr lang="ar-SY"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01</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مربع نص 257">
                <a:extLst>
                  <a:ext uri="{FF2B5EF4-FFF2-40B4-BE49-F238E27FC236}">
                    <a16:creationId xmlns:a16="http://schemas.microsoft.com/office/drawing/2014/main" id="{0CA757E8-2525-DC0C-7B8D-3F5814C6D3B3}"/>
                  </a:ext>
                </a:extLst>
              </p:cNvPr>
              <p:cNvSpPr txBox="1"/>
              <p:nvPr/>
            </p:nvSpPr>
            <p:spPr>
              <a:xfrm>
                <a:off x="3897414" y="57166"/>
                <a:ext cx="2226875" cy="466256"/>
              </a:xfrm>
              <a:prstGeom prst="rect">
                <a:avLst/>
              </a:prstGeom>
              <a:noFill/>
            </p:spPr>
            <p:txBody>
              <a:bodyPr wrap="square">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الرؤية الطويلة الأمد</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Graphic 2" descr="Clock with solid fill">
              <a:extLst>
                <a:ext uri="{FF2B5EF4-FFF2-40B4-BE49-F238E27FC236}">
                  <a16:creationId xmlns:a16="http://schemas.microsoft.com/office/drawing/2014/main" id="{7444C92A-5C62-0410-86F3-40F789814B7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226847" y="2537255"/>
              <a:ext cx="687874" cy="687933"/>
            </a:xfrm>
            <a:prstGeom prst="rect">
              <a:avLst/>
            </a:prstGeom>
          </p:spPr>
        </p:pic>
      </p:grpSp>
      <p:grpSp>
        <p:nvGrpSpPr>
          <p:cNvPr id="75" name="Group 74">
            <a:extLst>
              <a:ext uri="{FF2B5EF4-FFF2-40B4-BE49-F238E27FC236}">
                <a16:creationId xmlns:a16="http://schemas.microsoft.com/office/drawing/2014/main" id="{080EAF15-F245-0AD6-98CF-2F7A44733AA4}"/>
              </a:ext>
            </a:extLst>
          </p:cNvPr>
          <p:cNvGrpSpPr/>
          <p:nvPr/>
        </p:nvGrpSpPr>
        <p:grpSpPr>
          <a:xfrm>
            <a:off x="769129" y="5176731"/>
            <a:ext cx="5273307" cy="914697"/>
            <a:chOff x="769129" y="4758153"/>
            <a:chExt cx="5273307" cy="914697"/>
          </a:xfrm>
        </p:grpSpPr>
        <p:grpSp>
          <p:nvGrpSpPr>
            <p:cNvPr id="8" name="Group 7">
              <a:extLst>
                <a:ext uri="{FF2B5EF4-FFF2-40B4-BE49-F238E27FC236}">
                  <a16:creationId xmlns:a16="http://schemas.microsoft.com/office/drawing/2014/main" id="{2FDD8D89-E943-CEDE-19E2-3EA357548CE5}"/>
                </a:ext>
              </a:extLst>
            </p:cNvPr>
            <p:cNvGrpSpPr/>
            <p:nvPr/>
          </p:nvGrpSpPr>
          <p:grpSpPr>
            <a:xfrm>
              <a:off x="769129" y="4758153"/>
              <a:ext cx="5273307" cy="914697"/>
              <a:chOff x="0" y="1259426"/>
              <a:chExt cx="3776854" cy="655129"/>
            </a:xfrm>
          </p:grpSpPr>
          <p:grpSp>
            <p:nvGrpSpPr>
              <p:cNvPr id="64" name="Group 63">
                <a:extLst>
                  <a:ext uri="{FF2B5EF4-FFF2-40B4-BE49-F238E27FC236}">
                    <a16:creationId xmlns:a16="http://schemas.microsoft.com/office/drawing/2014/main" id="{46F97DF9-DAED-12B8-5792-AE89EC1EF883}"/>
                  </a:ext>
                </a:extLst>
              </p:cNvPr>
              <p:cNvGrpSpPr/>
              <p:nvPr/>
            </p:nvGrpSpPr>
            <p:grpSpPr>
              <a:xfrm>
                <a:off x="0" y="1259426"/>
                <a:ext cx="3776854" cy="655129"/>
                <a:chOff x="0" y="1259426"/>
                <a:chExt cx="4538250" cy="787200"/>
              </a:xfrm>
            </p:grpSpPr>
            <p:grpSp>
              <p:nvGrpSpPr>
                <p:cNvPr id="67" name="Group 66">
                  <a:extLst>
                    <a:ext uri="{FF2B5EF4-FFF2-40B4-BE49-F238E27FC236}">
                      <a16:creationId xmlns:a16="http://schemas.microsoft.com/office/drawing/2014/main" id="{9BF0AD12-F5E1-CA5B-02D9-8865EC94C9E8}"/>
                    </a:ext>
                  </a:extLst>
                </p:cNvPr>
                <p:cNvGrpSpPr/>
                <p:nvPr/>
              </p:nvGrpSpPr>
              <p:grpSpPr>
                <a:xfrm>
                  <a:off x="0" y="1259426"/>
                  <a:ext cx="4538250" cy="787200"/>
                  <a:chOff x="0" y="1259426"/>
                  <a:chExt cx="4538250" cy="787200"/>
                </a:xfrm>
              </p:grpSpPr>
              <p:sp>
                <p:nvSpPr>
                  <p:cNvPr id="69" name="Rectangle 68">
                    <a:extLst>
                      <a:ext uri="{FF2B5EF4-FFF2-40B4-BE49-F238E27FC236}">
                        <a16:creationId xmlns:a16="http://schemas.microsoft.com/office/drawing/2014/main" id="{2166399D-8B37-FDAB-D6C6-E261B7372715}"/>
                      </a:ext>
                    </a:extLst>
                  </p:cNvPr>
                  <p:cNvSpPr/>
                  <p:nvPr/>
                </p:nvSpPr>
                <p:spPr>
                  <a:xfrm>
                    <a:off x="357533" y="1259426"/>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70" name="Freeform: Shape 69">
                    <a:extLst>
                      <a:ext uri="{FF2B5EF4-FFF2-40B4-BE49-F238E27FC236}">
                        <a16:creationId xmlns:a16="http://schemas.microsoft.com/office/drawing/2014/main" id="{A3FA2D6B-0400-D5FD-1300-37D9003B762A}"/>
                      </a:ext>
                    </a:extLst>
                  </p:cNvPr>
                  <p:cNvSpPr/>
                  <p:nvPr/>
                </p:nvSpPr>
                <p:spPr>
                  <a:xfrm>
                    <a:off x="0" y="1259426"/>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68" name="Straight Connector 67">
                  <a:extLst>
                    <a:ext uri="{FF2B5EF4-FFF2-40B4-BE49-F238E27FC236}">
                      <a16:creationId xmlns:a16="http://schemas.microsoft.com/office/drawing/2014/main" id="{60D5CD1B-A924-321F-FF44-BAC30BBBC191}"/>
                    </a:ext>
                  </a:extLst>
                </p:cNvPr>
                <p:cNvCxnSpPr>
                  <a:cxnSpLocks/>
                </p:cNvCxnSpPr>
                <p:nvPr/>
              </p:nvCxnSpPr>
              <p:spPr>
                <a:xfrm>
                  <a:off x="3853581" y="1393984"/>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65" name="مربع نص 257">
                <a:extLst>
                  <a:ext uri="{FF2B5EF4-FFF2-40B4-BE49-F238E27FC236}">
                    <a16:creationId xmlns:a16="http://schemas.microsoft.com/office/drawing/2014/main" id="{37E0CA23-B61C-D60A-3C71-B0533D8B30A2}"/>
                  </a:ext>
                </a:extLst>
              </p:cNvPr>
              <p:cNvSpPr txBox="1"/>
              <p:nvPr/>
            </p:nvSpPr>
            <p:spPr>
              <a:xfrm>
                <a:off x="89808" y="1294133"/>
                <a:ext cx="692614" cy="540912"/>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06</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6" name="مربع نص 257">
                <a:extLst>
                  <a:ext uri="{FF2B5EF4-FFF2-40B4-BE49-F238E27FC236}">
                    <a16:creationId xmlns:a16="http://schemas.microsoft.com/office/drawing/2014/main" id="{EA5889C7-767E-B693-D4B9-F1AC78B31119}"/>
                  </a:ext>
                </a:extLst>
              </p:cNvPr>
              <p:cNvSpPr txBox="1"/>
              <p:nvPr/>
            </p:nvSpPr>
            <p:spPr>
              <a:xfrm>
                <a:off x="1104767" y="1307557"/>
                <a:ext cx="2036442" cy="558866"/>
              </a:xfrm>
              <a:prstGeom prst="rect">
                <a:avLst/>
              </a:prstGeom>
              <a:noFill/>
            </p:spPr>
            <p:txBody>
              <a:bodyPr wrap="square">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التعاون والشراكات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Graphic 48" descr="Handshake with solid fill">
              <a:extLst>
                <a:ext uri="{FF2B5EF4-FFF2-40B4-BE49-F238E27FC236}">
                  <a16:creationId xmlns:a16="http://schemas.microsoft.com/office/drawing/2014/main" id="{9B61B356-C0F6-D360-BA02-B8AAB57B4144}"/>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38043" y="4898525"/>
              <a:ext cx="707128" cy="707124"/>
            </a:xfrm>
            <a:prstGeom prst="rect">
              <a:avLst/>
            </a:prstGeom>
          </p:spPr>
        </p:pic>
      </p:grpSp>
      <p:grpSp>
        <p:nvGrpSpPr>
          <p:cNvPr id="76" name="Group 75">
            <a:extLst>
              <a:ext uri="{FF2B5EF4-FFF2-40B4-BE49-F238E27FC236}">
                <a16:creationId xmlns:a16="http://schemas.microsoft.com/office/drawing/2014/main" id="{AF8BC4D3-6795-0E37-4F56-537C5FE296C0}"/>
              </a:ext>
            </a:extLst>
          </p:cNvPr>
          <p:cNvGrpSpPr/>
          <p:nvPr/>
        </p:nvGrpSpPr>
        <p:grpSpPr>
          <a:xfrm>
            <a:off x="6149564" y="5165720"/>
            <a:ext cx="5273307" cy="914695"/>
            <a:chOff x="6149564" y="4747142"/>
            <a:chExt cx="5273307" cy="914695"/>
          </a:xfrm>
        </p:grpSpPr>
        <p:grpSp>
          <p:nvGrpSpPr>
            <p:cNvPr id="9" name="Group 8">
              <a:extLst>
                <a:ext uri="{FF2B5EF4-FFF2-40B4-BE49-F238E27FC236}">
                  <a16:creationId xmlns:a16="http://schemas.microsoft.com/office/drawing/2014/main" id="{3A10A513-BDF1-C41D-8331-F246F9465F5E}"/>
                </a:ext>
              </a:extLst>
            </p:cNvPr>
            <p:cNvGrpSpPr/>
            <p:nvPr/>
          </p:nvGrpSpPr>
          <p:grpSpPr>
            <a:xfrm flipH="1">
              <a:off x="6149564" y="4747142"/>
              <a:ext cx="5273307" cy="914695"/>
              <a:chOff x="2887195" y="1253517"/>
              <a:chExt cx="3776854" cy="655129"/>
            </a:xfrm>
          </p:grpSpPr>
          <p:grpSp>
            <p:nvGrpSpPr>
              <p:cNvPr id="57" name="Group 56">
                <a:extLst>
                  <a:ext uri="{FF2B5EF4-FFF2-40B4-BE49-F238E27FC236}">
                    <a16:creationId xmlns:a16="http://schemas.microsoft.com/office/drawing/2014/main" id="{27CB62D7-4949-A411-EE24-558E11AFAD8E}"/>
                  </a:ext>
                </a:extLst>
              </p:cNvPr>
              <p:cNvGrpSpPr/>
              <p:nvPr/>
            </p:nvGrpSpPr>
            <p:grpSpPr>
              <a:xfrm>
                <a:off x="2887195" y="1253517"/>
                <a:ext cx="3776854" cy="655129"/>
                <a:chOff x="2887195" y="1253517"/>
                <a:chExt cx="4538250" cy="787200"/>
              </a:xfrm>
            </p:grpSpPr>
            <p:grpSp>
              <p:nvGrpSpPr>
                <p:cNvPr id="60" name="Group 59">
                  <a:extLst>
                    <a:ext uri="{FF2B5EF4-FFF2-40B4-BE49-F238E27FC236}">
                      <a16:creationId xmlns:a16="http://schemas.microsoft.com/office/drawing/2014/main" id="{36EB4C7B-F1D5-3248-4F36-3FE1AE3B04FF}"/>
                    </a:ext>
                  </a:extLst>
                </p:cNvPr>
                <p:cNvGrpSpPr/>
                <p:nvPr/>
              </p:nvGrpSpPr>
              <p:grpSpPr>
                <a:xfrm>
                  <a:off x="2887195" y="1253517"/>
                  <a:ext cx="4538250" cy="787200"/>
                  <a:chOff x="2887195" y="1253517"/>
                  <a:chExt cx="4538250" cy="787200"/>
                </a:xfrm>
              </p:grpSpPr>
              <p:sp>
                <p:nvSpPr>
                  <p:cNvPr id="62" name="Rectangle 61">
                    <a:extLst>
                      <a:ext uri="{FF2B5EF4-FFF2-40B4-BE49-F238E27FC236}">
                        <a16:creationId xmlns:a16="http://schemas.microsoft.com/office/drawing/2014/main" id="{144E3E9C-8204-F8B9-3359-1885155408F8}"/>
                      </a:ext>
                    </a:extLst>
                  </p:cNvPr>
                  <p:cNvSpPr/>
                  <p:nvPr/>
                </p:nvSpPr>
                <p:spPr>
                  <a:xfrm>
                    <a:off x="3244728" y="1253517"/>
                    <a:ext cx="4180717" cy="78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3" name="Freeform: Shape 62">
                    <a:extLst>
                      <a:ext uri="{FF2B5EF4-FFF2-40B4-BE49-F238E27FC236}">
                        <a16:creationId xmlns:a16="http://schemas.microsoft.com/office/drawing/2014/main" id="{7F151B5B-C969-872C-26E3-83FEB4F7591D}"/>
                      </a:ext>
                    </a:extLst>
                  </p:cNvPr>
                  <p:cNvSpPr/>
                  <p:nvPr/>
                </p:nvSpPr>
                <p:spPr>
                  <a:xfrm>
                    <a:off x="2887195" y="1253517"/>
                    <a:ext cx="1643534" cy="787200"/>
                  </a:xfrm>
                  <a:custGeom>
                    <a:avLst/>
                    <a:gdLst>
                      <a:gd name="connsiteX0" fmla="*/ 0 w 1643534"/>
                      <a:gd name="connsiteY0" fmla="*/ 0 h 787200"/>
                      <a:gd name="connsiteX1" fmla="*/ 551578 w 1643534"/>
                      <a:gd name="connsiteY1" fmla="*/ 0 h 787200"/>
                      <a:gd name="connsiteX2" fmla="*/ 1643534 w 1643534"/>
                      <a:gd name="connsiteY2" fmla="*/ 787200 h 787200"/>
                      <a:gd name="connsiteX3" fmla="*/ 0 w 1643534"/>
                      <a:gd name="connsiteY3" fmla="*/ 787200 h 787200"/>
                      <a:gd name="connsiteX4" fmla="*/ 0 w 1643534"/>
                      <a:gd name="connsiteY4" fmla="*/ 0 h 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534" h="787200">
                        <a:moveTo>
                          <a:pt x="0" y="0"/>
                        </a:moveTo>
                        <a:lnTo>
                          <a:pt x="551578" y="0"/>
                        </a:lnTo>
                        <a:lnTo>
                          <a:pt x="1643534" y="787200"/>
                        </a:lnTo>
                        <a:lnTo>
                          <a:pt x="0" y="787200"/>
                        </a:lnTo>
                        <a:lnTo>
                          <a:pt x="0" y="0"/>
                        </a:ln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cxnSp>
              <p:nvCxnSpPr>
                <p:cNvPr id="61" name="Straight Connector 60">
                  <a:extLst>
                    <a:ext uri="{FF2B5EF4-FFF2-40B4-BE49-F238E27FC236}">
                      <a16:creationId xmlns:a16="http://schemas.microsoft.com/office/drawing/2014/main" id="{3D68BAEE-8635-4D34-36B5-507EB8B4A384}"/>
                    </a:ext>
                  </a:extLst>
                </p:cNvPr>
                <p:cNvCxnSpPr>
                  <a:cxnSpLocks/>
                </p:cNvCxnSpPr>
                <p:nvPr/>
              </p:nvCxnSpPr>
              <p:spPr>
                <a:xfrm>
                  <a:off x="6740776" y="1388075"/>
                  <a:ext cx="0" cy="497686"/>
                </a:xfrm>
                <a:prstGeom prst="line">
                  <a:avLst/>
                </a:prstGeom>
                <a:ln w="1270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58" name="مربع نص 257">
                <a:extLst>
                  <a:ext uri="{FF2B5EF4-FFF2-40B4-BE49-F238E27FC236}">
                    <a16:creationId xmlns:a16="http://schemas.microsoft.com/office/drawing/2014/main" id="{D97FB4D9-030C-7D53-18F0-9D489ADBF7B3}"/>
                  </a:ext>
                </a:extLst>
              </p:cNvPr>
              <p:cNvSpPr txBox="1"/>
              <p:nvPr/>
            </p:nvSpPr>
            <p:spPr>
              <a:xfrm>
                <a:off x="2976952" y="1288224"/>
                <a:ext cx="692614" cy="540913"/>
              </a:xfrm>
              <a:prstGeom prst="rect">
                <a:avLst/>
              </a:prstGeom>
              <a:noFill/>
            </p:spPr>
            <p:txBody>
              <a:bodyPr wrap="square">
                <a:noAutofit/>
              </a:bodyPr>
              <a:lstStyle/>
              <a:p>
                <a:pPr algn="ctr" rtl="1">
                  <a:lnSpc>
                    <a:spcPct val="115000"/>
                  </a:lnSpc>
                </a:pPr>
                <a:r>
                  <a:rPr lang="en-US" sz="2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9" name="مربع نص 257">
                <a:extLst>
                  <a:ext uri="{FF2B5EF4-FFF2-40B4-BE49-F238E27FC236}">
                    <a16:creationId xmlns:a16="http://schemas.microsoft.com/office/drawing/2014/main" id="{119C6003-8C35-E161-372E-9D39F05D8722}"/>
                  </a:ext>
                </a:extLst>
              </p:cNvPr>
              <p:cNvSpPr txBox="1"/>
              <p:nvPr/>
            </p:nvSpPr>
            <p:spPr>
              <a:xfrm>
                <a:off x="3897414" y="1365498"/>
                <a:ext cx="2351495" cy="541879"/>
              </a:xfrm>
              <a:prstGeom prst="rect">
                <a:avLst/>
              </a:prstGeom>
              <a:noFill/>
            </p:spPr>
            <p:txBody>
              <a:bodyPr wrap="square">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 والمساءلة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9" name="Graphic 75" descr="Questions with solid fill">
              <a:extLst>
                <a:ext uri="{FF2B5EF4-FFF2-40B4-BE49-F238E27FC236}">
                  <a16:creationId xmlns:a16="http://schemas.microsoft.com/office/drawing/2014/main" id="{701AF2C9-BD88-A934-138C-2460CE2780BA}"/>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87892" y="4937586"/>
              <a:ext cx="674132" cy="674128"/>
            </a:xfrm>
            <a:prstGeom prst="rect">
              <a:avLst/>
            </a:prstGeom>
          </p:spPr>
        </p:pic>
      </p:grpSp>
      <p:pic>
        <p:nvPicPr>
          <p:cNvPr id="78" name="Picture 77">
            <a:extLst>
              <a:ext uri="{FF2B5EF4-FFF2-40B4-BE49-F238E27FC236}">
                <a16:creationId xmlns:a16="http://schemas.microsoft.com/office/drawing/2014/main" id="{0EC02838-F138-B195-9895-0D58C2674538}"/>
              </a:ext>
            </a:extLst>
          </p:cNvPr>
          <p:cNvPicPr>
            <a:picLocks noChangeAspect="1"/>
          </p:cNvPicPr>
          <p:nvPr/>
        </p:nvPicPr>
        <p:blipFill>
          <a:blip r:embed="rId16">
            <a:extLst>
              <a:ext uri="{BEBA8EAE-BF5A-486C-A8C5-ECC9F3942E4B}">
                <a14:imgProps xmlns:a14="http://schemas.microsoft.com/office/drawing/2010/main">
                  <a14:imgLayer r:embed="rId17">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625871" y="1711843"/>
            <a:ext cx="5146157" cy="5146157"/>
          </a:xfrm>
          <a:prstGeom prst="rect">
            <a:avLst/>
          </a:prstGeom>
        </p:spPr>
      </p:pic>
      <p:sp>
        <p:nvSpPr>
          <p:cNvPr id="79" name="TextBox 78">
            <a:extLst>
              <a:ext uri="{FF2B5EF4-FFF2-40B4-BE49-F238E27FC236}">
                <a16:creationId xmlns:a16="http://schemas.microsoft.com/office/drawing/2014/main" id="{630D08B4-3614-8AD6-A976-A686CA655CA8}"/>
              </a:ext>
            </a:extLst>
          </p:cNvPr>
          <p:cNvSpPr txBox="1"/>
          <p:nvPr/>
        </p:nvSpPr>
        <p:spPr>
          <a:xfrm>
            <a:off x="-6343473" y="3262799"/>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التحديات التي تواجه القادة في تنفيذ هذه المبادئ السابقة؟</a:t>
            </a:r>
            <a:endParaRPr lang="en-US" dirty="0"/>
          </a:p>
        </p:txBody>
      </p:sp>
      <p:pic>
        <p:nvPicPr>
          <p:cNvPr id="80" name="Picture 79">
            <a:extLst>
              <a:ext uri="{FF2B5EF4-FFF2-40B4-BE49-F238E27FC236}">
                <a16:creationId xmlns:a16="http://schemas.microsoft.com/office/drawing/2014/main" id="{6EB3F383-C31F-CF5C-D512-6F281D41D339}"/>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3762066" y="1967726"/>
            <a:ext cx="4287207" cy="4381407"/>
          </a:xfrm>
          <a:prstGeom prst="rect">
            <a:avLst/>
          </a:prstGeom>
        </p:spPr>
      </p:pic>
    </p:spTree>
    <p:extLst>
      <p:ext uri="{BB962C8B-B14F-4D97-AF65-F5344CB8AC3E}">
        <p14:creationId xmlns:p14="http://schemas.microsoft.com/office/powerpoint/2010/main" val="453815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1+#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additive="base">
                                        <p:cTn id="13" dur="500" fill="hold"/>
                                        <p:tgtEl>
                                          <p:spTgt spid="72"/>
                                        </p:tgtEl>
                                        <p:attrNameLst>
                                          <p:attrName>ppt_x</p:attrName>
                                        </p:attrNameLst>
                                      </p:cBhvr>
                                      <p:tavLst>
                                        <p:tav tm="0">
                                          <p:val>
                                            <p:strVal val="0-#ppt_w/2"/>
                                          </p:val>
                                        </p:tav>
                                        <p:tav tm="100000">
                                          <p:val>
                                            <p:strVal val="#ppt_x"/>
                                          </p:val>
                                        </p:tav>
                                      </p:tavLst>
                                    </p:anim>
                                    <p:anim calcmode="lin" valueType="num">
                                      <p:cBhvr additive="base">
                                        <p:cTn id="14"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1+#ppt_w/2"/>
                                          </p:val>
                                        </p:tav>
                                        <p:tav tm="100000">
                                          <p:val>
                                            <p:strVal val="#ppt_x"/>
                                          </p:val>
                                        </p:tav>
                                      </p:tavLst>
                                    </p:anim>
                                    <p:anim calcmode="lin" valueType="num">
                                      <p:cBhvr additive="base">
                                        <p:cTn id="20"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fill="hold"/>
                                        <p:tgtEl>
                                          <p:spTgt spid="73"/>
                                        </p:tgtEl>
                                        <p:attrNameLst>
                                          <p:attrName>ppt_x</p:attrName>
                                        </p:attrNameLst>
                                      </p:cBhvr>
                                      <p:tavLst>
                                        <p:tav tm="0">
                                          <p:val>
                                            <p:strVal val="0-#ppt_w/2"/>
                                          </p:val>
                                        </p:tav>
                                        <p:tav tm="100000">
                                          <p:val>
                                            <p:strVal val="#ppt_x"/>
                                          </p:val>
                                        </p:tav>
                                      </p:tavLst>
                                    </p:anim>
                                    <p:anim calcmode="lin" valueType="num">
                                      <p:cBhvr additive="base">
                                        <p:cTn id="26" dur="500" fill="hold"/>
                                        <p:tgtEl>
                                          <p:spTgt spid="7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1+#ppt_w/2"/>
                                          </p:val>
                                        </p:tav>
                                        <p:tav tm="100000">
                                          <p:val>
                                            <p:strVal val="#ppt_x"/>
                                          </p:val>
                                        </p:tav>
                                      </p:tavLst>
                                    </p:anim>
                                    <p:anim calcmode="lin" valueType="num">
                                      <p:cBhvr additive="base">
                                        <p:cTn id="32" dur="5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additive="base">
                                        <p:cTn id="37" dur="500" fill="hold"/>
                                        <p:tgtEl>
                                          <p:spTgt spid="75"/>
                                        </p:tgtEl>
                                        <p:attrNameLst>
                                          <p:attrName>ppt_x</p:attrName>
                                        </p:attrNameLst>
                                      </p:cBhvr>
                                      <p:tavLst>
                                        <p:tav tm="0">
                                          <p:val>
                                            <p:strVal val="0-#ppt_w/2"/>
                                          </p:val>
                                        </p:tav>
                                        <p:tav tm="100000">
                                          <p:val>
                                            <p:strVal val="#ppt_x"/>
                                          </p:val>
                                        </p:tav>
                                      </p:tavLst>
                                    </p:anim>
                                    <p:anim calcmode="lin" valueType="num">
                                      <p:cBhvr additive="base">
                                        <p:cTn id="38"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أبرز التحديات التي تواجه القادة في تنفيذ هذه المبادئ السابقة؟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2" name="Picture 1">
            <a:extLst>
              <a:ext uri="{FF2B5EF4-FFF2-40B4-BE49-F238E27FC236}">
                <a16:creationId xmlns:a16="http://schemas.microsoft.com/office/drawing/2014/main" id="{C0B3D2FD-36CA-D8A7-4E8B-13B73EC11E6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5826485" y="1711843"/>
            <a:ext cx="5146157" cy="5146157"/>
          </a:xfrm>
          <a:prstGeom prst="rect">
            <a:avLst/>
          </a:prstGeom>
        </p:spPr>
      </p:pic>
    </p:spTree>
    <p:extLst>
      <p:ext uri="{BB962C8B-B14F-4D97-AF65-F5344CB8AC3E}">
        <p14:creationId xmlns:p14="http://schemas.microsoft.com/office/powerpoint/2010/main" val="32415940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FD5F940C-824C-0250-F923-BC3FD9A637E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74" name="TextBox 73">
            <a:extLst>
              <a:ext uri="{FF2B5EF4-FFF2-40B4-BE49-F238E27FC236}">
                <a16:creationId xmlns:a16="http://schemas.microsoft.com/office/drawing/2014/main" id="{435AEEA5-4434-4451-3726-CD54AD81506F}"/>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التكلفة المرتفعة لتطبيق ممارسات وبرامج الاستدامة</a:t>
            </a:r>
            <a:endParaRPr lang="en-US" dirty="0"/>
          </a:p>
        </p:txBody>
      </p:sp>
      <p:sp>
        <p:nvSpPr>
          <p:cNvPr id="78" name="TextBox 77">
            <a:extLst>
              <a:ext uri="{FF2B5EF4-FFF2-40B4-BE49-F238E27FC236}">
                <a16:creationId xmlns:a16="http://schemas.microsoft.com/office/drawing/2014/main" id="{9EF6F98C-FB69-83F7-A1F5-84E4FA395817}"/>
              </a:ext>
            </a:extLst>
          </p:cNvPr>
          <p:cNvSpPr txBox="1"/>
          <p:nvPr/>
        </p:nvSpPr>
        <p:spPr>
          <a:xfrm>
            <a:off x="5215955" y="286448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توافر الخبرات والكفاءات البشرية ذات الخبرة في هذا المجال</a:t>
            </a:r>
            <a:endParaRPr lang="en-US" dirty="0"/>
          </a:p>
        </p:txBody>
      </p:sp>
      <p:sp>
        <p:nvSpPr>
          <p:cNvPr id="79" name="TextBox 78">
            <a:extLst>
              <a:ext uri="{FF2B5EF4-FFF2-40B4-BE49-F238E27FC236}">
                <a16:creationId xmlns:a16="http://schemas.microsoft.com/office/drawing/2014/main" id="{A52684F2-9D7E-3C0F-C0C3-6687C975E05F}"/>
              </a:ext>
            </a:extLst>
          </p:cNvPr>
          <p:cNvSpPr txBox="1"/>
          <p:nvPr/>
        </p:nvSpPr>
        <p:spPr>
          <a:xfrm>
            <a:off x="5215955" y="373110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مقاومة التغيير ورفض بعض العاملين أو الإدارات لفكرة الاستدامة</a:t>
            </a:r>
            <a:endParaRPr lang="en-US"/>
          </a:p>
        </p:txBody>
      </p:sp>
      <p:sp>
        <p:nvSpPr>
          <p:cNvPr id="80" name="TextBox 79">
            <a:extLst>
              <a:ext uri="{FF2B5EF4-FFF2-40B4-BE49-F238E27FC236}">
                <a16:creationId xmlns:a16="http://schemas.microsoft.com/office/drawing/2014/main" id="{6402F9CD-F972-587D-A3F3-2C88100A7A44}"/>
              </a:ext>
            </a:extLst>
          </p:cNvPr>
          <p:cNvSpPr txBox="1"/>
          <p:nvPr/>
        </p:nvSpPr>
        <p:spPr>
          <a:xfrm>
            <a:off x="5215955" y="459772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صعوبة قياس وتحديد مؤشرات أداء لمخرجات الاستدامة على المدى البعيد</a:t>
            </a:r>
            <a:endParaRPr lang="en-US" dirty="0"/>
          </a:p>
        </p:txBody>
      </p:sp>
      <p:sp>
        <p:nvSpPr>
          <p:cNvPr id="81" name="TextBox 80">
            <a:extLst>
              <a:ext uri="{FF2B5EF4-FFF2-40B4-BE49-F238E27FC236}">
                <a16:creationId xmlns:a16="http://schemas.microsoft.com/office/drawing/2014/main" id="{758CDFA6-BF48-D2E9-ABC7-E41E95E8DE35}"/>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تعارض مصالح أصحاب المصلحة المختلفة داخل وخارج المنظمة</a:t>
            </a:r>
            <a:endParaRPr lang="en-US" dirty="0"/>
          </a:p>
        </p:txBody>
      </p:sp>
      <p:sp>
        <p:nvSpPr>
          <p:cNvPr id="82" name="TextBox 81">
            <a:extLst>
              <a:ext uri="{FF2B5EF4-FFF2-40B4-BE49-F238E27FC236}">
                <a16:creationId xmlns:a16="http://schemas.microsoft.com/office/drawing/2014/main" id="{F35355CB-CC67-489F-D3B7-E5BC4A78F749}"/>
              </a:ext>
            </a:extLst>
          </p:cNvPr>
          <p:cNvSpPr txBox="1"/>
          <p:nvPr/>
        </p:nvSpPr>
        <p:spPr>
          <a:xfrm>
            <a:off x="-6343473" y="3262799"/>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التحديات التي تواجه القادة في تنفيذ هذه المبادئ السابقة؟</a:t>
            </a:r>
            <a:endParaRPr lang="en-US" dirty="0"/>
          </a:p>
        </p:txBody>
      </p:sp>
      <p:pic>
        <p:nvPicPr>
          <p:cNvPr id="83" name="Picture 82">
            <a:extLst>
              <a:ext uri="{FF2B5EF4-FFF2-40B4-BE49-F238E27FC236}">
                <a16:creationId xmlns:a16="http://schemas.microsoft.com/office/drawing/2014/main" id="{85513DF6-6CCB-AB41-622A-4EDDCB1AC2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62066" y="1967726"/>
            <a:ext cx="4287207" cy="4381407"/>
          </a:xfrm>
          <a:prstGeom prst="rect">
            <a:avLst/>
          </a:prstGeom>
        </p:spPr>
      </p:pic>
    </p:spTree>
    <p:extLst>
      <p:ext uri="{BB962C8B-B14F-4D97-AF65-F5344CB8AC3E}">
        <p14:creationId xmlns:p14="http://schemas.microsoft.com/office/powerpoint/2010/main" val="2468278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fade">
                                      <p:cBhvr>
                                        <p:cTn id="14" dur="1000"/>
                                        <p:tgtEl>
                                          <p:spTgt spid="78"/>
                                        </p:tgtEl>
                                      </p:cBhvr>
                                    </p:animEffect>
                                    <p:anim calcmode="lin" valueType="num">
                                      <p:cBhvr>
                                        <p:cTn id="15" dur="1000" fill="hold"/>
                                        <p:tgtEl>
                                          <p:spTgt spid="78"/>
                                        </p:tgtEl>
                                        <p:attrNameLst>
                                          <p:attrName>ppt_x</p:attrName>
                                        </p:attrNameLst>
                                      </p:cBhvr>
                                      <p:tavLst>
                                        <p:tav tm="0">
                                          <p:val>
                                            <p:strVal val="#ppt_x"/>
                                          </p:val>
                                        </p:tav>
                                        <p:tav tm="100000">
                                          <p:val>
                                            <p:strVal val="#ppt_x"/>
                                          </p:val>
                                        </p:tav>
                                      </p:tavLst>
                                    </p:anim>
                                    <p:anim calcmode="lin" valueType="num">
                                      <p:cBhvr>
                                        <p:cTn id="16"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fade">
                                      <p:cBhvr>
                                        <p:cTn id="21" dur="1000"/>
                                        <p:tgtEl>
                                          <p:spTgt spid="79"/>
                                        </p:tgtEl>
                                      </p:cBhvr>
                                    </p:animEffect>
                                    <p:anim calcmode="lin" valueType="num">
                                      <p:cBhvr>
                                        <p:cTn id="22" dur="1000" fill="hold"/>
                                        <p:tgtEl>
                                          <p:spTgt spid="79"/>
                                        </p:tgtEl>
                                        <p:attrNameLst>
                                          <p:attrName>ppt_x</p:attrName>
                                        </p:attrNameLst>
                                      </p:cBhvr>
                                      <p:tavLst>
                                        <p:tav tm="0">
                                          <p:val>
                                            <p:strVal val="#ppt_x"/>
                                          </p:val>
                                        </p:tav>
                                        <p:tav tm="100000">
                                          <p:val>
                                            <p:strVal val="#ppt_x"/>
                                          </p:val>
                                        </p:tav>
                                      </p:tavLst>
                                    </p:anim>
                                    <p:anim calcmode="lin" valueType="num">
                                      <p:cBhvr>
                                        <p:cTn id="23"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fade">
                                      <p:cBhvr>
                                        <p:cTn id="28" dur="1000"/>
                                        <p:tgtEl>
                                          <p:spTgt spid="80"/>
                                        </p:tgtEl>
                                      </p:cBhvr>
                                    </p:animEffect>
                                    <p:anim calcmode="lin" valueType="num">
                                      <p:cBhvr>
                                        <p:cTn id="29" dur="1000" fill="hold"/>
                                        <p:tgtEl>
                                          <p:spTgt spid="80"/>
                                        </p:tgtEl>
                                        <p:attrNameLst>
                                          <p:attrName>ppt_x</p:attrName>
                                        </p:attrNameLst>
                                      </p:cBhvr>
                                      <p:tavLst>
                                        <p:tav tm="0">
                                          <p:val>
                                            <p:strVal val="#ppt_x"/>
                                          </p:val>
                                        </p:tav>
                                        <p:tav tm="100000">
                                          <p:val>
                                            <p:strVal val="#ppt_x"/>
                                          </p:val>
                                        </p:tav>
                                      </p:tavLst>
                                    </p:anim>
                                    <p:anim calcmode="lin" valueType="num">
                                      <p:cBhvr>
                                        <p:cTn id="30"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1000"/>
                                        <p:tgtEl>
                                          <p:spTgt spid="81"/>
                                        </p:tgtEl>
                                      </p:cBhvr>
                                    </p:animEffect>
                                    <p:anim calcmode="lin" valueType="num">
                                      <p:cBhvr>
                                        <p:cTn id="36" dur="1000" fill="hold"/>
                                        <p:tgtEl>
                                          <p:spTgt spid="81"/>
                                        </p:tgtEl>
                                        <p:attrNameLst>
                                          <p:attrName>ppt_x</p:attrName>
                                        </p:attrNameLst>
                                      </p:cBhvr>
                                      <p:tavLst>
                                        <p:tav tm="0">
                                          <p:val>
                                            <p:strVal val="#ppt_x"/>
                                          </p:val>
                                        </p:tav>
                                        <p:tav tm="100000">
                                          <p:val>
                                            <p:strVal val="#ppt_x"/>
                                          </p:val>
                                        </p:tav>
                                      </p:tavLst>
                                    </p:anim>
                                    <p:anim calcmode="lin" valueType="num">
                                      <p:cBhvr>
                                        <p:cTn id="37"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8" grpId="0"/>
      <p:bldP spid="79" grpId="0"/>
      <p:bldP spid="80" grpId="0"/>
      <p:bldP spid="8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FD5F940C-824C-0250-F923-BC3FD9A637E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74" name="TextBox 73">
            <a:extLst>
              <a:ext uri="{FF2B5EF4-FFF2-40B4-BE49-F238E27FC236}">
                <a16:creationId xmlns:a16="http://schemas.microsoft.com/office/drawing/2014/main" id="{435AEEA5-4434-4451-3726-CD54AD81506F}"/>
              </a:ext>
            </a:extLst>
          </p:cNvPr>
          <p:cNvSpPr txBox="1"/>
          <p:nvPr/>
        </p:nvSpPr>
        <p:spPr>
          <a:xfrm>
            <a:off x="5215955" y="2273432"/>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نقص الحوافز والمكافآت لتشجيع السلوكيات المستدامة</a:t>
            </a:r>
            <a:endParaRPr lang="en-US" dirty="0"/>
          </a:p>
        </p:txBody>
      </p:sp>
      <p:sp>
        <p:nvSpPr>
          <p:cNvPr id="78" name="TextBox 77">
            <a:extLst>
              <a:ext uri="{FF2B5EF4-FFF2-40B4-BE49-F238E27FC236}">
                <a16:creationId xmlns:a16="http://schemas.microsoft.com/office/drawing/2014/main" id="{9EF6F98C-FB69-83F7-A1F5-84E4FA395817}"/>
              </a:ext>
            </a:extLst>
          </p:cNvPr>
          <p:cNvSpPr txBox="1"/>
          <p:nvPr/>
        </p:nvSpPr>
        <p:spPr>
          <a:xfrm>
            <a:off x="5215955" y="337232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dirty="0"/>
              <a:t>ضعف ثقافة المساءلة والمحاسبة حول قضايا الاستدامة</a:t>
            </a:r>
            <a:endParaRPr lang="en-US" dirty="0"/>
          </a:p>
        </p:txBody>
      </p:sp>
      <p:sp>
        <p:nvSpPr>
          <p:cNvPr id="79" name="TextBox 78">
            <a:extLst>
              <a:ext uri="{FF2B5EF4-FFF2-40B4-BE49-F238E27FC236}">
                <a16:creationId xmlns:a16="http://schemas.microsoft.com/office/drawing/2014/main" id="{A52684F2-9D7E-3C0F-C0C3-6687C975E05F}"/>
              </a:ext>
            </a:extLst>
          </p:cNvPr>
          <p:cNvSpPr txBox="1"/>
          <p:nvPr/>
        </p:nvSpPr>
        <p:spPr>
          <a:xfrm>
            <a:off x="5215955" y="447122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dirty="0"/>
              <a:t>التحديات التشغيلية للتوازن بين الأهداف الاقتصادية والبيئية والاجتماعية</a:t>
            </a:r>
            <a:endParaRPr lang="en-US" dirty="0"/>
          </a:p>
        </p:txBody>
      </p:sp>
      <p:sp>
        <p:nvSpPr>
          <p:cNvPr id="80" name="TextBox 79">
            <a:extLst>
              <a:ext uri="{FF2B5EF4-FFF2-40B4-BE49-F238E27FC236}">
                <a16:creationId xmlns:a16="http://schemas.microsoft.com/office/drawing/2014/main" id="{6402F9CD-F972-587D-A3F3-2C88100A7A44}"/>
              </a:ext>
            </a:extLst>
          </p:cNvPr>
          <p:cNvSpPr txBox="1"/>
          <p:nvPr/>
        </p:nvSpPr>
        <p:spPr>
          <a:xfrm>
            <a:off x="5215955" y="557011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dirty="0"/>
              <a:t>ضعف دعم وتعاون الجهات الحكومية ذات الصلة</a:t>
            </a:r>
            <a:endParaRPr lang="en-US" dirty="0"/>
          </a:p>
        </p:txBody>
      </p:sp>
    </p:spTree>
    <p:extLst>
      <p:ext uri="{BB962C8B-B14F-4D97-AF65-F5344CB8AC3E}">
        <p14:creationId xmlns:p14="http://schemas.microsoft.com/office/powerpoint/2010/main" val="3560068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fade">
                                      <p:cBhvr>
                                        <p:cTn id="14" dur="1000"/>
                                        <p:tgtEl>
                                          <p:spTgt spid="78"/>
                                        </p:tgtEl>
                                      </p:cBhvr>
                                    </p:animEffect>
                                    <p:anim calcmode="lin" valueType="num">
                                      <p:cBhvr>
                                        <p:cTn id="15" dur="1000" fill="hold"/>
                                        <p:tgtEl>
                                          <p:spTgt spid="78"/>
                                        </p:tgtEl>
                                        <p:attrNameLst>
                                          <p:attrName>ppt_x</p:attrName>
                                        </p:attrNameLst>
                                      </p:cBhvr>
                                      <p:tavLst>
                                        <p:tav tm="0">
                                          <p:val>
                                            <p:strVal val="#ppt_x"/>
                                          </p:val>
                                        </p:tav>
                                        <p:tav tm="100000">
                                          <p:val>
                                            <p:strVal val="#ppt_x"/>
                                          </p:val>
                                        </p:tav>
                                      </p:tavLst>
                                    </p:anim>
                                    <p:anim calcmode="lin" valueType="num">
                                      <p:cBhvr>
                                        <p:cTn id="16"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fade">
                                      <p:cBhvr>
                                        <p:cTn id="21" dur="1000"/>
                                        <p:tgtEl>
                                          <p:spTgt spid="79"/>
                                        </p:tgtEl>
                                      </p:cBhvr>
                                    </p:animEffect>
                                    <p:anim calcmode="lin" valueType="num">
                                      <p:cBhvr>
                                        <p:cTn id="22" dur="1000" fill="hold"/>
                                        <p:tgtEl>
                                          <p:spTgt spid="79"/>
                                        </p:tgtEl>
                                        <p:attrNameLst>
                                          <p:attrName>ppt_x</p:attrName>
                                        </p:attrNameLst>
                                      </p:cBhvr>
                                      <p:tavLst>
                                        <p:tav tm="0">
                                          <p:val>
                                            <p:strVal val="#ppt_x"/>
                                          </p:val>
                                        </p:tav>
                                        <p:tav tm="100000">
                                          <p:val>
                                            <p:strVal val="#ppt_x"/>
                                          </p:val>
                                        </p:tav>
                                      </p:tavLst>
                                    </p:anim>
                                    <p:anim calcmode="lin" valueType="num">
                                      <p:cBhvr>
                                        <p:cTn id="23"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fade">
                                      <p:cBhvr>
                                        <p:cTn id="28" dur="1000"/>
                                        <p:tgtEl>
                                          <p:spTgt spid="80"/>
                                        </p:tgtEl>
                                      </p:cBhvr>
                                    </p:animEffect>
                                    <p:anim calcmode="lin" valueType="num">
                                      <p:cBhvr>
                                        <p:cTn id="29" dur="1000" fill="hold"/>
                                        <p:tgtEl>
                                          <p:spTgt spid="80"/>
                                        </p:tgtEl>
                                        <p:attrNameLst>
                                          <p:attrName>ppt_x</p:attrName>
                                        </p:attrNameLst>
                                      </p:cBhvr>
                                      <p:tavLst>
                                        <p:tav tm="0">
                                          <p:val>
                                            <p:strVal val="#ppt_x"/>
                                          </p:val>
                                        </p:tav>
                                        <p:tav tm="100000">
                                          <p:val>
                                            <p:strVal val="#ppt_x"/>
                                          </p:val>
                                        </p:tav>
                                      </p:tavLst>
                                    </p:anim>
                                    <p:anim calcmode="lin" valueType="num">
                                      <p:cBhvr>
                                        <p:cTn id="30"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8" grpId="0"/>
      <p:bldP spid="79" grpId="0"/>
      <p:bldP spid="8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تطوير رؤية استراتيجية مستدامة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تحليل وتقييم البيئة الداخلية والخارجية للمؤسسة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الأهداف الاستراتيجية المستدامة وتطوير رؤية استراتيجية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أدوات وتقنيات التخطيط الاستراتيجي المستدام</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8629301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أهداف التنمية المستدامة</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https://youtu.be/c0TiHMTZVjM</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9344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تحليل وتقييم البيئة الداخلية والخارجية للمؤسسة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6F03C62-F695-A608-1ED1-FAAF370C3CAD}"/>
              </a:ext>
            </a:extLst>
          </p:cNvPr>
          <p:cNvGrpSpPr/>
          <p:nvPr/>
        </p:nvGrpSpPr>
        <p:grpSpPr>
          <a:xfrm>
            <a:off x="7873040" y="2304126"/>
            <a:ext cx="3564492" cy="3878866"/>
            <a:chOff x="9754538" y="2304126"/>
            <a:chExt cx="3564492" cy="3878866"/>
          </a:xfrm>
        </p:grpSpPr>
        <p:grpSp>
          <p:nvGrpSpPr>
            <p:cNvPr id="13" name="Group 12">
              <a:extLst>
                <a:ext uri="{FF2B5EF4-FFF2-40B4-BE49-F238E27FC236}">
                  <a16:creationId xmlns:a16="http://schemas.microsoft.com/office/drawing/2014/main" id="{3DCDA13E-AAB5-2151-962C-2D546F1FD0F2}"/>
                </a:ext>
              </a:extLst>
            </p:cNvPr>
            <p:cNvGrpSpPr/>
            <p:nvPr/>
          </p:nvGrpSpPr>
          <p:grpSpPr>
            <a:xfrm>
              <a:off x="9754538" y="2304126"/>
              <a:ext cx="3564492" cy="3878866"/>
              <a:chOff x="4491630" y="0"/>
              <a:chExt cx="1989763" cy="2165240"/>
            </a:xfrm>
          </p:grpSpPr>
          <p:sp>
            <p:nvSpPr>
              <p:cNvPr id="42" name="Freeform: Shape 41">
                <a:extLst>
                  <a:ext uri="{FF2B5EF4-FFF2-40B4-BE49-F238E27FC236}">
                    <a16:creationId xmlns:a16="http://schemas.microsoft.com/office/drawing/2014/main" id="{549D31E5-1FF2-2C98-91A3-C720918F7422}"/>
                  </a:ext>
                </a:extLst>
              </p:cNvPr>
              <p:cNvSpPr/>
              <p:nvPr/>
            </p:nvSpPr>
            <p:spPr>
              <a:xfrm>
                <a:off x="4491630"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3" name="Oval 42">
                <a:extLst>
                  <a:ext uri="{FF2B5EF4-FFF2-40B4-BE49-F238E27FC236}">
                    <a16:creationId xmlns:a16="http://schemas.microsoft.com/office/drawing/2014/main" id="{C15AD72D-2AC9-8D12-D6A2-FA913199FF84}"/>
                  </a:ext>
                </a:extLst>
              </p:cNvPr>
              <p:cNvSpPr/>
              <p:nvPr/>
            </p:nvSpPr>
            <p:spPr>
              <a:xfrm>
                <a:off x="4667107" y="175477"/>
                <a:ext cx="1814286" cy="181428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4" name="Freeform: Shape 43">
                <a:extLst>
                  <a:ext uri="{FF2B5EF4-FFF2-40B4-BE49-F238E27FC236}">
                    <a16:creationId xmlns:a16="http://schemas.microsoft.com/office/drawing/2014/main" id="{BC18939D-684D-0963-DE5A-75FF37EBBECE}"/>
                  </a:ext>
                </a:extLst>
              </p:cNvPr>
              <p:cNvSpPr/>
              <p:nvPr/>
            </p:nvSpPr>
            <p:spPr>
              <a:xfrm>
                <a:off x="4672540"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4" name="TextBox 155">
              <a:extLst>
                <a:ext uri="{FF2B5EF4-FFF2-40B4-BE49-F238E27FC236}">
                  <a16:creationId xmlns:a16="http://schemas.microsoft.com/office/drawing/2014/main" id="{72ACA2E1-0233-44A9-5DBF-171DDC892684}"/>
                </a:ext>
              </a:extLst>
            </p:cNvPr>
            <p:cNvSpPr txBox="1"/>
            <p:nvPr/>
          </p:nvSpPr>
          <p:spPr>
            <a:xfrm>
              <a:off x="10870825" y="3792860"/>
              <a:ext cx="2235576" cy="1206483"/>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البيئة الداخلية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156">
              <a:extLst>
                <a:ext uri="{FF2B5EF4-FFF2-40B4-BE49-F238E27FC236}">
                  <a16:creationId xmlns:a16="http://schemas.microsoft.com/office/drawing/2014/main" id="{888DCB75-AFD7-C395-4C0B-0D7BF1AE4E1A}"/>
                </a:ext>
              </a:extLst>
            </p:cNvPr>
            <p:cNvSpPr txBox="1"/>
            <p:nvPr/>
          </p:nvSpPr>
          <p:spPr>
            <a:xfrm>
              <a:off x="9759801" y="3689916"/>
              <a:ext cx="1178442" cy="640174"/>
            </a:xfrm>
            <a:prstGeom prst="rect">
              <a:avLst/>
            </a:prstGeom>
            <a:noFill/>
          </p:spPr>
          <p:txBody>
            <a:bodyPr wrap="square" rtlCol="0">
              <a:spAutoFit/>
            </a:bodyPr>
            <a:lstStyle/>
            <a:p>
              <a:pPr algn="ctr" rtl="0">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4" descr="Downward trend graph with solid fill">
              <a:extLst>
                <a:ext uri="{FF2B5EF4-FFF2-40B4-BE49-F238E27FC236}">
                  <a16:creationId xmlns:a16="http://schemas.microsoft.com/office/drawing/2014/main" id="{71DF6206-3943-EE1F-46B2-7E5C48B1121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3251" y="3022040"/>
              <a:ext cx="866760" cy="866765"/>
            </a:xfrm>
            <a:prstGeom prst="rect">
              <a:avLst/>
            </a:prstGeom>
          </p:spPr>
        </p:pic>
      </p:grpSp>
      <p:sp>
        <p:nvSpPr>
          <p:cNvPr id="49" name="TextBox 48">
            <a:extLst>
              <a:ext uri="{FF2B5EF4-FFF2-40B4-BE49-F238E27FC236}">
                <a16:creationId xmlns:a16="http://schemas.microsoft.com/office/drawing/2014/main" id="{EC8E6314-9744-6B47-3E2F-45EE841ABBC0}"/>
              </a:ext>
            </a:extLst>
          </p:cNvPr>
          <p:cNvSpPr txBox="1"/>
          <p:nvPr/>
        </p:nvSpPr>
        <p:spPr>
          <a:xfrm>
            <a:off x="1307314" y="2514125"/>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dirty="0"/>
              <a:t>تقييم الموارد والقدرات المتاحة (المالية، البشرية، التكنولوجية)</a:t>
            </a:r>
            <a:endParaRPr lang="en-US" dirty="0"/>
          </a:p>
        </p:txBody>
      </p:sp>
      <p:sp>
        <p:nvSpPr>
          <p:cNvPr id="50" name="TextBox 49">
            <a:extLst>
              <a:ext uri="{FF2B5EF4-FFF2-40B4-BE49-F238E27FC236}">
                <a16:creationId xmlns:a16="http://schemas.microsoft.com/office/drawing/2014/main" id="{2D90CE80-3C48-3659-1FDD-D816FF3680D8}"/>
              </a:ext>
            </a:extLst>
          </p:cNvPr>
          <p:cNvSpPr txBox="1"/>
          <p:nvPr/>
        </p:nvSpPr>
        <p:spPr>
          <a:xfrm>
            <a:off x="1307314" y="3852197"/>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تحديد نقاط القوة والضعف في الممارسات والعمليات الحالية</a:t>
            </a:r>
            <a:endParaRPr lang="en-US" dirty="0"/>
          </a:p>
        </p:txBody>
      </p:sp>
      <p:sp>
        <p:nvSpPr>
          <p:cNvPr id="51" name="TextBox 50">
            <a:extLst>
              <a:ext uri="{FF2B5EF4-FFF2-40B4-BE49-F238E27FC236}">
                <a16:creationId xmlns:a16="http://schemas.microsoft.com/office/drawing/2014/main" id="{852345FD-3B12-D642-9D80-5E657D6ECE14}"/>
              </a:ext>
            </a:extLst>
          </p:cNvPr>
          <p:cNvSpPr txBox="1"/>
          <p:nvPr/>
        </p:nvSpPr>
        <p:spPr>
          <a:xfrm>
            <a:off x="1307314" y="519026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تقييم مدى مواءمة الهيكل التنظيمي والثقافة لأهداف الاستدامة</a:t>
            </a:r>
            <a:endParaRPr lang="en-US" dirty="0"/>
          </a:p>
        </p:txBody>
      </p:sp>
    </p:spTree>
    <p:extLst>
      <p:ext uri="{BB962C8B-B14F-4D97-AF65-F5344CB8AC3E}">
        <p14:creationId xmlns:p14="http://schemas.microsoft.com/office/powerpoint/2010/main" val="33215891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7DC8A5E-2883-4B3B-9A83-D3F4864885D3}"/>
              </a:ext>
            </a:extLst>
          </p:cNvPr>
          <p:cNvSpPr txBox="1"/>
          <p:nvPr/>
        </p:nvSpPr>
        <p:spPr>
          <a:xfrm>
            <a:off x="1447800" y="2443590"/>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الهدف العام للبرنامج هو تزويد المشاركين بالمعرفة والمهارات اللازمة لتطوير وتنفيذ استراتيجيات قيادية مستدامة في منظماتهم، مع التركيز على تحقيق التوازن بين الأبعاد البيئية والاجتماعية والاقتصادية للاستدامة</a:t>
            </a:r>
            <a:endParaRPr lang="en-US" dirty="0"/>
          </a:p>
        </p:txBody>
      </p:sp>
      <p:pic>
        <p:nvPicPr>
          <p:cNvPr id="2050" name="Picture 2" descr="eps10 vector green Target or goal icon isolated on white background  29799472 Vector Art at Vecteezy">
            <a:extLst>
              <a:ext uri="{FF2B5EF4-FFF2-40B4-BE49-F238E27FC236}">
                <a16:creationId xmlns:a16="http://schemas.microsoft.com/office/drawing/2014/main" id="{A404301D-7725-C318-B53C-C62494DE537A}"/>
              </a:ext>
            </a:extLst>
          </p:cNvPr>
          <p:cNvPicPr>
            <a:picLocks noChangeAspect="1" noChangeArrowheads="1"/>
          </p:cNvPicPr>
          <p:nvPr/>
        </p:nvPicPr>
        <p:blipFill>
          <a:blip r:embed="rId3">
            <a:biLevel thresh="75000"/>
            <a:extLst>
              <a:ext uri="{BEBA8EAE-BF5A-486C-A8C5-ECC9F3942E4B}">
                <a14:imgProps xmlns:a14="http://schemas.microsoft.com/office/drawing/2010/main">
                  <a14:imgLayer r:embed="rId4">
                    <a14:imgEffect>
                      <a14:backgroundRemoval t="10000" b="90000" l="10000" r="90000">
                        <a14:foregroundMark x1="68333" y1="33698" x2="51094" y2="45729"/>
                        <a14:foregroundMark x1="58333" y1="50000" x2="55833" y2="56927"/>
                        <a14:foregroundMark x1="55833" y1="56927" x2="44323" y2="61198"/>
                        <a14:foregroundMark x1="44323" y1="61198" x2="36198" y2="58542"/>
                        <a14:foregroundMark x1="36198" y1="58542" x2="35052" y2="48281"/>
                        <a14:foregroundMark x1="35052" y1="48281" x2="43698" y2="40677"/>
                        <a14:foregroundMark x1="43698" y1="40677" x2="47396" y2="39063"/>
                      </a14:backgroundRemoval>
                    </a14:imgEffect>
                  </a14:imgLayer>
                </a14:imgProps>
              </a:ext>
              <a:ext uri="{28A0092B-C50C-407E-A947-70E740481C1C}">
                <a14:useLocalDpi xmlns:a14="http://schemas.microsoft.com/office/drawing/2010/main" val="0"/>
              </a:ext>
            </a:extLst>
          </a:blip>
          <a:srcRect/>
          <a:stretch>
            <a:fillRect/>
          </a:stretch>
        </p:blipFill>
        <p:spPr bwMode="auto">
          <a:xfrm>
            <a:off x="7068258" y="1054080"/>
            <a:ext cx="5958214" cy="595821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FECAE8EC-DE2D-BE98-D4D7-3A85AFA19C12}"/>
              </a:ext>
            </a:extLst>
          </p:cNvPr>
          <p:cNvGrpSpPr/>
          <p:nvPr/>
        </p:nvGrpSpPr>
        <p:grpSpPr>
          <a:xfrm>
            <a:off x="2698136" y="675008"/>
            <a:ext cx="6957150" cy="968852"/>
            <a:chOff x="2698136" y="519096"/>
            <a:chExt cx="6957150" cy="968852"/>
          </a:xfrm>
        </p:grpSpPr>
        <p:grpSp>
          <p:nvGrpSpPr>
            <p:cNvPr id="20" name="Group 19">
              <a:extLst>
                <a:ext uri="{FF2B5EF4-FFF2-40B4-BE49-F238E27FC236}">
                  <a16:creationId xmlns:a16="http://schemas.microsoft.com/office/drawing/2014/main" id="{D2313C93-D76B-2F09-21C6-31D6903FD21E}"/>
                </a:ext>
              </a:extLst>
            </p:cNvPr>
            <p:cNvGrpSpPr/>
            <p:nvPr/>
          </p:nvGrpSpPr>
          <p:grpSpPr>
            <a:xfrm>
              <a:off x="2698136" y="1333654"/>
              <a:ext cx="6957150" cy="154294"/>
              <a:chOff x="2941058" y="1479627"/>
              <a:chExt cx="6957150" cy="154294"/>
            </a:xfrm>
          </p:grpSpPr>
          <p:sp>
            <p:nvSpPr>
              <p:cNvPr id="22" name="Oval 21">
                <a:extLst>
                  <a:ext uri="{FF2B5EF4-FFF2-40B4-BE49-F238E27FC236}">
                    <a16:creationId xmlns:a16="http://schemas.microsoft.com/office/drawing/2014/main" id="{6F21C819-A681-FC4B-507A-08EA40F8EFC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3" name="Group 22">
                <a:extLst>
                  <a:ext uri="{FF2B5EF4-FFF2-40B4-BE49-F238E27FC236}">
                    <a16:creationId xmlns:a16="http://schemas.microsoft.com/office/drawing/2014/main" id="{CE7C0C6E-6AA0-DC01-5116-4A955342D59F}"/>
                  </a:ext>
                </a:extLst>
              </p:cNvPr>
              <p:cNvGrpSpPr/>
              <p:nvPr/>
            </p:nvGrpSpPr>
            <p:grpSpPr>
              <a:xfrm>
                <a:off x="9256541" y="1479627"/>
                <a:ext cx="641667" cy="154294"/>
                <a:chOff x="9256541" y="1479627"/>
                <a:chExt cx="641667" cy="154294"/>
              </a:xfrm>
              <a:solidFill>
                <a:srgbClr val="627383"/>
              </a:solidFill>
            </p:grpSpPr>
            <p:sp>
              <p:nvSpPr>
                <p:cNvPr id="28" name="Arrow: Striped Right 27">
                  <a:extLst>
                    <a:ext uri="{FF2B5EF4-FFF2-40B4-BE49-F238E27FC236}">
                      <a16:creationId xmlns:a16="http://schemas.microsoft.com/office/drawing/2014/main" id="{FA21BAF6-72EA-1CD0-649D-16217E195C4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3E54BCAC-CD67-B07F-F1A1-372CE367AF5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A68A89C8-4DD7-88A9-5012-AD85780AAE3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4" name="Group 23">
                <a:extLst>
                  <a:ext uri="{FF2B5EF4-FFF2-40B4-BE49-F238E27FC236}">
                    <a16:creationId xmlns:a16="http://schemas.microsoft.com/office/drawing/2014/main" id="{3449E9F8-F4D3-1743-5F47-BBAB8D37E983}"/>
                  </a:ext>
                </a:extLst>
              </p:cNvPr>
              <p:cNvGrpSpPr/>
              <p:nvPr/>
            </p:nvGrpSpPr>
            <p:grpSpPr>
              <a:xfrm>
                <a:off x="2941058"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CD08FF48-B593-1B96-2325-75C8DBAFCF6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AE262255-8990-26B4-F65A-1CCE0E2F7E9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359F48CD-0341-A2EC-6B3E-D6F2D73371E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1" name="TextBox 20">
              <a:extLst>
                <a:ext uri="{FF2B5EF4-FFF2-40B4-BE49-F238E27FC236}">
                  <a16:creationId xmlns:a16="http://schemas.microsoft.com/office/drawing/2014/main" id="{66B9903E-AD09-397F-C614-DC4BA36B9CD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282440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تحليل وتقييم البيئة الداخلية والخارجية للمؤسسة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6" name="Group 45">
            <a:extLst>
              <a:ext uri="{FF2B5EF4-FFF2-40B4-BE49-F238E27FC236}">
                <a16:creationId xmlns:a16="http://schemas.microsoft.com/office/drawing/2014/main" id="{478CFC7D-1322-2F69-8728-C2307EDEAB94}"/>
              </a:ext>
            </a:extLst>
          </p:cNvPr>
          <p:cNvGrpSpPr/>
          <p:nvPr/>
        </p:nvGrpSpPr>
        <p:grpSpPr>
          <a:xfrm>
            <a:off x="7873040" y="2304126"/>
            <a:ext cx="3564492" cy="3878866"/>
            <a:chOff x="6113607" y="2304126"/>
            <a:chExt cx="3564492" cy="3878866"/>
          </a:xfrm>
        </p:grpSpPr>
        <p:grpSp>
          <p:nvGrpSpPr>
            <p:cNvPr id="16" name="Group 15">
              <a:extLst>
                <a:ext uri="{FF2B5EF4-FFF2-40B4-BE49-F238E27FC236}">
                  <a16:creationId xmlns:a16="http://schemas.microsoft.com/office/drawing/2014/main" id="{CC3713EE-5D00-98C1-EAD2-61033D47EE17}"/>
                </a:ext>
              </a:extLst>
            </p:cNvPr>
            <p:cNvGrpSpPr/>
            <p:nvPr/>
          </p:nvGrpSpPr>
          <p:grpSpPr>
            <a:xfrm>
              <a:off x="6113607" y="2304126"/>
              <a:ext cx="3564492" cy="3878866"/>
              <a:chOff x="2996658" y="0"/>
              <a:chExt cx="1989763" cy="2165240"/>
            </a:xfrm>
          </p:grpSpPr>
          <p:sp>
            <p:nvSpPr>
              <p:cNvPr id="39" name="Freeform: Shape 38">
                <a:extLst>
                  <a:ext uri="{FF2B5EF4-FFF2-40B4-BE49-F238E27FC236}">
                    <a16:creationId xmlns:a16="http://schemas.microsoft.com/office/drawing/2014/main" id="{281E5CC6-8A5D-55A1-6508-DFAC67F8DC4D}"/>
                  </a:ext>
                </a:extLst>
              </p:cNvPr>
              <p:cNvSpPr/>
              <p:nvPr/>
            </p:nvSpPr>
            <p:spPr>
              <a:xfrm>
                <a:off x="2996658"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0" name="Oval 39">
                <a:extLst>
                  <a:ext uri="{FF2B5EF4-FFF2-40B4-BE49-F238E27FC236}">
                    <a16:creationId xmlns:a16="http://schemas.microsoft.com/office/drawing/2014/main" id="{D5FEF704-8F0F-4C9B-31EF-F2B396A863DC}"/>
                  </a:ext>
                </a:extLst>
              </p:cNvPr>
              <p:cNvSpPr/>
              <p:nvPr/>
            </p:nvSpPr>
            <p:spPr>
              <a:xfrm>
                <a:off x="3172135" y="175477"/>
                <a:ext cx="1814286" cy="181428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Freeform: Shape 40">
                <a:extLst>
                  <a:ext uri="{FF2B5EF4-FFF2-40B4-BE49-F238E27FC236}">
                    <a16:creationId xmlns:a16="http://schemas.microsoft.com/office/drawing/2014/main" id="{79369DFF-1076-5CE5-28F0-A5E5BCE1B728}"/>
                  </a:ext>
                </a:extLst>
              </p:cNvPr>
              <p:cNvSpPr/>
              <p:nvPr/>
            </p:nvSpPr>
            <p:spPr>
              <a:xfrm>
                <a:off x="3177568"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7" name="TextBox 158">
              <a:extLst>
                <a:ext uri="{FF2B5EF4-FFF2-40B4-BE49-F238E27FC236}">
                  <a16:creationId xmlns:a16="http://schemas.microsoft.com/office/drawing/2014/main" id="{62EDD463-7039-6C46-6889-F2CE5500D335}"/>
                </a:ext>
              </a:extLst>
            </p:cNvPr>
            <p:cNvSpPr txBox="1"/>
            <p:nvPr/>
          </p:nvSpPr>
          <p:spPr>
            <a:xfrm>
              <a:off x="7400770" y="3792860"/>
              <a:ext cx="2130961" cy="1206483"/>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البيئة الخارجية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TextBox 159">
              <a:extLst>
                <a:ext uri="{FF2B5EF4-FFF2-40B4-BE49-F238E27FC236}">
                  <a16:creationId xmlns:a16="http://schemas.microsoft.com/office/drawing/2014/main" id="{70841B53-D83C-F5B6-FC4B-580431F8A65C}"/>
                </a:ext>
              </a:extLst>
            </p:cNvPr>
            <p:cNvSpPr txBox="1"/>
            <p:nvPr/>
          </p:nvSpPr>
          <p:spPr>
            <a:xfrm>
              <a:off x="6119072" y="3689916"/>
              <a:ext cx="1176895" cy="640174"/>
            </a:xfrm>
            <a:prstGeom prst="rect">
              <a:avLst/>
            </a:prstGeom>
            <a:noFill/>
          </p:spPr>
          <p:txBody>
            <a:bodyPr wrap="square" rtlCol="0">
              <a:spAutoFit/>
            </a:bodyPr>
            <a:lstStyle/>
            <a:p>
              <a:pPr algn="ctr" rtl="0">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14" descr="Presentation with bar chart with solid fill">
              <a:extLst>
                <a:ext uri="{FF2B5EF4-FFF2-40B4-BE49-F238E27FC236}">
                  <a16:creationId xmlns:a16="http://schemas.microsoft.com/office/drawing/2014/main" id="{94622AC2-516D-131F-9523-4DFB4592CD6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11271" y="2866399"/>
              <a:ext cx="1178037" cy="1178044"/>
            </a:xfrm>
            <a:prstGeom prst="rect">
              <a:avLst/>
            </a:prstGeom>
          </p:spPr>
        </p:pic>
      </p:grpSp>
      <p:sp>
        <p:nvSpPr>
          <p:cNvPr id="49" name="TextBox 48">
            <a:extLst>
              <a:ext uri="{FF2B5EF4-FFF2-40B4-BE49-F238E27FC236}">
                <a16:creationId xmlns:a16="http://schemas.microsoft.com/office/drawing/2014/main" id="{8CAF9FA5-47B3-E364-1D33-100EA4B8BBB0}"/>
              </a:ext>
            </a:extLst>
          </p:cNvPr>
          <p:cNvSpPr txBox="1"/>
          <p:nvPr/>
        </p:nvSpPr>
        <p:spPr>
          <a:xfrm>
            <a:off x="1307314" y="2514125"/>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تحديد التوجهات والتغيرات البيئية والاجتماعية والتكنولوجية</a:t>
            </a:r>
            <a:endParaRPr lang="en-US" dirty="0"/>
          </a:p>
        </p:txBody>
      </p:sp>
      <p:sp>
        <p:nvSpPr>
          <p:cNvPr id="50" name="TextBox 49">
            <a:extLst>
              <a:ext uri="{FF2B5EF4-FFF2-40B4-BE49-F238E27FC236}">
                <a16:creationId xmlns:a16="http://schemas.microsoft.com/office/drawing/2014/main" id="{0595E24C-9CCC-4F0D-0747-70977C1C0A1C}"/>
              </a:ext>
            </a:extLst>
          </p:cNvPr>
          <p:cNvSpPr txBox="1"/>
          <p:nvPr/>
        </p:nvSpPr>
        <p:spPr>
          <a:xfrm>
            <a:off x="1307314" y="3654611"/>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dirty="0"/>
              <a:t>تقييم المخاطر والتحديات المرتبطة بالاستدامة (التشريعية، التنافسية)</a:t>
            </a:r>
            <a:endParaRPr lang="en-US" dirty="0"/>
          </a:p>
        </p:txBody>
      </p:sp>
      <p:sp>
        <p:nvSpPr>
          <p:cNvPr id="51" name="TextBox 50">
            <a:extLst>
              <a:ext uri="{FF2B5EF4-FFF2-40B4-BE49-F238E27FC236}">
                <a16:creationId xmlns:a16="http://schemas.microsoft.com/office/drawing/2014/main" id="{6861641A-6877-7C6C-31E6-68C677E087CD}"/>
              </a:ext>
            </a:extLst>
          </p:cNvPr>
          <p:cNvSpPr txBox="1"/>
          <p:nvPr/>
        </p:nvSpPr>
        <p:spPr>
          <a:xfrm>
            <a:off x="1307314" y="519026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dirty="0"/>
              <a:t>رصد توقعات وتطلعات أصحاب المصلحة (عملاء، موردين، مجتمع)</a:t>
            </a:r>
            <a:endParaRPr lang="en-US" dirty="0"/>
          </a:p>
        </p:txBody>
      </p:sp>
    </p:spTree>
    <p:extLst>
      <p:ext uri="{BB962C8B-B14F-4D97-AF65-F5344CB8AC3E}">
        <p14:creationId xmlns:p14="http://schemas.microsoft.com/office/powerpoint/2010/main" val="4026179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تحليل وتقييم البيئة الداخلية والخارجية للمؤسسة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7" name="Group 46">
            <a:extLst>
              <a:ext uri="{FF2B5EF4-FFF2-40B4-BE49-F238E27FC236}">
                <a16:creationId xmlns:a16="http://schemas.microsoft.com/office/drawing/2014/main" id="{B2E6BDCE-86F8-018A-6F7E-AB0CDBB5DAF8}"/>
              </a:ext>
            </a:extLst>
          </p:cNvPr>
          <p:cNvGrpSpPr/>
          <p:nvPr/>
        </p:nvGrpSpPr>
        <p:grpSpPr>
          <a:xfrm>
            <a:off x="7873040" y="2304126"/>
            <a:ext cx="3564492" cy="3878866"/>
            <a:chOff x="2456325" y="2304126"/>
            <a:chExt cx="3564492" cy="3878866"/>
          </a:xfrm>
        </p:grpSpPr>
        <p:grpSp>
          <p:nvGrpSpPr>
            <p:cNvPr id="19" name="Group 18">
              <a:extLst>
                <a:ext uri="{FF2B5EF4-FFF2-40B4-BE49-F238E27FC236}">
                  <a16:creationId xmlns:a16="http://schemas.microsoft.com/office/drawing/2014/main" id="{DE8A5A38-08E0-760F-E373-D740C6749CC9}"/>
                </a:ext>
              </a:extLst>
            </p:cNvPr>
            <p:cNvGrpSpPr/>
            <p:nvPr/>
          </p:nvGrpSpPr>
          <p:grpSpPr>
            <a:xfrm>
              <a:off x="2456325" y="2304126"/>
              <a:ext cx="3564492" cy="3878866"/>
              <a:chOff x="1494972" y="0"/>
              <a:chExt cx="1989763" cy="2165240"/>
            </a:xfrm>
          </p:grpSpPr>
          <p:sp>
            <p:nvSpPr>
              <p:cNvPr id="36" name="Freeform: Shape 35">
                <a:extLst>
                  <a:ext uri="{FF2B5EF4-FFF2-40B4-BE49-F238E27FC236}">
                    <a16:creationId xmlns:a16="http://schemas.microsoft.com/office/drawing/2014/main" id="{C0532D46-C880-E76D-F445-6605D26D8FCA}"/>
                  </a:ext>
                </a:extLst>
              </p:cNvPr>
              <p:cNvSpPr/>
              <p:nvPr/>
            </p:nvSpPr>
            <p:spPr>
              <a:xfrm>
                <a:off x="1494972"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7" name="Oval 36">
                <a:extLst>
                  <a:ext uri="{FF2B5EF4-FFF2-40B4-BE49-F238E27FC236}">
                    <a16:creationId xmlns:a16="http://schemas.microsoft.com/office/drawing/2014/main" id="{424E86F1-8195-7207-3C5B-2E3FF2B63340}"/>
                  </a:ext>
                </a:extLst>
              </p:cNvPr>
              <p:cNvSpPr/>
              <p:nvPr/>
            </p:nvSpPr>
            <p:spPr>
              <a:xfrm>
                <a:off x="1670449" y="175477"/>
                <a:ext cx="1814286" cy="181428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Freeform: Shape 37">
                <a:extLst>
                  <a:ext uri="{FF2B5EF4-FFF2-40B4-BE49-F238E27FC236}">
                    <a16:creationId xmlns:a16="http://schemas.microsoft.com/office/drawing/2014/main" id="{2F2C99D3-38FC-FE2B-EAB1-E7341FDD99E7}"/>
                  </a:ext>
                </a:extLst>
              </p:cNvPr>
              <p:cNvSpPr/>
              <p:nvPr/>
            </p:nvSpPr>
            <p:spPr>
              <a:xfrm>
                <a:off x="1675882"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8" name="TextBox 161">
              <a:extLst>
                <a:ext uri="{FF2B5EF4-FFF2-40B4-BE49-F238E27FC236}">
                  <a16:creationId xmlns:a16="http://schemas.microsoft.com/office/drawing/2014/main" id="{0E379776-C37F-F9BD-AABD-52EA726CD601}"/>
                </a:ext>
              </a:extLst>
            </p:cNvPr>
            <p:cNvSpPr txBox="1"/>
            <p:nvPr/>
          </p:nvSpPr>
          <p:spPr>
            <a:xfrm>
              <a:off x="3471099" y="3792860"/>
              <a:ext cx="2499610" cy="1206483"/>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الفجوة الاستراتيجية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162">
              <a:extLst>
                <a:ext uri="{FF2B5EF4-FFF2-40B4-BE49-F238E27FC236}">
                  <a16:creationId xmlns:a16="http://schemas.microsoft.com/office/drawing/2014/main" id="{4C93F3FC-BF84-0AB0-CB0B-2724774C4654}"/>
                </a:ext>
              </a:extLst>
            </p:cNvPr>
            <p:cNvSpPr txBox="1"/>
            <p:nvPr/>
          </p:nvSpPr>
          <p:spPr>
            <a:xfrm>
              <a:off x="2461995" y="3689916"/>
              <a:ext cx="1178442" cy="640174"/>
            </a:xfrm>
            <a:prstGeom prst="rect">
              <a:avLst/>
            </a:prstGeom>
            <a:noFill/>
          </p:spPr>
          <p:txBody>
            <a:bodyPr wrap="square" rtlCol="0">
              <a:spAutoFit/>
            </a:bodyPr>
            <a:lstStyle/>
            <a:p>
              <a:pPr algn="ctr" rtl="0">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47" descr="Bar graph with upward trend with solid fill">
              <a:extLst>
                <a:ext uri="{FF2B5EF4-FFF2-40B4-BE49-F238E27FC236}">
                  <a16:creationId xmlns:a16="http://schemas.microsoft.com/office/drawing/2014/main" id="{ED7E9B4E-ECBC-68B4-90B5-73CCF02A50C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19178" y="2919203"/>
              <a:ext cx="1072431" cy="1072438"/>
            </a:xfrm>
            <a:prstGeom prst="rect">
              <a:avLst/>
            </a:prstGeom>
          </p:spPr>
        </p:pic>
      </p:grpSp>
      <p:sp>
        <p:nvSpPr>
          <p:cNvPr id="2" name="TextBox 1">
            <a:extLst>
              <a:ext uri="{FF2B5EF4-FFF2-40B4-BE49-F238E27FC236}">
                <a16:creationId xmlns:a16="http://schemas.microsoft.com/office/drawing/2014/main" id="{75734F08-71EC-05AD-BD80-03285F144EF4}"/>
              </a:ext>
            </a:extLst>
          </p:cNvPr>
          <p:cNvSpPr txBox="1"/>
          <p:nvPr/>
        </p:nvSpPr>
        <p:spPr>
          <a:xfrm>
            <a:off x="1307314" y="2618480"/>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تحديد الفجوة بين الوضع الحالي والطموحات المستقبلية للاستدامة</a:t>
            </a:r>
            <a:endParaRPr lang="en-US" dirty="0"/>
          </a:p>
        </p:txBody>
      </p:sp>
      <p:sp>
        <p:nvSpPr>
          <p:cNvPr id="3" name="TextBox 2">
            <a:extLst>
              <a:ext uri="{FF2B5EF4-FFF2-40B4-BE49-F238E27FC236}">
                <a16:creationId xmlns:a16="http://schemas.microsoft.com/office/drawing/2014/main" id="{D164B470-7594-E739-337F-4552BEBC553E}"/>
              </a:ext>
            </a:extLst>
          </p:cNvPr>
          <p:cNvSpPr txBox="1"/>
          <p:nvPr/>
        </p:nvSpPr>
        <p:spPr>
          <a:xfrm>
            <a:off x="1307314" y="4662359"/>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تحليل العوامل المؤثرة على قدرة المؤسسة على تحقيق أهداف الاستدامة</a:t>
            </a:r>
            <a:endParaRPr lang="en-US" dirty="0"/>
          </a:p>
        </p:txBody>
      </p:sp>
    </p:spTree>
    <p:extLst>
      <p:ext uri="{BB962C8B-B14F-4D97-AF65-F5344CB8AC3E}">
        <p14:creationId xmlns:p14="http://schemas.microsoft.com/office/powerpoint/2010/main" val="27580894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تحليل وتقييم البيئة الداخلية والخارجية للمؤسسة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8" name="Group 47">
            <a:extLst>
              <a:ext uri="{FF2B5EF4-FFF2-40B4-BE49-F238E27FC236}">
                <a16:creationId xmlns:a16="http://schemas.microsoft.com/office/drawing/2014/main" id="{40457ED2-216A-2073-11A7-05355BCB588C}"/>
              </a:ext>
            </a:extLst>
          </p:cNvPr>
          <p:cNvGrpSpPr/>
          <p:nvPr/>
        </p:nvGrpSpPr>
        <p:grpSpPr>
          <a:xfrm>
            <a:off x="7873040" y="2304126"/>
            <a:ext cx="3564492" cy="3878866"/>
            <a:chOff x="-1184606" y="2304126"/>
            <a:chExt cx="3564492" cy="3878866"/>
          </a:xfrm>
        </p:grpSpPr>
        <p:grpSp>
          <p:nvGrpSpPr>
            <p:cNvPr id="30" name="Group 29">
              <a:extLst>
                <a:ext uri="{FF2B5EF4-FFF2-40B4-BE49-F238E27FC236}">
                  <a16:creationId xmlns:a16="http://schemas.microsoft.com/office/drawing/2014/main" id="{5C26A347-6661-C519-CD7B-DF67EF7E8100}"/>
                </a:ext>
              </a:extLst>
            </p:cNvPr>
            <p:cNvGrpSpPr/>
            <p:nvPr/>
          </p:nvGrpSpPr>
          <p:grpSpPr>
            <a:xfrm>
              <a:off x="-1184606" y="2304126"/>
              <a:ext cx="3564492" cy="3878866"/>
              <a:chOff x="0" y="0"/>
              <a:chExt cx="1989763" cy="2165240"/>
            </a:xfrm>
          </p:grpSpPr>
          <p:sp>
            <p:nvSpPr>
              <p:cNvPr id="33" name="Freeform: Shape 32">
                <a:extLst>
                  <a:ext uri="{FF2B5EF4-FFF2-40B4-BE49-F238E27FC236}">
                    <a16:creationId xmlns:a16="http://schemas.microsoft.com/office/drawing/2014/main" id="{47413297-4F7C-E0F5-6A1B-FFFFBB295CE1}"/>
                  </a:ext>
                </a:extLst>
              </p:cNvPr>
              <p:cNvSpPr/>
              <p:nvPr/>
            </p:nvSpPr>
            <p:spPr>
              <a:xfrm>
                <a:off x="0"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4" name="Oval 33">
                <a:extLst>
                  <a:ext uri="{FF2B5EF4-FFF2-40B4-BE49-F238E27FC236}">
                    <a16:creationId xmlns:a16="http://schemas.microsoft.com/office/drawing/2014/main" id="{6B047A01-824B-1AEB-E336-7AA0799A0F4E}"/>
                  </a:ext>
                </a:extLst>
              </p:cNvPr>
              <p:cNvSpPr/>
              <p:nvPr/>
            </p:nvSpPr>
            <p:spPr>
              <a:xfrm>
                <a:off x="175477" y="175477"/>
                <a:ext cx="1814286" cy="181428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Freeform: Shape 34">
                <a:extLst>
                  <a:ext uri="{FF2B5EF4-FFF2-40B4-BE49-F238E27FC236}">
                    <a16:creationId xmlns:a16="http://schemas.microsoft.com/office/drawing/2014/main" id="{47D9D3C2-1399-3EE5-657D-664BD6C8A394}"/>
                  </a:ext>
                </a:extLst>
              </p:cNvPr>
              <p:cNvSpPr/>
              <p:nvPr/>
            </p:nvSpPr>
            <p:spPr>
              <a:xfrm>
                <a:off x="180910"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1" name="TextBox 164">
              <a:extLst>
                <a:ext uri="{FF2B5EF4-FFF2-40B4-BE49-F238E27FC236}">
                  <a16:creationId xmlns:a16="http://schemas.microsoft.com/office/drawing/2014/main" id="{1637DEBD-283E-8BE9-BEEE-39CFF15168F8}"/>
                </a:ext>
              </a:extLst>
            </p:cNvPr>
            <p:cNvSpPr txBox="1"/>
            <p:nvPr/>
          </p:nvSpPr>
          <p:spPr>
            <a:xfrm>
              <a:off x="-52014" y="3780028"/>
              <a:ext cx="2253014" cy="1206483"/>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رؤية استراتيجية مستدامة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TextBox 165">
              <a:extLst>
                <a:ext uri="{FF2B5EF4-FFF2-40B4-BE49-F238E27FC236}">
                  <a16:creationId xmlns:a16="http://schemas.microsoft.com/office/drawing/2014/main" id="{5B6966D1-54D3-DF11-88AA-724891BF9E86}"/>
                </a:ext>
              </a:extLst>
            </p:cNvPr>
            <p:cNvSpPr txBox="1"/>
            <p:nvPr/>
          </p:nvSpPr>
          <p:spPr>
            <a:xfrm>
              <a:off x="-1178734" y="3689916"/>
              <a:ext cx="1176895" cy="640174"/>
            </a:xfrm>
            <a:prstGeom prst="rect">
              <a:avLst/>
            </a:prstGeom>
            <a:noFill/>
          </p:spPr>
          <p:txBody>
            <a:bodyPr wrap="square" rtlCol="0">
              <a:spAutoFit/>
            </a:bodyPr>
            <a:lstStyle/>
            <a:p>
              <a:pPr algn="ctr" rtl="0">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9" name="Graphic 42" descr="Business Growth with solid fill">
              <a:extLst>
                <a:ext uri="{FF2B5EF4-FFF2-40B4-BE49-F238E27FC236}">
                  <a16:creationId xmlns:a16="http://schemas.microsoft.com/office/drawing/2014/main" id="{95E63819-F974-FD27-7B9A-BD9E6187726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6598" y="2963950"/>
              <a:ext cx="982938" cy="982944"/>
            </a:xfrm>
            <a:prstGeom prst="rect">
              <a:avLst/>
            </a:prstGeom>
          </p:spPr>
        </p:pic>
      </p:grpSp>
      <p:sp>
        <p:nvSpPr>
          <p:cNvPr id="2" name="TextBox 1">
            <a:extLst>
              <a:ext uri="{FF2B5EF4-FFF2-40B4-BE49-F238E27FC236}">
                <a16:creationId xmlns:a16="http://schemas.microsoft.com/office/drawing/2014/main" id="{119446F4-9E2E-7320-4AAC-FC62EB03CD5B}"/>
              </a:ext>
            </a:extLst>
          </p:cNvPr>
          <p:cNvSpPr txBox="1"/>
          <p:nvPr/>
        </p:nvSpPr>
        <p:spPr>
          <a:xfrm>
            <a:off x="1307314" y="2514125"/>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صياغة رؤية واضحة وطموحة للمؤسسة على المدى الطويل</a:t>
            </a:r>
            <a:endParaRPr lang="en-US" dirty="0"/>
          </a:p>
        </p:txBody>
      </p:sp>
      <p:sp>
        <p:nvSpPr>
          <p:cNvPr id="3" name="TextBox 2">
            <a:extLst>
              <a:ext uri="{FF2B5EF4-FFF2-40B4-BE49-F238E27FC236}">
                <a16:creationId xmlns:a16="http://schemas.microsoft.com/office/drawing/2014/main" id="{0FB42647-52D6-356A-D556-7B5D68C434FC}"/>
              </a:ext>
            </a:extLst>
          </p:cNvPr>
          <p:cNvSpPr txBox="1"/>
          <p:nvPr/>
        </p:nvSpPr>
        <p:spPr>
          <a:xfrm>
            <a:off x="1307314" y="3852197"/>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تحديد الأهداف الاستراتيجية المرتبطة بالاقتصاد والبيئة والمجتمع</a:t>
            </a:r>
            <a:endParaRPr lang="en-US" dirty="0"/>
          </a:p>
        </p:txBody>
      </p:sp>
      <p:sp>
        <p:nvSpPr>
          <p:cNvPr id="8" name="TextBox 7">
            <a:extLst>
              <a:ext uri="{FF2B5EF4-FFF2-40B4-BE49-F238E27FC236}">
                <a16:creationId xmlns:a16="http://schemas.microsoft.com/office/drawing/2014/main" id="{A6AE34D8-E27F-8E37-6941-B8461DC0FDE3}"/>
              </a:ext>
            </a:extLst>
          </p:cNvPr>
          <p:cNvSpPr txBox="1"/>
          <p:nvPr/>
        </p:nvSpPr>
        <p:spPr>
          <a:xfrm>
            <a:off x="1307314" y="519026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وضع خطة عمل لتنفيذ الاستراتيجية والمبادرات المستدامة</a:t>
            </a:r>
            <a:endParaRPr lang="en-US" dirty="0"/>
          </a:p>
        </p:txBody>
      </p:sp>
      <p:sp>
        <p:nvSpPr>
          <p:cNvPr id="49" name="TextBox 48">
            <a:extLst>
              <a:ext uri="{FF2B5EF4-FFF2-40B4-BE49-F238E27FC236}">
                <a16:creationId xmlns:a16="http://schemas.microsoft.com/office/drawing/2014/main" id="{F920F316-B3AB-B7DD-13F8-B801F241BF40}"/>
              </a:ext>
            </a:extLst>
          </p:cNvPr>
          <p:cNvSpPr txBox="1"/>
          <p:nvPr/>
        </p:nvSpPr>
        <p:spPr>
          <a:xfrm>
            <a:off x="-6768663" y="3262799"/>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للمؤسسة تحديد أولويات الاستراتيجيات المستدامة بناءً على تحليل البيئة الداخلية والخارجية؟</a:t>
            </a:r>
            <a:endParaRPr lang="en-US" dirty="0"/>
          </a:p>
        </p:txBody>
      </p:sp>
      <p:pic>
        <p:nvPicPr>
          <p:cNvPr id="50" name="Picture 49">
            <a:extLst>
              <a:ext uri="{FF2B5EF4-FFF2-40B4-BE49-F238E27FC236}">
                <a16:creationId xmlns:a16="http://schemas.microsoft.com/office/drawing/2014/main" id="{A3016B16-5C0A-8549-BA1B-98280B150E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570082" y="1967726"/>
            <a:ext cx="4287207" cy="4381407"/>
          </a:xfrm>
          <a:prstGeom prst="rect">
            <a:avLst/>
          </a:prstGeom>
        </p:spPr>
      </p:pic>
    </p:spTree>
    <p:extLst>
      <p:ext uri="{BB962C8B-B14F-4D97-AF65-F5344CB8AC3E}">
        <p14:creationId xmlns:p14="http://schemas.microsoft.com/office/powerpoint/2010/main" val="37373027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262799"/>
            <a:ext cx="5009702"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للمؤسسة تحديد أولويات الاستراتيجيات المستدامة بناءً على تحليل البيئة الداخلية والخارجية؟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2" name="Picture 1">
            <a:extLst>
              <a:ext uri="{FF2B5EF4-FFF2-40B4-BE49-F238E27FC236}">
                <a16:creationId xmlns:a16="http://schemas.microsoft.com/office/drawing/2014/main" id="{C0B3D2FD-36CA-D8A7-4E8B-13B73EC11E6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5826485" y="1711843"/>
            <a:ext cx="5146157" cy="5146157"/>
          </a:xfrm>
          <a:prstGeom prst="rect">
            <a:avLst/>
          </a:prstGeom>
        </p:spPr>
      </p:pic>
    </p:spTree>
    <p:extLst>
      <p:ext uri="{BB962C8B-B14F-4D97-AF65-F5344CB8AC3E}">
        <p14:creationId xmlns:p14="http://schemas.microsoft.com/office/powerpoint/2010/main" val="3410079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8263109" y="3262799"/>
            <a:ext cx="5009702"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للمؤسسة تحديد أولويات الاستراتيجيات المستدامة بناءً على تحليل البيئة الداخلية والخارجية؟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6947"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3" name="Picture 2">
            <a:extLst>
              <a:ext uri="{FF2B5EF4-FFF2-40B4-BE49-F238E27FC236}">
                <a16:creationId xmlns:a16="http://schemas.microsoft.com/office/drawing/2014/main" id="{5166DC9D-C537-8C1B-8F5A-4BD262C764F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4" name="TextBox 3">
            <a:extLst>
              <a:ext uri="{FF2B5EF4-FFF2-40B4-BE49-F238E27FC236}">
                <a16:creationId xmlns:a16="http://schemas.microsoft.com/office/drawing/2014/main" id="{0CA16E20-9131-839A-B7F2-63EE0137576C}"/>
              </a:ext>
            </a:extLst>
          </p:cNvPr>
          <p:cNvSpPr txBox="1"/>
          <p:nvPr/>
        </p:nvSpPr>
        <p:spPr>
          <a:xfrm>
            <a:off x="5215955" y="1997867"/>
            <a:ext cx="6224506" cy="941796"/>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marL="0" indent="0">
              <a:buNone/>
            </a:pPr>
            <a:r>
              <a:rPr lang="ar-SA"/>
              <a:t>يمكن للمؤسسة تحديد أولويات الاستراتيجيات المستدامة بناءً على تحليل البيئة الداخلية والخارجية من خلال الخطوات التالية</a:t>
            </a:r>
            <a:r>
              <a:rPr lang="en-US"/>
              <a:t>:</a:t>
            </a:r>
          </a:p>
        </p:txBody>
      </p:sp>
      <p:sp>
        <p:nvSpPr>
          <p:cNvPr id="8" name="TextBox 7">
            <a:extLst>
              <a:ext uri="{FF2B5EF4-FFF2-40B4-BE49-F238E27FC236}">
                <a16:creationId xmlns:a16="http://schemas.microsoft.com/office/drawing/2014/main" id="{CE72B141-3B4B-3FC9-3E2E-3BA7A70B8E9A}"/>
              </a:ext>
            </a:extLst>
          </p:cNvPr>
          <p:cNvSpPr txBox="1"/>
          <p:nvPr/>
        </p:nvSpPr>
        <p:spPr>
          <a:xfrm>
            <a:off x="5215955" y="3183035"/>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إجراء تحليل للقوى والضعف والفرص والتهديدات</a:t>
            </a:r>
            <a:r>
              <a:rPr lang="en-US"/>
              <a:t> (SWOT) </a:t>
            </a:r>
            <a:r>
              <a:rPr lang="ar-SA"/>
              <a:t>للبيئة الداخلية والخارجية</a:t>
            </a:r>
            <a:endParaRPr lang="en-US" dirty="0"/>
          </a:p>
        </p:txBody>
      </p:sp>
      <p:sp>
        <p:nvSpPr>
          <p:cNvPr id="9" name="TextBox 8">
            <a:extLst>
              <a:ext uri="{FF2B5EF4-FFF2-40B4-BE49-F238E27FC236}">
                <a16:creationId xmlns:a16="http://schemas.microsoft.com/office/drawing/2014/main" id="{2F805466-8A4B-AC4A-51F2-906EE9E42C09}"/>
              </a:ext>
            </a:extLst>
          </p:cNvPr>
          <p:cNvSpPr txBox="1"/>
          <p:nvPr/>
        </p:nvSpPr>
        <p:spPr>
          <a:xfrm>
            <a:off x="5215955" y="436820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تحديد نقاط القوة والفرص التي يمكن استغلالها</a:t>
            </a:r>
            <a:endParaRPr lang="en-US"/>
          </a:p>
        </p:txBody>
      </p:sp>
      <p:sp>
        <p:nvSpPr>
          <p:cNvPr id="10" name="TextBox 9">
            <a:extLst>
              <a:ext uri="{FF2B5EF4-FFF2-40B4-BE49-F238E27FC236}">
                <a16:creationId xmlns:a16="http://schemas.microsoft.com/office/drawing/2014/main" id="{29D0BEF1-21B7-19B3-D224-6F59CD8F060E}"/>
              </a:ext>
            </a:extLst>
          </p:cNvPr>
          <p:cNvSpPr txBox="1"/>
          <p:nvPr/>
        </p:nvSpPr>
        <p:spPr>
          <a:xfrm>
            <a:off x="5215955" y="512864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تحليل التحديات البيئية والاجتماعية والتنظيمية ذات الأولوية</a:t>
            </a:r>
            <a:endParaRPr lang="en-US" dirty="0"/>
          </a:p>
        </p:txBody>
      </p:sp>
      <p:sp>
        <p:nvSpPr>
          <p:cNvPr id="11" name="TextBox 10">
            <a:extLst>
              <a:ext uri="{FF2B5EF4-FFF2-40B4-BE49-F238E27FC236}">
                <a16:creationId xmlns:a16="http://schemas.microsoft.com/office/drawing/2014/main" id="{72DA5EC0-C098-539E-5663-A70786055FE6}"/>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تحديد القضايا ذات الأثر الكبير على أداء المؤسسة بشكل مستدام</a:t>
            </a:r>
            <a:endParaRPr lang="en-US" dirty="0"/>
          </a:p>
        </p:txBody>
      </p:sp>
    </p:spTree>
    <p:extLst>
      <p:ext uri="{BB962C8B-B14F-4D97-AF65-F5344CB8AC3E}">
        <p14:creationId xmlns:p14="http://schemas.microsoft.com/office/powerpoint/2010/main" val="1267963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8263109" y="3262799"/>
            <a:ext cx="5009702"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للمؤسسة تحديد أولويات الاستراتيجيات المستدامة بناءً على تحليل البيئة الداخلية والخارجية؟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36947"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3" name="Picture 2">
            <a:extLst>
              <a:ext uri="{FF2B5EF4-FFF2-40B4-BE49-F238E27FC236}">
                <a16:creationId xmlns:a16="http://schemas.microsoft.com/office/drawing/2014/main" id="{5166DC9D-C537-8C1B-8F5A-4BD262C764F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4" name="TextBox 3">
            <a:extLst>
              <a:ext uri="{FF2B5EF4-FFF2-40B4-BE49-F238E27FC236}">
                <a16:creationId xmlns:a16="http://schemas.microsoft.com/office/drawing/2014/main" id="{0CA16E20-9131-839A-B7F2-63EE0137576C}"/>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إجراء مقابلات مع أصحاب المصلحة الرئيسيين لفهم وجهات نظرهم</a:t>
            </a:r>
            <a:endParaRPr lang="en-US"/>
          </a:p>
        </p:txBody>
      </p:sp>
      <p:sp>
        <p:nvSpPr>
          <p:cNvPr id="8" name="TextBox 7">
            <a:extLst>
              <a:ext uri="{FF2B5EF4-FFF2-40B4-BE49-F238E27FC236}">
                <a16:creationId xmlns:a16="http://schemas.microsoft.com/office/drawing/2014/main" id="{CE72B141-3B4B-3FC9-3E2E-3BA7A70B8E9A}"/>
              </a:ext>
            </a:extLst>
          </p:cNvPr>
          <p:cNvSpPr txBox="1"/>
          <p:nvPr/>
        </p:nvSpPr>
        <p:spPr>
          <a:xfrm>
            <a:off x="5215955" y="29706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تحليل توجهات السوق وتوقعات العملاء بشأن الاستدامة</a:t>
            </a:r>
            <a:endParaRPr lang="en-US" dirty="0"/>
          </a:p>
        </p:txBody>
      </p:sp>
      <p:sp>
        <p:nvSpPr>
          <p:cNvPr id="9" name="TextBox 8">
            <a:extLst>
              <a:ext uri="{FF2B5EF4-FFF2-40B4-BE49-F238E27FC236}">
                <a16:creationId xmlns:a16="http://schemas.microsoft.com/office/drawing/2014/main" id="{2F805466-8A4B-AC4A-51F2-906EE9E42C09}"/>
              </a:ext>
            </a:extLst>
          </p:cNvPr>
          <p:cNvSpPr txBox="1"/>
          <p:nvPr/>
        </p:nvSpPr>
        <p:spPr>
          <a:xfrm>
            <a:off x="5215955" y="394347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ترتيب الأولويات بناء على الموارد المتاحة والتأثير المرجو</a:t>
            </a:r>
            <a:endParaRPr lang="en-US" dirty="0"/>
          </a:p>
        </p:txBody>
      </p:sp>
      <p:sp>
        <p:nvSpPr>
          <p:cNvPr id="10" name="TextBox 9">
            <a:extLst>
              <a:ext uri="{FF2B5EF4-FFF2-40B4-BE49-F238E27FC236}">
                <a16:creationId xmlns:a16="http://schemas.microsoft.com/office/drawing/2014/main" id="{29D0BEF1-21B7-19B3-D224-6F59CD8F060E}"/>
              </a:ext>
            </a:extLst>
          </p:cNvPr>
          <p:cNvSpPr txBox="1"/>
          <p:nvPr/>
        </p:nvSpPr>
        <p:spPr>
          <a:xfrm>
            <a:off x="5215955" y="49162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وضع خطة عمل تفصيلية للإستراتيجيات ذات الأولوية العليا</a:t>
            </a:r>
            <a:endParaRPr lang="en-US" dirty="0"/>
          </a:p>
        </p:txBody>
      </p:sp>
      <p:sp>
        <p:nvSpPr>
          <p:cNvPr id="11" name="TextBox 10">
            <a:extLst>
              <a:ext uri="{FF2B5EF4-FFF2-40B4-BE49-F238E27FC236}">
                <a16:creationId xmlns:a16="http://schemas.microsoft.com/office/drawing/2014/main" id="{72DA5EC0-C098-539E-5663-A70786055FE6}"/>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dirty="0"/>
              <a:t>مراجعة الأولويات دوريا بما يتماشى مع التغيرات البيئية</a:t>
            </a:r>
            <a:endParaRPr lang="en-US" dirty="0"/>
          </a:p>
        </p:txBody>
      </p:sp>
    </p:spTree>
    <p:extLst>
      <p:ext uri="{BB962C8B-B14F-4D97-AF65-F5344CB8AC3E}">
        <p14:creationId xmlns:p14="http://schemas.microsoft.com/office/powerpoint/2010/main" val="40026389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1897626" y="675008"/>
            <a:ext cx="8396748" cy="968852"/>
            <a:chOff x="1897626" y="519096"/>
            <a:chExt cx="8396748"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1897626" y="519096"/>
              <a:ext cx="839674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الأهداف الاستراتيجية المستدامة وتطوير رؤية استراتيجية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5166DC9D-C537-8C1B-8F5A-4BD262C764F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740884" y="1711843"/>
            <a:ext cx="5146157" cy="5146157"/>
          </a:xfrm>
          <a:prstGeom prst="rect">
            <a:avLst/>
          </a:prstGeom>
        </p:spPr>
      </p:pic>
      <p:grpSp>
        <p:nvGrpSpPr>
          <p:cNvPr id="39" name="Group 38">
            <a:extLst>
              <a:ext uri="{FF2B5EF4-FFF2-40B4-BE49-F238E27FC236}">
                <a16:creationId xmlns:a16="http://schemas.microsoft.com/office/drawing/2014/main" id="{0D2D283E-6C98-675A-8B11-835D24535648}"/>
              </a:ext>
            </a:extLst>
          </p:cNvPr>
          <p:cNvGrpSpPr/>
          <p:nvPr/>
        </p:nvGrpSpPr>
        <p:grpSpPr>
          <a:xfrm>
            <a:off x="9386199" y="3055900"/>
            <a:ext cx="2193466" cy="2509311"/>
            <a:chOff x="9386199" y="3055900"/>
            <a:chExt cx="2193466" cy="2509311"/>
          </a:xfrm>
        </p:grpSpPr>
        <p:sp>
          <p:nvSpPr>
            <p:cNvPr id="19" name="Freeform: Shape 18">
              <a:extLst>
                <a:ext uri="{FF2B5EF4-FFF2-40B4-BE49-F238E27FC236}">
                  <a16:creationId xmlns:a16="http://schemas.microsoft.com/office/drawing/2014/main" id="{D2529817-6080-42ED-B30B-267118F5A282}"/>
                </a:ext>
              </a:extLst>
            </p:cNvPr>
            <p:cNvSpPr/>
            <p:nvPr/>
          </p:nvSpPr>
          <p:spPr>
            <a:xfrm>
              <a:off x="9386199" y="3055900"/>
              <a:ext cx="2193466" cy="1096441"/>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4" name="TextBox 18">
              <a:extLst>
                <a:ext uri="{FF2B5EF4-FFF2-40B4-BE49-F238E27FC236}">
                  <a16:creationId xmlns:a16="http://schemas.microsoft.com/office/drawing/2014/main" id="{381D00F2-A657-4B1C-AB8B-489DEFB384C4}"/>
                </a:ext>
              </a:extLst>
            </p:cNvPr>
            <p:cNvSpPr txBox="1">
              <a:spLocks noChangeArrowheads="1"/>
            </p:cNvSpPr>
            <p:nvPr/>
          </p:nvSpPr>
          <p:spPr bwMode="auto">
            <a:xfrm>
              <a:off x="9460003" y="4336204"/>
              <a:ext cx="2067509" cy="1229007"/>
            </a:xfrm>
            <a:prstGeom prst="rect">
              <a:avLst/>
            </a:prstGeom>
          </p:spPr>
          <p:txBody>
            <a:bodyPr rot="0" vert="horz" wrap="square" lIns="0" tIns="45720" rIns="0" bIns="45720" anchor="b" anchorCtr="0" upright="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البيئة الداخلية والخارجية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رسم 20" descr="مخطط شريط">
              <a:extLst>
                <a:ext uri="{FF2B5EF4-FFF2-40B4-BE49-F238E27FC236}">
                  <a16:creationId xmlns:a16="http://schemas.microsoft.com/office/drawing/2014/main" id="{5860F518-EB60-2DB2-44E9-1CE97ED4E81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84686" y="3109565"/>
              <a:ext cx="1015869" cy="1015599"/>
            </a:xfrm>
            <a:prstGeom prst="rect">
              <a:avLst/>
            </a:prstGeom>
          </p:spPr>
        </p:pic>
      </p:grpSp>
      <p:grpSp>
        <p:nvGrpSpPr>
          <p:cNvPr id="41" name="Group 40">
            <a:extLst>
              <a:ext uri="{FF2B5EF4-FFF2-40B4-BE49-F238E27FC236}">
                <a16:creationId xmlns:a16="http://schemas.microsoft.com/office/drawing/2014/main" id="{CD2CF133-2393-9236-C2F4-DB082F333BBA}"/>
              </a:ext>
            </a:extLst>
          </p:cNvPr>
          <p:cNvGrpSpPr/>
          <p:nvPr/>
        </p:nvGrpSpPr>
        <p:grpSpPr>
          <a:xfrm>
            <a:off x="4999268" y="3055900"/>
            <a:ext cx="2193466" cy="2410971"/>
            <a:chOff x="4999268" y="3055900"/>
            <a:chExt cx="2193466" cy="2410971"/>
          </a:xfrm>
        </p:grpSpPr>
        <p:sp>
          <p:nvSpPr>
            <p:cNvPr id="32" name="Freeform: Shape 31">
              <a:extLst>
                <a:ext uri="{FF2B5EF4-FFF2-40B4-BE49-F238E27FC236}">
                  <a16:creationId xmlns:a16="http://schemas.microsoft.com/office/drawing/2014/main" id="{3808AF18-6DD5-4A86-A507-599DCFF8A480}"/>
                </a:ext>
              </a:extLst>
            </p:cNvPr>
            <p:cNvSpPr/>
            <p:nvPr/>
          </p:nvSpPr>
          <p:spPr>
            <a:xfrm>
              <a:off x="4999268" y="3055900"/>
              <a:ext cx="2193466" cy="1096441"/>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5" name="TextBox 18">
              <a:extLst>
                <a:ext uri="{FF2B5EF4-FFF2-40B4-BE49-F238E27FC236}">
                  <a16:creationId xmlns:a16="http://schemas.microsoft.com/office/drawing/2014/main" id="{1F6CBC46-374A-4C66-98A5-7C46362FF6C7}"/>
                </a:ext>
              </a:extLst>
            </p:cNvPr>
            <p:cNvSpPr txBox="1">
              <a:spLocks noChangeArrowheads="1"/>
            </p:cNvSpPr>
            <p:nvPr/>
          </p:nvSpPr>
          <p:spPr bwMode="auto">
            <a:xfrm>
              <a:off x="5021337" y="4313781"/>
              <a:ext cx="2149325" cy="1153090"/>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رؤية استراتيجية مستدامة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14" descr="Business Growth with solid fill">
              <a:extLst>
                <a:ext uri="{FF2B5EF4-FFF2-40B4-BE49-F238E27FC236}">
                  <a16:creationId xmlns:a16="http://schemas.microsoft.com/office/drawing/2014/main" id="{F38CA8D9-5434-453C-9B27-95217EC689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696091" y="3149896"/>
              <a:ext cx="935189" cy="934940"/>
            </a:xfrm>
            <a:prstGeom prst="rect">
              <a:avLst/>
            </a:prstGeom>
          </p:spPr>
        </p:pic>
      </p:grpSp>
      <p:grpSp>
        <p:nvGrpSpPr>
          <p:cNvPr id="44" name="Group 43">
            <a:extLst>
              <a:ext uri="{FF2B5EF4-FFF2-40B4-BE49-F238E27FC236}">
                <a16:creationId xmlns:a16="http://schemas.microsoft.com/office/drawing/2014/main" id="{7EF824DF-C048-6205-F339-090F4459F541}"/>
              </a:ext>
            </a:extLst>
          </p:cNvPr>
          <p:cNvGrpSpPr/>
          <p:nvPr/>
        </p:nvGrpSpPr>
        <p:grpSpPr>
          <a:xfrm>
            <a:off x="612335" y="3046897"/>
            <a:ext cx="2193466" cy="2778661"/>
            <a:chOff x="612335" y="3046897"/>
            <a:chExt cx="2193466" cy="2778661"/>
          </a:xfrm>
        </p:grpSpPr>
        <p:sp>
          <p:nvSpPr>
            <p:cNvPr id="33" name="Freeform: Shape 32">
              <a:extLst>
                <a:ext uri="{FF2B5EF4-FFF2-40B4-BE49-F238E27FC236}">
                  <a16:creationId xmlns:a16="http://schemas.microsoft.com/office/drawing/2014/main" id="{766B57EF-9A45-4B87-B124-A876811FACF7}"/>
                </a:ext>
              </a:extLst>
            </p:cNvPr>
            <p:cNvSpPr/>
            <p:nvPr/>
          </p:nvSpPr>
          <p:spPr>
            <a:xfrm>
              <a:off x="612335" y="3055900"/>
              <a:ext cx="2193466" cy="1096441"/>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6" name="TextBox 18">
              <a:extLst>
                <a:ext uri="{FF2B5EF4-FFF2-40B4-BE49-F238E27FC236}">
                  <a16:creationId xmlns:a16="http://schemas.microsoft.com/office/drawing/2014/main" id="{58C97DDB-2B6E-4D62-8251-762C81D709B8}"/>
                </a:ext>
              </a:extLst>
            </p:cNvPr>
            <p:cNvSpPr txBox="1">
              <a:spLocks noChangeArrowheads="1"/>
            </p:cNvSpPr>
            <p:nvPr/>
          </p:nvSpPr>
          <p:spPr bwMode="auto">
            <a:xfrm>
              <a:off x="636381" y="3955095"/>
              <a:ext cx="2046251" cy="1870463"/>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خطة تنفيذ وآليات للمتابعة والتقييم</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21" descr="Group brainstorm with solid fill">
              <a:extLst>
                <a:ext uri="{FF2B5EF4-FFF2-40B4-BE49-F238E27FC236}">
                  <a16:creationId xmlns:a16="http://schemas.microsoft.com/office/drawing/2014/main" id="{DDDD1699-8F54-4042-AD7C-3F9A4397845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20815" y="3046897"/>
              <a:ext cx="1141238" cy="1140934"/>
            </a:xfrm>
            <a:prstGeom prst="rect">
              <a:avLst/>
            </a:prstGeom>
          </p:spPr>
        </p:pic>
      </p:grpSp>
      <p:grpSp>
        <p:nvGrpSpPr>
          <p:cNvPr id="42" name="Group 41">
            <a:extLst>
              <a:ext uri="{FF2B5EF4-FFF2-40B4-BE49-F238E27FC236}">
                <a16:creationId xmlns:a16="http://schemas.microsoft.com/office/drawing/2014/main" id="{46F8ECD9-8FDE-13EF-9D2C-AD626127AE56}"/>
              </a:ext>
            </a:extLst>
          </p:cNvPr>
          <p:cNvGrpSpPr/>
          <p:nvPr/>
        </p:nvGrpSpPr>
        <p:grpSpPr>
          <a:xfrm>
            <a:off x="2805140" y="2669480"/>
            <a:ext cx="2194127" cy="2579302"/>
            <a:chOff x="2805140" y="2669480"/>
            <a:chExt cx="2194127" cy="2579302"/>
          </a:xfrm>
        </p:grpSpPr>
        <p:sp>
          <p:nvSpPr>
            <p:cNvPr id="23" name="Freeform: Shape 22">
              <a:extLst>
                <a:ext uri="{FF2B5EF4-FFF2-40B4-BE49-F238E27FC236}">
                  <a16:creationId xmlns:a16="http://schemas.microsoft.com/office/drawing/2014/main" id="{BA414D6B-9810-447A-AD5A-850984C6BF67}"/>
                </a:ext>
              </a:extLst>
            </p:cNvPr>
            <p:cNvSpPr/>
            <p:nvPr/>
          </p:nvSpPr>
          <p:spPr>
            <a:xfrm>
              <a:off x="2805801" y="4152341"/>
              <a:ext cx="2193466" cy="1096441"/>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8" name="TextBox 18">
              <a:extLst>
                <a:ext uri="{FF2B5EF4-FFF2-40B4-BE49-F238E27FC236}">
                  <a16:creationId xmlns:a16="http://schemas.microsoft.com/office/drawing/2014/main" id="{AE24A5E8-69EA-4E99-9D20-54735BB20A99}"/>
                </a:ext>
              </a:extLst>
            </p:cNvPr>
            <p:cNvSpPr txBox="1">
              <a:spLocks noChangeArrowheads="1"/>
            </p:cNvSpPr>
            <p:nvPr/>
          </p:nvSpPr>
          <p:spPr bwMode="auto">
            <a:xfrm>
              <a:off x="2805140" y="2669480"/>
              <a:ext cx="2161953" cy="1302752"/>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إشراك أصحاب المصلحة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Graphic 31" descr="Questions with solid fill">
              <a:extLst>
                <a:ext uri="{FF2B5EF4-FFF2-40B4-BE49-F238E27FC236}">
                  <a16:creationId xmlns:a16="http://schemas.microsoft.com/office/drawing/2014/main" id="{41FBFD22-6975-49B5-8245-1F8D76D0E6C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299025" y="4197870"/>
              <a:ext cx="991177" cy="990913"/>
            </a:xfrm>
            <a:prstGeom prst="rect">
              <a:avLst/>
            </a:prstGeom>
          </p:spPr>
        </p:pic>
      </p:grpSp>
      <p:grpSp>
        <p:nvGrpSpPr>
          <p:cNvPr id="40" name="Group 39">
            <a:extLst>
              <a:ext uri="{FF2B5EF4-FFF2-40B4-BE49-F238E27FC236}">
                <a16:creationId xmlns:a16="http://schemas.microsoft.com/office/drawing/2014/main" id="{11746600-5793-D6EB-7794-C135051CB187}"/>
              </a:ext>
            </a:extLst>
          </p:cNvPr>
          <p:cNvGrpSpPr/>
          <p:nvPr/>
        </p:nvGrpSpPr>
        <p:grpSpPr>
          <a:xfrm>
            <a:off x="6981855" y="2736579"/>
            <a:ext cx="2684273" cy="2512203"/>
            <a:chOff x="6981855" y="2736579"/>
            <a:chExt cx="2684273" cy="2512203"/>
          </a:xfrm>
        </p:grpSpPr>
        <p:sp>
          <p:nvSpPr>
            <p:cNvPr id="18" name="Freeform: Shape 17">
              <a:extLst>
                <a:ext uri="{FF2B5EF4-FFF2-40B4-BE49-F238E27FC236}">
                  <a16:creationId xmlns:a16="http://schemas.microsoft.com/office/drawing/2014/main" id="{7E63A23D-9B04-4C81-AB7F-1359F0352D77}"/>
                </a:ext>
              </a:extLst>
            </p:cNvPr>
            <p:cNvSpPr/>
            <p:nvPr/>
          </p:nvSpPr>
          <p:spPr>
            <a:xfrm>
              <a:off x="7192732" y="4152341"/>
              <a:ext cx="2193466" cy="1096441"/>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7" name="TextBox 18">
              <a:extLst>
                <a:ext uri="{FF2B5EF4-FFF2-40B4-BE49-F238E27FC236}">
                  <a16:creationId xmlns:a16="http://schemas.microsoft.com/office/drawing/2014/main" id="{7FD140AF-D499-4542-A5CA-31BF708FEFDA}"/>
                </a:ext>
              </a:extLst>
            </p:cNvPr>
            <p:cNvSpPr txBox="1">
              <a:spLocks noChangeArrowheads="1"/>
            </p:cNvSpPr>
            <p:nvPr/>
          </p:nvSpPr>
          <p:spPr bwMode="auto">
            <a:xfrm>
              <a:off x="6981855" y="2736579"/>
              <a:ext cx="2684273" cy="1166854"/>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الأهداف الاستراتيجية المستدامة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4" descr="Bullseye with solid fill">
              <a:extLst>
                <a:ext uri="{FF2B5EF4-FFF2-40B4-BE49-F238E27FC236}">
                  <a16:creationId xmlns:a16="http://schemas.microsoft.com/office/drawing/2014/main" id="{94A92BB2-6C8E-4739-9E16-75E97089B6F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893884" y="4216543"/>
              <a:ext cx="953821" cy="953567"/>
            </a:xfrm>
            <a:prstGeom prst="rect">
              <a:avLst/>
            </a:prstGeom>
          </p:spPr>
        </p:pic>
      </p:grpSp>
      <p:sp>
        <p:nvSpPr>
          <p:cNvPr id="45" name="TextBox 44">
            <a:extLst>
              <a:ext uri="{FF2B5EF4-FFF2-40B4-BE49-F238E27FC236}">
                <a16:creationId xmlns:a16="http://schemas.microsoft.com/office/drawing/2014/main" id="{9EEA3B77-4C56-F642-D038-60A2D5DD107E}"/>
              </a:ext>
            </a:extLst>
          </p:cNvPr>
          <p:cNvSpPr txBox="1"/>
          <p:nvPr/>
        </p:nvSpPr>
        <p:spPr>
          <a:xfrm>
            <a:off x="-7053459" y="3262799"/>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أهم التحديات التي تواجه نظام إدارة البيئة في المؤسسات؟</a:t>
            </a:r>
            <a:endParaRPr lang="en-US" dirty="0"/>
          </a:p>
        </p:txBody>
      </p:sp>
      <p:pic>
        <p:nvPicPr>
          <p:cNvPr id="46" name="Picture 45">
            <a:extLst>
              <a:ext uri="{FF2B5EF4-FFF2-40B4-BE49-F238E27FC236}">
                <a16:creationId xmlns:a16="http://schemas.microsoft.com/office/drawing/2014/main" id="{21C4B430-0325-A130-736D-09658340A45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8838443" y="1967726"/>
            <a:ext cx="4287207" cy="4381407"/>
          </a:xfrm>
          <a:prstGeom prst="rect">
            <a:avLst/>
          </a:prstGeom>
        </p:spPr>
      </p:pic>
    </p:spTree>
    <p:extLst>
      <p:ext uri="{BB962C8B-B14F-4D97-AF65-F5344CB8AC3E}">
        <p14:creationId xmlns:p14="http://schemas.microsoft.com/office/powerpoint/2010/main" val="28840529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1897626" y="675008"/>
            <a:ext cx="8396748" cy="968852"/>
            <a:chOff x="1897626" y="519096"/>
            <a:chExt cx="8396748"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1897626" y="519096"/>
              <a:ext cx="839674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E6F89E8F-C6E3-5E3C-8D90-3175170B9B48}"/>
              </a:ext>
            </a:extLst>
          </p:cNvPr>
          <p:cNvSpPr txBox="1"/>
          <p:nvPr/>
        </p:nvSpPr>
        <p:spPr>
          <a:xfrm>
            <a:off x="1676848"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أهم التحديات التي تواجه نظام إدارة البيئة في المؤسسات؟</a:t>
            </a:r>
            <a:endParaRPr lang="en-US" dirty="0"/>
          </a:p>
        </p:txBody>
      </p:sp>
      <p:pic>
        <p:nvPicPr>
          <p:cNvPr id="4" name="Picture 3">
            <a:extLst>
              <a:ext uri="{FF2B5EF4-FFF2-40B4-BE49-F238E27FC236}">
                <a16:creationId xmlns:a16="http://schemas.microsoft.com/office/drawing/2014/main" id="{264E7D71-E507-4855-3384-5569017D3A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5" name="Picture 4">
            <a:extLst>
              <a:ext uri="{FF2B5EF4-FFF2-40B4-BE49-F238E27FC236}">
                <a16:creationId xmlns:a16="http://schemas.microsoft.com/office/drawing/2014/main" id="{0FD83E3B-13DE-57DC-F097-1E062275D97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8274717" y="1711843"/>
            <a:ext cx="5146157" cy="5146157"/>
          </a:xfrm>
          <a:prstGeom prst="rect">
            <a:avLst/>
          </a:prstGeom>
        </p:spPr>
      </p:pic>
    </p:spTree>
    <p:extLst>
      <p:ext uri="{BB962C8B-B14F-4D97-AF65-F5344CB8AC3E}">
        <p14:creationId xmlns:p14="http://schemas.microsoft.com/office/powerpoint/2010/main" val="5172495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1897626" y="675008"/>
            <a:ext cx="8396748" cy="968852"/>
            <a:chOff x="1897626" y="519096"/>
            <a:chExt cx="8396748"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1897626" y="519096"/>
              <a:ext cx="839674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E6F89E8F-C6E3-5E3C-8D90-3175170B9B48}"/>
              </a:ext>
            </a:extLst>
          </p:cNvPr>
          <p:cNvSpPr txBox="1"/>
          <p:nvPr/>
        </p:nvSpPr>
        <p:spPr>
          <a:xfrm>
            <a:off x="-8971488"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أهم التحديات التي تواجه نظام إدارة البيئة في المؤسسات؟</a:t>
            </a:r>
            <a:endParaRPr lang="en-US" dirty="0"/>
          </a:p>
        </p:txBody>
      </p:sp>
      <p:pic>
        <p:nvPicPr>
          <p:cNvPr id="4" name="Picture 3">
            <a:extLst>
              <a:ext uri="{FF2B5EF4-FFF2-40B4-BE49-F238E27FC236}">
                <a16:creationId xmlns:a16="http://schemas.microsoft.com/office/drawing/2014/main" id="{264E7D71-E507-4855-3384-5569017D3A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95940" y="1967726"/>
            <a:ext cx="4287207" cy="4381407"/>
          </a:xfrm>
          <a:prstGeom prst="rect">
            <a:avLst/>
          </a:prstGeom>
        </p:spPr>
      </p:pic>
      <p:pic>
        <p:nvPicPr>
          <p:cNvPr id="3" name="Picture 2">
            <a:extLst>
              <a:ext uri="{FF2B5EF4-FFF2-40B4-BE49-F238E27FC236}">
                <a16:creationId xmlns:a16="http://schemas.microsoft.com/office/drawing/2014/main" id="{D9347C99-83CB-C63A-8A38-6FBA62C4C8A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5" name="TextBox 4">
            <a:extLst>
              <a:ext uri="{FF2B5EF4-FFF2-40B4-BE49-F238E27FC236}">
                <a16:creationId xmlns:a16="http://schemas.microsoft.com/office/drawing/2014/main" id="{4CC58A57-9933-85D6-E1C9-AD9337A94598}"/>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r>
              <a:rPr lang="ar-SA"/>
              <a:t>التكاليف المادية والبشرية لتنفيذ نظام إدارة البيئة</a:t>
            </a:r>
            <a:endParaRPr lang="en-US"/>
          </a:p>
        </p:txBody>
      </p:sp>
      <p:sp>
        <p:nvSpPr>
          <p:cNvPr id="8" name="TextBox 7">
            <a:extLst>
              <a:ext uri="{FF2B5EF4-FFF2-40B4-BE49-F238E27FC236}">
                <a16:creationId xmlns:a16="http://schemas.microsoft.com/office/drawing/2014/main" id="{2DD80ABB-453E-7A5F-679D-4FFFD0A5B722}"/>
              </a:ext>
            </a:extLst>
          </p:cNvPr>
          <p:cNvSpPr txBox="1"/>
          <p:nvPr/>
        </p:nvSpPr>
        <p:spPr>
          <a:xfrm>
            <a:off x="5215955" y="29706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تدريب العاملين ورفع مستوى وعيهم بأهمية النظام</a:t>
            </a:r>
            <a:endParaRPr lang="en-US" dirty="0"/>
          </a:p>
        </p:txBody>
      </p:sp>
      <p:sp>
        <p:nvSpPr>
          <p:cNvPr id="9" name="TextBox 8">
            <a:extLst>
              <a:ext uri="{FF2B5EF4-FFF2-40B4-BE49-F238E27FC236}">
                <a16:creationId xmlns:a16="http://schemas.microsoft.com/office/drawing/2014/main" id="{C6C67EE2-E6D1-6ED1-46AC-67B98F5300C0}"/>
              </a:ext>
            </a:extLst>
          </p:cNvPr>
          <p:cNvSpPr txBox="1"/>
          <p:nvPr/>
        </p:nvSpPr>
        <p:spPr>
          <a:xfrm>
            <a:off x="5215955" y="394347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dirty="0"/>
              <a:t>مقاومة التغيير داخل المؤسسة وعدم قبول بعضهم للنظام الجديد</a:t>
            </a:r>
            <a:endParaRPr lang="en-US" dirty="0"/>
          </a:p>
        </p:txBody>
      </p:sp>
      <p:sp>
        <p:nvSpPr>
          <p:cNvPr id="10" name="TextBox 9">
            <a:extLst>
              <a:ext uri="{FF2B5EF4-FFF2-40B4-BE49-F238E27FC236}">
                <a16:creationId xmlns:a16="http://schemas.microsoft.com/office/drawing/2014/main" id="{61756BF1-4F62-BDF3-70B6-2D96904D9D62}"/>
              </a:ext>
            </a:extLst>
          </p:cNvPr>
          <p:cNvSpPr txBox="1"/>
          <p:nvPr/>
        </p:nvSpPr>
        <p:spPr>
          <a:xfrm>
            <a:off x="5215955" y="49162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صعوبة قياس العائد من تنفيذ النظام على المدى الطويل</a:t>
            </a:r>
            <a:endParaRPr lang="en-US" dirty="0"/>
          </a:p>
        </p:txBody>
      </p:sp>
      <p:sp>
        <p:nvSpPr>
          <p:cNvPr id="11" name="TextBox 10">
            <a:extLst>
              <a:ext uri="{FF2B5EF4-FFF2-40B4-BE49-F238E27FC236}">
                <a16:creationId xmlns:a16="http://schemas.microsoft.com/office/drawing/2014/main" id="{B8F032C2-1DED-8686-C16F-24020930CC01}"/>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dirty="0"/>
              <a:t>تعقيدات الجوانب التشريعية والتنظيمية لبعض القطاعات</a:t>
            </a:r>
            <a:endParaRPr lang="en-US" dirty="0"/>
          </a:p>
        </p:txBody>
      </p:sp>
    </p:spTree>
    <p:extLst>
      <p:ext uri="{BB962C8B-B14F-4D97-AF65-F5344CB8AC3E}">
        <p14:creationId xmlns:p14="http://schemas.microsoft.com/office/powerpoint/2010/main" val="9239632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1897626" y="675008"/>
            <a:ext cx="8396748" cy="968852"/>
            <a:chOff x="1897626" y="519096"/>
            <a:chExt cx="8396748"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1897626" y="519096"/>
              <a:ext cx="839674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D9347C99-83CB-C63A-8A38-6FBA62C4C8A0}"/>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5" name="TextBox 4">
            <a:extLst>
              <a:ext uri="{FF2B5EF4-FFF2-40B4-BE49-F238E27FC236}">
                <a16:creationId xmlns:a16="http://schemas.microsoft.com/office/drawing/2014/main" id="{4CC58A57-9933-85D6-E1C9-AD9337A94598}"/>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عدم توافر الخبرات الفنية لتنفيذ متطلبات النظام</a:t>
            </a:r>
            <a:endParaRPr lang="en-US"/>
          </a:p>
        </p:txBody>
      </p:sp>
      <p:sp>
        <p:nvSpPr>
          <p:cNvPr id="8" name="TextBox 7">
            <a:extLst>
              <a:ext uri="{FF2B5EF4-FFF2-40B4-BE49-F238E27FC236}">
                <a16:creationId xmlns:a16="http://schemas.microsoft.com/office/drawing/2014/main" id="{2DD80ABB-453E-7A5F-679D-4FFFD0A5B722}"/>
              </a:ext>
            </a:extLst>
          </p:cNvPr>
          <p:cNvSpPr txBox="1"/>
          <p:nvPr/>
        </p:nvSpPr>
        <p:spPr>
          <a:xfrm>
            <a:off x="5215955" y="29706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ضعف مشاركة الإدارة العليا لدعم تنفيذ النظام</a:t>
            </a:r>
            <a:endParaRPr lang="en-US" dirty="0"/>
          </a:p>
        </p:txBody>
      </p:sp>
      <p:sp>
        <p:nvSpPr>
          <p:cNvPr id="9" name="TextBox 8">
            <a:extLst>
              <a:ext uri="{FF2B5EF4-FFF2-40B4-BE49-F238E27FC236}">
                <a16:creationId xmlns:a16="http://schemas.microsoft.com/office/drawing/2014/main" id="{C6C67EE2-E6D1-6ED1-46AC-67B98F5300C0}"/>
              </a:ext>
            </a:extLst>
          </p:cNvPr>
          <p:cNvSpPr txBox="1"/>
          <p:nvPr/>
        </p:nvSpPr>
        <p:spPr>
          <a:xfrm>
            <a:off x="5215955" y="394347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صعوبة ربط أهداف النظام بأهداف العمليات والأنشطة</a:t>
            </a:r>
            <a:endParaRPr lang="en-US" dirty="0"/>
          </a:p>
        </p:txBody>
      </p:sp>
      <p:sp>
        <p:nvSpPr>
          <p:cNvPr id="10" name="TextBox 9">
            <a:extLst>
              <a:ext uri="{FF2B5EF4-FFF2-40B4-BE49-F238E27FC236}">
                <a16:creationId xmlns:a16="http://schemas.microsoft.com/office/drawing/2014/main" id="{61756BF1-4F62-BDF3-70B6-2D96904D9D62}"/>
              </a:ext>
            </a:extLst>
          </p:cNvPr>
          <p:cNvSpPr txBox="1"/>
          <p:nvPr/>
        </p:nvSpPr>
        <p:spPr>
          <a:xfrm>
            <a:off x="5215955" y="49162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dirty="0"/>
              <a:t>ضعف البنية التحتية لتنفيذ بعض متطلبات النظام</a:t>
            </a:r>
            <a:endParaRPr lang="en-US" dirty="0"/>
          </a:p>
        </p:txBody>
      </p:sp>
      <p:sp>
        <p:nvSpPr>
          <p:cNvPr id="11" name="TextBox 10">
            <a:extLst>
              <a:ext uri="{FF2B5EF4-FFF2-40B4-BE49-F238E27FC236}">
                <a16:creationId xmlns:a16="http://schemas.microsoft.com/office/drawing/2014/main" id="{B8F032C2-1DED-8686-C16F-24020930CC01}"/>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تعدد الجهات الحكومية المعنية وتشتت المسؤوليات</a:t>
            </a:r>
            <a:endParaRPr lang="en-US" dirty="0"/>
          </a:p>
        </p:txBody>
      </p:sp>
    </p:spTree>
    <p:extLst>
      <p:ext uri="{BB962C8B-B14F-4D97-AF65-F5344CB8AC3E}">
        <p14:creationId xmlns:p14="http://schemas.microsoft.com/office/powerpoint/2010/main" val="2277520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المفاهيم الأساسية للقيادة الاستراتيجية المستدامة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القيادة الاستراتيجية المستدامة وأهميتها في سياق العمل الحديث</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التحديات والفرص المتعلقة بالاستدامة وتأثيرها على المؤسسات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المعايير والمبادئ الأساسية للقيادة الاستراتيجية المستدامة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80668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1897626" y="675008"/>
            <a:ext cx="8396748" cy="968852"/>
            <a:chOff x="1897626" y="519096"/>
            <a:chExt cx="8396748"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1897626" y="519096"/>
              <a:ext cx="839674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أدوات وتقنيات التخطيط الاستراتيجي المستدام</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D9347C99-83CB-C63A-8A38-6FBA62C4C8A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684781" y="1711843"/>
            <a:ext cx="5146157" cy="5146157"/>
          </a:xfrm>
          <a:prstGeom prst="rect">
            <a:avLst/>
          </a:prstGeom>
        </p:spPr>
      </p:pic>
      <p:grpSp>
        <p:nvGrpSpPr>
          <p:cNvPr id="72" name="Group 71">
            <a:extLst>
              <a:ext uri="{FF2B5EF4-FFF2-40B4-BE49-F238E27FC236}">
                <a16:creationId xmlns:a16="http://schemas.microsoft.com/office/drawing/2014/main" id="{1B6C68F9-D4CF-8D5A-6A37-4E7367FBE53C}"/>
              </a:ext>
            </a:extLst>
          </p:cNvPr>
          <p:cNvGrpSpPr/>
          <p:nvPr/>
        </p:nvGrpSpPr>
        <p:grpSpPr>
          <a:xfrm>
            <a:off x="1697292" y="1616593"/>
            <a:ext cx="3969424" cy="1095617"/>
            <a:chOff x="1697292" y="1616593"/>
            <a:chExt cx="3969424" cy="1095617"/>
          </a:xfrm>
        </p:grpSpPr>
        <p:sp>
          <p:nvSpPr>
            <p:cNvPr id="19" name="Freeform: Shape 18">
              <a:extLst>
                <a:ext uri="{FF2B5EF4-FFF2-40B4-BE49-F238E27FC236}">
                  <a16:creationId xmlns:a16="http://schemas.microsoft.com/office/drawing/2014/main" id="{6DA49015-79E5-55AF-FB36-F46E9CDC37E5}"/>
                </a:ext>
              </a:extLst>
            </p:cNvPr>
            <p:cNvSpPr/>
            <p:nvPr/>
          </p:nvSpPr>
          <p:spPr>
            <a:xfrm flipH="1">
              <a:off x="4163248" y="1754200"/>
              <a:ext cx="1503468" cy="958010"/>
            </a:xfrm>
            <a:custGeom>
              <a:avLst/>
              <a:gdLst>
                <a:gd name="connsiteX0" fmla="*/ 338931 w 1425517"/>
                <a:gd name="connsiteY0" fmla="*/ 0 h 908476"/>
                <a:gd name="connsiteX1" fmla="*/ 283284 w 1425517"/>
                <a:gd name="connsiteY1" fmla="*/ 17274 h 908476"/>
                <a:gd name="connsiteX2" fmla="*/ 0 w 1425517"/>
                <a:gd name="connsiteY2" fmla="*/ 444650 h 908476"/>
                <a:gd name="connsiteX3" fmla="*/ 463826 w 1425517"/>
                <a:gd name="connsiteY3" fmla="*/ 908476 h 908476"/>
                <a:gd name="connsiteX4" fmla="*/ 1425517 w 1425517"/>
                <a:gd name="connsiteY4" fmla="*/ 908476 h 908476"/>
                <a:gd name="connsiteX5" fmla="*/ 1416559 w 1425517"/>
                <a:gd name="connsiteY5" fmla="*/ 893731 h 908476"/>
                <a:gd name="connsiteX6" fmla="*/ 538197 w 1425517"/>
                <a:gd name="connsiteY6" fmla="*/ 95992 h 908476"/>
                <a:gd name="connsiteX7" fmla="*/ 338931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338931" y="0"/>
                  </a:moveTo>
                  <a:lnTo>
                    <a:pt x="283284" y="17274"/>
                  </a:lnTo>
                  <a:cubicBezTo>
                    <a:pt x="116810" y="87686"/>
                    <a:pt x="0" y="252527"/>
                    <a:pt x="0" y="444650"/>
                  </a:cubicBezTo>
                  <a:cubicBezTo>
                    <a:pt x="0" y="700814"/>
                    <a:pt x="207662" y="908476"/>
                    <a:pt x="463826" y="908476"/>
                  </a:cubicBezTo>
                  <a:lnTo>
                    <a:pt x="1425517" y="908476"/>
                  </a:lnTo>
                  <a:lnTo>
                    <a:pt x="1416559" y="893731"/>
                  </a:lnTo>
                  <a:cubicBezTo>
                    <a:pt x="1192697" y="562371"/>
                    <a:pt x="891213" y="287762"/>
                    <a:pt x="538197" y="95992"/>
                  </a:cubicBezTo>
                  <a:lnTo>
                    <a:pt x="338931"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4" name="Freeform: Shape 33">
              <a:extLst>
                <a:ext uri="{FF2B5EF4-FFF2-40B4-BE49-F238E27FC236}">
                  <a16:creationId xmlns:a16="http://schemas.microsoft.com/office/drawing/2014/main" id="{798F94CE-1FAF-FB13-4E80-9C4684AAFC00}"/>
                </a:ext>
              </a:extLst>
            </p:cNvPr>
            <p:cNvSpPr/>
            <p:nvPr/>
          </p:nvSpPr>
          <p:spPr>
            <a:xfrm flipH="1">
              <a:off x="1697292" y="1733978"/>
              <a:ext cx="3611957" cy="978232"/>
            </a:xfrm>
            <a:custGeom>
              <a:avLst/>
              <a:gdLst>
                <a:gd name="connsiteX0" fmla="*/ 2960860 w 3424686"/>
                <a:gd name="connsiteY0" fmla="*/ 0 h 927652"/>
                <a:gd name="connsiteX1" fmla="*/ 124895 w 3424686"/>
                <a:gd name="connsiteY1" fmla="*/ 0 h 927652"/>
                <a:gd name="connsiteX2" fmla="*/ 31418 w 3424686"/>
                <a:gd name="connsiteY2" fmla="*/ 9423 h 927652"/>
                <a:gd name="connsiteX3" fmla="*/ 0 w 3424686"/>
                <a:gd name="connsiteY3" fmla="*/ 19176 h 927652"/>
                <a:gd name="connsiteX4" fmla="*/ 199266 w 3424686"/>
                <a:gd name="connsiteY4" fmla="*/ 115168 h 927652"/>
                <a:gd name="connsiteX5" fmla="*/ 1077628 w 3424686"/>
                <a:gd name="connsiteY5" fmla="*/ 912907 h 927652"/>
                <a:gd name="connsiteX6" fmla="*/ 1086586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24895" y="0"/>
                  </a:lnTo>
                  <a:cubicBezTo>
                    <a:pt x="92875" y="0"/>
                    <a:pt x="61612" y="3245"/>
                    <a:pt x="31418" y="9423"/>
                  </a:cubicBezTo>
                  <a:lnTo>
                    <a:pt x="0" y="19176"/>
                  </a:lnTo>
                  <a:lnTo>
                    <a:pt x="199266" y="115168"/>
                  </a:lnTo>
                  <a:cubicBezTo>
                    <a:pt x="552282" y="306938"/>
                    <a:pt x="853766" y="581547"/>
                    <a:pt x="1077628" y="912907"/>
                  </a:cubicBezTo>
                  <a:lnTo>
                    <a:pt x="1086586" y="927652"/>
                  </a:ln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1" name="TextBox 18">
              <a:extLst>
                <a:ext uri="{FF2B5EF4-FFF2-40B4-BE49-F238E27FC236}">
                  <a16:creationId xmlns:a16="http://schemas.microsoft.com/office/drawing/2014/main" id="{F298A781-1F9F-AAED-BA98-8C18B103A895}"/>
                </a:ext>
              </a:extLst>
            </p:cNvPr>
            <p:cNvSpPr txBox="1">
              <a:spLocks noChangeArrowheads="1"/>
            </p:cNvSpPr>
            <p:nvPr/>
          </p:nvSpPr>
          <p:spPr bwMode="auto">
            <a:xfrm>
              <a:off x="2067051" y="1616593"/>
              <a:ext cx="2216100" cy="1062385"/>
            </a:xfrm>
            <a:prstGeom prst="rect">
              <a:avLst/>
            </a:prstGeom>
          </p:spPr>
          <p:txBody>
            <a:bodyPr rot="0" vert="horz" wrap="square" lIns="0" tIns="45720" rIns="0" bIns="45720" anchor="b" anchorCtr="0" upright="1">
              <a:noAutofit/>
            </a:bodyPr>
            <a:lstStyle/>
            <a:p>
              <a:pPr algn="ctr" rtl="0">
                <a:lnSpc>
                  <a:spcPct val="90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أساليب التخطيط الاستراتيجي</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19" descr="List with solid fill">
              <a:extLst>
                <a:ext uri="{FF2B5EF4-FFF2-40B4-BE49-F238E27FC236}">
                  <a16:creationId xmlns:a16="http://schemas.microsoft.com/office/drawing/2014/main" id="{0EC9F588-F378-A3B4-0FD3-51DADD2233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19178" y="1928342"/>
              <a:ext cx="719799" cy="719690"/>
            </a:xfrm>
            <a:prstGeom prst="rect">
              <a:avLst/>
            </a:prstGeom>
          </p:spPr>
        </p:pic>
      </p:grpSp>
      <p:grpSp>
        <p:nvGrpSpPr>
          <p:cNvPr id="74" name="Group 73">
            <a:extLst>
              <a:ext uri="{FF2B5EF4-FFF2-40B4-BE49-F238E27FC236}">
                <a16:creationId xmlns:a16="http://schemas.microsoft.com/office/drawing/2014/main" id="{C1D747CA-1956-3D4A-BE82-C8F827E7130D}"/>
              </a:ext>
            </a:extLst>
          </p:cNvPr>
          <p:cNvGrpSpPr/>
          <p:nvPr/>
        </p:nvGrpSpPr>
        <p:grpSpPr>
          <a:xfrm>
            <a:off x="7405825" y="3666021"/>
            <a:ext cx="3969423" cy="988677"/>
            <a:chOff x="7405825" y="3666021"/>
            <a:chExt cx="3969423" cy="988677"/>
          </a:xfrm>
        </p:grpSpPr>
        <p:sp>
          <p:nvSpPr>
            <p:cNvPr id="23" name="Freeform: Shape 22">
              <a:extLst>
                <a:ext uri="{FF2B5EF4-FFF2-40B4-BE49-F238E27FC236}">
                  <a16:creationId xmlns:a16="http://schemas.microsoft.com/office/drawing/2014/main" id="{26AA23CB-71E1-44AD-6EE9-63BB96EAB78F}"/>
                </a:ext>
              </a:extLst>
            </p:cNvPr>
            <p:cNvSpPr/>
            <p:nvPr/>
          </p:nvSpPr>
          <p:spPr>
            <a:xfrm flipH="1">
              <a:off x="7405825" y="3676466"/>
              <a:ext cx="1062241" cy="978232"/>
            </a:xfrm>
            <a:custGeom>
              <a:avLst/>
              <a:gdLst>
                <a:gd name="connsiteX0" fmla="*/ 543341 w 1007167"/>
                <a:gd name="connsiteY0" fmla="*/ 0 h 927652"/>
                <a:gd name="connsiteX1" fmla="*/ 44775 w 1007167"/>
                <a:gd name="connsiteY1" fmla="*/ 0 h 927652"/>
                <a:gd name="connsiteX2" fmla="*/ 12863 w 1007167"/>
                <a:gd name="connsiteY2" fmla="*/ 209094 h 927652"/>
                <a:gd name="connsiteX3" fmla="*/ 0 w 1007167"/>
                <a:gd name="connsiteY3" fmla="*/ 463826 h 927652"/>
                <a:gd name="connsiteX4" fmla="*/ 12863 w 1007167"/>
                <a:gd name="connsiteY4" fmla="*/ 718558 h 927652"/>
                <a:gd name="connsiteX5" fmla="*/ 44775 w 1007167"/>
                <a:gd name="connsiteY5" fmla="*/ 927652 h 927652"/>
                <a:gd name="connsiteX6" fmla="*/ 543341 w 1007167"/>
                <a:gd name="connsiteY6" fmla="*/ 927652 h 927652"/>
                <a:gd name="connsiteX7" fmla="*/ 1007167 w 1007167"/>
                <a:gd name="connsiteY7" fmla="*/ 463826 h 927652"/>
                <a:gd name="connsiteX8" fmla="*/ 543341 w 1007167"/>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7" h="927652">
                  <a:moveTo>
                    <a:pt x="543341" y="0"/>
                  </a:moveTo>
                  <a:lnTo>
                    <a:pt x="44775" y="0"/>
                  </a:lnTo>
                  <a:lnTo>
                    <a:pt x="12863" y="209094"/>
                  </a:lnTo>
                  <a:cubicBezTo>
                    <a:pt x="4357" y="292848"/>
                    <a:pt x="0" y="377828"/>
                    <a:pt x="0" y="463826"/>
                  </a:cubicBezTo>
                  <a:cubicBezTo>
                    <a:pt x="0" y="549824"/>
                    <a:pt x="4357" y="634804"/>
                    <a:pt x="12863" y="718558"/>
                  </a:cubicBezTo>
                  <a:lnTo>
                    <a:pt x="44775" y="927652"/>
                  </a:lnTo>
                  <a:lnTo>
                    <a:pt x="543341" y="927652"/>
                  </a:lnTo>
                  <a:cubicBezTo>
                    <a:pt x="799505" y="927652"/>
                    <a:pt x="1007167" y="719990"/>
                    <a:pt x="1007167" y="463826"/>
                  </a:cubicBezTo>
                  <a:cubicBezTo>
                    <a:pt x="1007167" y="207662"/>
                    <a:pt x="799505" y="0"/>
                    <a:pt x="543341"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7" name="Freeform: Shape 36">
              <a:extLst>
                <a:ext uri="{FF2B5EF4-FFF2-40B4-BE49-F238E27FC236}">
                  <a16:creationId xmlns:a16="http://schemas.microsoft.com/office/drawing/2014/main" id="{5E3C4EE3-D516-1222-D72C-D464CEFC4BE4}"/>
                </a:ext>
              </a:extLst>
            </p:cNvPr>
            <p:cNvSpPr/>
            <p:nvPr/>
          </p:nvSpPr>
          <p:spPr>
            <a:xfrm flipH="1">
              <a:off x="8420844" y="3676466"/>
              <a:ext cx="2954404" cy="978232"/>
            </a:xfrm>
            <a:custGeom>
              <a:avLst/>
              <a:gdLst>
                <a:gd name="connsiteX0" fmla="*/ 2801225 w 2801225"/>
                <a:gd name="connsiteY0" fmla="*/ 0 h 927652"/>
                <a:gd name="connsiteX1" fmla="*/ 463826 w 2801225"/>
                <a:gd name="connsiteY1" fmla="*/ 0 h 927652"/>
                <a:gd name="connsiteX2" fmla="*/ 0 w 2801225"/>
                <a:gd name="connsiteY2" fmla="*/ 463826 h 927652"/>
                <a:gd name="connsiteX3" fmla="*/ 463826 w 2801225"/>
                <a:gd name="connsiteY3" fmla="*/ 927652 h 927652"/>
                <a:gd name="connsiteX4" fmla="*/ 2801225 w 2801225"/>
                <a:gd name="connsiteY4" fmla="*/ 927652 h 927652"/>
                <a:gd name="connsiteX5" fmla="*/ 2769313 w 2801225"/>
                <a:gd name="connsiteY5" fmla="*/ 718558 h 927652"/>
                <a:gd name="connsiteX6" fmla="*/ 2756450 w 2801225"/>
                <a:gd name="connsiteY6" fmla="*/ 463826 h 927652"/>
                <a:gd name="connsiteX7" fmla="*/ 2769313 w 2801225"/>
                <a:gd name="connsiteY7" fmla="*/ 209094 h 927652"/>
                <a:gd name="connsiteX8" fmla="*/ 2801225 w 2801225"/>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5" h="927652">
                  <a:moveTo>
                    <a:pt x="2801225" y="0"/>
                  </a:moveTo>
                  <a:lnTo>
                    <a:pt x="463826" y="0"/>
                  </a:lnTo>
                  <a:cubicBezTo>
                    <a:pt x="207662" y="0"/>
                    <a:pt x="0" y="207662"/>
                    <a:pt x="0" y="463826"/>
                  </a:cubicBezTo>
                  <a:cubicBezTo>
                    <a:pt x="0" y="719990"/>
                    <a:pt x="207662" y="927652"/>
                    <a:pt x="463826" y="927652"/>
                  </a:cubicBezTo>
                  <a:lnTo>
                    <a:pt x="2801225" y="927652"/>
                  </a:lnTo>
                  <a:lnTo>
                    <a:pt x="2769313" y="718558"/>
                  </a:lnTo>
                  <a:cubicBezTo>
                    <a:pt x="2760807" y="634804"/>
                    <a:pt x="2756450" y="549824"/>
                    <a:pt x="2756450" y="463826"/>
                  </a:cubicBezTo>
                  <a:cubicBezTo>
                    <a:pt x="2756450" y="377828"/>
                    <a:pt x="2760807" y="292848"/>
                    <a:pt x="2769313" y="209094"/>
                  </a:cubicBezTo>
                  <a:lnTo>
                    <a:pt x="2801225"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4" name="TextBox 18">
              <a:extLst>
                <a:ext uri="{FF2B5EF4-FFF2-40B4-BE49-F238E27FC236}">
                  <a16:creationId xmlns:a16="http://schemas.microsoft.com/office/drawing/2014/main" id="{6C4F093E-C3B1-F1A5-054A-716EA79261D8}"/>
                </a:ext>
              </a:extLst>
            </p:cNvPr>
            <p:cNvSpPr txBox="1">
              <a:spLocks noChangeArrowheads="1"/>
            </p:cNvSpPr>
            <p:nvPr/>
          </p:nvSpPr>
          <p:spPr bwMode="auto">
            <a:xfrm>
              <a:off x="8677849" y="3666021"/>
              <a:ext cx="2440393" cy="817326"/>
            </a:xfrm>
            <a:prstGeom prst="rect">
              <a:avLst/>
            </a:prstGeom>
          </p:spPr>
          <p:txBody>
            <a:bodyPr rot="0" vert="horz" wrap="square" lIns="0" tIns="45720" rIns="0" bIns="45720" anchor="b" anchorCtr="0" upright="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أدوات إدارة المشروعات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6" descr="Document with solid fill">
              <a:extLst>
                <a:ext uri="{FF2B5EF4-FFF2-40B4-BE49-F238E27FC236}">
                  <a16:creationId xmlns:a16="http://schemas.microsoft.com/office/drawing/2014/main" id="{CB0FEE99-B19C-3D19-60B3-49D89660CC5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90556" y="3867436"/>
              <a:ext cx="694117" cy="694013"/>
            </a:xfrm>
            <a:prstGeom prst="rect">
              <a:avLst/>
            </a:prstGeom>
          </p:spPr>
        </p:pic>
      </p:grpSp>
      <p:grpSp>
        <p:nvGrpSpPr>
          <p:cNvPr id="77" name="Group 76">
            <a:extLst>
              <a:ext uri="{FF2B5EF4-FFF2-40B4-BE49-F238E27FC236}">
                <a16:creationId xmlns:a16="http://schemas.microsoft.com/office/drawing/2014/main" id="{CBC8FDCB-C451-F64D-2B65-26E798C63619}"/>
              </a:ext>
            </a:extLst>
          </p:cNvPr>
          <p:cNvGrpSpPr/>
          <p:nvPr/>
        </p:nvGrpSpPr>
        <p:grpSpPr>
          <a:xfrm>
            <a:off x="6525285" y="1733978"/>
            <a:ext cx="3969421" cy="1038730"/>
            <a:chOff x="6525285" y="1733978"/>
            <a:chExt cx="3969421" cy="1038730"/>
          </a:xfrm>
        </p:grpSpPr>
        <p:sp>
          <p:nvSpPr>
            <p:cNvPr id="18" name="Freeform: Shape 17">
              <a:extLst>
                <a:ext uri="{FF2B5EF4-FFF2-40B4-BE49-F238E27FC236}">
                  <a16:creationId xmlns:a16="http://schemas.microsoft.com/office/drawing/2014/main" id="{65B7859B-8DD3-D4B4-5D03-5246E631897A}"/>
                </a:ext>
              </a:extLst>
            </p:cNvPr>
            <p:cNvSpPr/>
            <p:nvPr/>
          </p:nvSpPr>
          <p:spPr>
            <a:xfrm flipH="1">
              <a:off x="6525285" y="1754200"/>
              <a:ext cx="1503470" cy="958010"/>
            </a:xfrm>
            <a:custGeom>
              <a:avLst/>
              <a:gdLst>
                <a:gd name="connsiteX0" fmla="*/ 1086587 w 1425518"/>
                <a:gd name="connsiteY0" fmla="*/ 0 h 908476"/>
                <a:gd name="connsiteX1" fmla="*/ 887320 w 1425518"/>
                <a:gd name="connsiteY1" fmla="*/ 95992 h 908476"/>
                <a:gd name="connsiteX2" fmla="*/ 8958 w 1425518"/>
                <a:gd name="connsiteY2" fmla="*/ 893731 h 908476"/>
                <a:gd name="connsiteX3" fmla="*/ 0 w 1425518"/>
                <a:gd name="connsiteY3" fmla="*/ 908476 h 908476"/>
                <a:gd name="connsiteX4" fmla="*/ 961692 w 1425518"/>
                <a:gd name="connsiteY4" fmla="*/ 908476 h 908476"/>
                <a:gd name="connsiteX5" fmla="*/ 1425518 w 1425518"/>
                <a:gd name="connsiteY5" fmla="*/ 444650 h 908476"/>
                <a:gd name="connsiteX6" fmla="*/ 1142234 w 1425518"/>
                <a:gd name="connsiteY6" fmla="*/ 17274 h 908476"/>
                <a:gd name="connsiteX7" fmla="*/ 1086587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1086587" y="0"/>
                  </a:moveTo>
                  <a:lnTo>
                    <a:pt x="887320" y="95992"/>
                  </a:lnTo>
                  <a:cubicBezTo>
                    <a:pt x="534304" y="287762"/>
                    <a:pt x="232820" y="562371"/>
                    <a:pt x="8958" y="893731"/>
                  </a:cubicBezTo>
                  <a:lnTo>
                    <a:pt x="0" y="908476"/>
                  </a:lnTo>
                  <a:lnTo>
                    <a:pt x="961692" y="908476"/>
                  </a:lnTo>
                  <a:cubicBezTo>
                    <a:pt x="1217856" y="908476"/>
                    <a:pt x="1425518" y="700814"/>
                    <a:pt x="1425518" y="444650"/>
                  </a:cubicBezTo>
                  <a:cubicBezTo>
                    <a:pt x="1425518" y="252527"/>
                    <a:pt x="1308708" y="87686"/>
                    <a:pt x="1142234" y="17274"/>
                  </a:cubicBezTo>
                  <a:lnTo>
                    <a:pt x="108658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5" name="Freeform: Shape 34">
              <a:extLst>
                <a:ext uri="{FF2B5EF4-FFF2-40B4-BE49-F238E27FC236}">
                  <a16:creationId xmlns:a16="http://schemas.microsoft.com/office/drawing/2014/main" id="{EAB39643-E8DD-E2EE-9835-93A778D96947}"/>
                </a:ext>
              </a:extLst>
            </p:cNvPr>
            <p:cNvSpPr/>
            <p:nvPr/>
          </p:nvSpPr>
          <p:spPr>
            <a:xfrm flipH="1">
              <a:off x="6882749" y="1733978"/>
              <a:ext cx="3611957" cy="978232"/>
            </a:xfrm>
            <a:custGeom>
              <a:avLst/>
              <a:gdLst>
                <a:gd name="connsiteX0" fmla="*/ 3299791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2338099 w 3424686"/>
                <a:gd name="connsiteY4" fmla="*/ 927652 h 927652"/>
                <a:gd name="connsiteX5" fmla="*/ 2347057 w 3424686"/>
                <a:gd name="connsiteY5" fmla="*/ 912907 h 927652"/>
                <a:gd name="connsiteX6" fmla="*/ 3225419 w 3424686"/>
                <a:gd name="connsiteY6" fmla="*/ 115168 h 927652"/>
                <a:gd name="connsiteX7" fmla="*/ 3424686 w 3424686"/>
                <a:gd name="connsiteY7" fmla="*/ 19176 h 927652"/>
                <a:gd name="connsiteX8" fmla="*/ 3393268 w 3424686"/>
                <a:gd name="connsiteY8" fmla="*/ 9423 h 927652"/>
                <a:gd name="connsiteX9" fmla="*/ 3299791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3299791" y="0"/>
                  </a:moveTo>
                  <a:lnTo>
                    <a:pt x="463826" y="0"/>
                  </a:lnTo>
                  <a:cubicBezTo>
                    <a:pt x="207662" y="0"/>
                    <a:pt x="0" y="207662"/>
                    <a:pt x="0" y="463826"/>
                  </a:cubicBezTo>
                  <a:cubicBezTo>
                    <a:pt x="0" y="719990"/>
                    <a:pt x="207662" y="927652"/>
                    <a:pt x="463826" y="927652"/>
                  </a:cubicBezTo>
                  <a:lnTo>
                    <a:pt x="2338099" y="927652"/>
                  </a:lnTo>
                  <a:lnTo>
                    <a:pt x="2347057" y="912907"/>
                  </a:lnTo>
                  <a:cubicBezTo>
                    <a:pt x="2570919" y="581547"/>
                    <a:pt x="2872403" y="306938"/>
                    <a:pt x="3225419" y="115168"/>
                  </a:cubicBezTo>
                  <a:lnTo>
                    <a:pt x="3424686" y="19176"/>
                  </a:lnTo>
                  <a:lnTo>
                    <a:pt x="3393268" y="9423"/>
                  </a:lnTo>
                  <a:cubicBezTo>
                    <a:pt x="3363074" y="3245"/>
                    <a:pt x="3331812" y="0"/>
                    <a:pt x="3299791"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0" name="TextBox 18">
              <a:extLst>
                <a:ext uri="{FF2B5EF4-FFF2-40B4-BE49-F238E27FC236}">
                  <a16:creationId xmlns:a16="http://schemas.microsoft.com/office/drawing/2014/main" id="{0481C523-D03E-25A6-A768-54D2BE419C64}"/>
                </a:ext>
              </a:extLst>
            </p:cNvPr>
            <p:cNvSpPr txBox="1">
              <a:spLocks noChangeArrowheads="1"/>
            </p:cNvSpPr>
            <p:nvPr/>
          </p:nvSpPr>
          <p:spPr bwMode="auto">
            <a:xfrm>
              <a:off x="7830419" y="1766672"/>
              <a:ext cx="2505159" cy="743869"/>
            </a:xfrm>
            <a:prstGeom prst="rect">
              <a:avLst/>
            </a:prstGeom>
          </p:spPr>
          <p:txBody>
            <a:bodyPr rot="0" vert="horz" wrap="square" lIns="0" tIns="45720" rIns="0" bIns="45720" anchor="b" anchorCtr="0" upright="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 البيئي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رسم 20" descr="مخطط شريط">
              <a:extLst>
                <a:ext uri="{FF2B5EF4-FFF2-40B4-BE49-F238E27FC236}">
                  <a16:creationId xmlns:a16="http://schemas.microsoft.com/office/drawing/2014/main" id="{6F37C7CD-76E9-9458-D099-42612F4A7EB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659791" y="1939896"/>
              <a:ext cx="832938" cy="832812"/>
            </a:xfrm>
            <a:prstGeom prst="rect">
              <a:avLst/>
            </a:prstGeom>
          </p:spPr>
        </p:pic>
      </p:grpSp>
      <p:grpSp>
        <p:nvGrpSpPr>
          <p:cNvPr id="75" name="Group 74">
            <a:extLst>
              <a:ext uri="{FF2B5EF4-FFF2-40B4-BE49-F238E27FC236}">
                <a16:creationId xmlns:a16="http://schemas.microsoft.com/office/drawing/2014/main" id="{3FEE29B2-E147-F4FE-7BA1-D417DF2E2A5C}"/>
              </a:ext>
            </a:extLst>
          </p:cNvPr>
          <p:cNvGrpSpPr/>
          <p:nvPr/>
        </p:nvGrpSpPr>
        <p:grpSpPr>
          <a:xfrm>
            <a:off x="6525285" y="5618953"/>
            <a:ext cx="3969421" cy="978232"/>
            <a:chOff x="6525285" y="5618953"/>
            <a:chExt cx="3969421" cy="978232"/>
          </a:xfrm>
        </p:grpSpPr>
        <p:sp>
          <p:nvSpPr>
            <p:cNvPr id="33" name="Freeform: Shape 32">
              <a:extLst>
                <a:ext uri="{FF2B5EF4-FFF2-40B4-BE49-F238E27FC236}">
                  <a16:creationId xmlns:a16="http://schemas.microsoft.com/office/drawing/2014/main" id="{06B9495B-EAC0-E5D8-BABF-69E00CD8A7ED}"/>
                </a:ext>
              </a:extLst>
            </p:cNvPr>
            <p:cNvSpPr/>
            <p:nvPr/>
          </p:nvSpPr>
          <p:spPr>
            <a:xfrm flipH="1">
              <a:off x="6525285" y="5618953"/>
              <a:ext cx="1503470" cy="958010"/>
            </a:xfrm>
            <a:custGeom>
              <a:avLst/>
              <a:gdLst>
                <a:gd name="connsiteX0" fmla="*/ 961692 w 1425518"/>
                <a:gd name="connsiteY0" fmla="*/ 0 h 908476"/>
                <a:gd name="connsiteX1" fmla="*/ 0 w 1425518"/>
                <a:gd name="connsiteY1" fmla="*/ 0 h 908476"/>
                <a:gd name="connsiteX2" fmla="*/ 8958 w 1425518"/>
                <a:gd name="connsiteY2" fmla="*/ 14745 h 908476"/>
                <a:gd name="connsiteX3" fmla="*/ 887320 w 1425518"/>
                <a:gd name="connsiteY3" fmla="*/ 812484 h 908476"/>
                <a:gd name="connsiteX4" fmla="*/ 1086587 w 1425518"/>
                <a:gd name="connsiteY4" fmla="*/ 908476 h 908476"/>
                <a:gd name="connsiteX5" fmla="*/ 1142234 w 1425518"/>
                <a:gd name="connsiteY5" fmla="*/ 891202 h 908476"/>
                <a:gd name="connsiteX6" fmla="*/ 1425518 w 1425518"/>
                <a:gd name="connsiteY6" fmla="*/ 463826 h 908476"/>
                <a:gd name="connsiteX7" fmla="*/ 961692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961692" y="0"/>
                  </a:moveTo>
                  <a:lnTo>
                    <a:pt x="0" y="0"/>
                  </a:lnTo>
                  <a:lnTo>
                    <a:pt x="8958" y="14745"/>
                  </a:lnTo>
                  <a:cubicBezTo>
                    <a:pt x="232820" y="346105"/>
                    <a:pt x="534304" y="620715"/>
                    <a:pt x="887320" y="812484"/>
                  </a:cubicBezTo>
                  <a:lnTo>
                    <a:pt x="1086587" y="908476"/>
                  </a:lnTo>
                  <a:lnTo>
                    <a:pt x="1142234" y="891202"/>
                  </a:lnTo>
                  <a:cubicBezTo>
                    <a:pt x="1308708" y="820790"/>
                    <a:pt x="1425518" y="655949"/>
                    <a:pt x="1425518" y="463826"/>
                  </a:cubicBezTo>
                  <a:cubicBezTo>
                    <a:pt x="1425518" y="207662"/>
                    <a:pt x="1217856" y="0"/>
                    <a:pt x="961692" y="0"/>
                  </a:cubicBez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9" name="Freeform: Shape 38">
              <a:extLst>
                <a:ext uri="{FF2B5EF4-FFF2-40B4-BE49-F238E27FC236}">
                  <a16:creationId xmlns:a16="http://schemas.microsoft.com/office/drawing/2014/main" id="{7BC63A2A-1927-C1E0-E584-EFD9604AB433}"/>
                </a:ext>
              </a:extLst>
            </p:cNvPr>
            <p:cNvSpPr/>
            <p:nvPr/>
          </p:nvSpPr>
          <p:spPr>
            <a:xfrm flipH="1">
              <a:off x="6882749" y="5618953"/>
              <a:ext cx="3611957" cy="978232"/>
            </a:xfrm>
            <a:custGeom>
              <a:avLst/>
              <a:gdLst>
                <a:gd name="connsiteX0" fmla="*/ 2338099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3299791 w 3424686"/>
                <a:gd name="connsiteY4" fmla="*/ 927652 h 927652"/>
                <a:gd name="connsiteX5" fmla="*/ 3393268 w 3424686"/>
                <a:gd name="connsiteY5" fmla="*/ 918229 h 927652"/>
                <a:gd name="connsiteX6" fmla="*/ 3424686 w 3424686"/>
                <a:gd name="connsiteY6" fmla="*/ 908476 h 927652"/>
                <a:gd name="connsiteX7" fmla="*/ 3225419 w 3424686"/>
                <a:gd name="connsiteY7" fmla="*/ 812484 h 927652"/>
                <a:gd name="connsiteX8" fmla="*/ 2347057 w 3424686"/>
                <a:gd name="connsiteY8" fmla="*/ 14745 h 927652"/>
                <a:gd name="connsiteX9" fmla="*/ 2338099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338099" y="0"/>
                  </a:moveTo>
                  <a:lnTo>
                    <a:pt x="463826" y="0"/>
                  </a:lnTo>
                  <a:cubicBezTo>
                    <a:pt x="207662" y="0"/>
                    <a:pt x="0" y="207662"/>
                    <a:pt x="0" y="463826"/>
                  </a:cubicBezTo>
                  <a:cubicBezTo>
                    <a:pt x="0" y="719990"/>
                    <a:pt x="207662" y="927652"/>
                    <a:pt x="463826" y="927652"/>
                  </a:cubicBezTo>
                  <a:lnTo>
                    <a:pt x="3299791" y="927652"/>
                  </a:lnTo>
                  <a:cubicBezTo>
                    <a:pt x="3331812" y="927652"/>
                    <a:pt x="3363074" y="924408"/>
                    <a:pt x="3393268" y="918229"/>
                  </a:cubicBezTo>
                  <a:lnTo>
                    <a:pt x="3424686" y="908476"/>
                  </a:lnTo>
                  <a:lnTo>
                    <a:pt x="3225419" y="812484"/>
                  </a:lnTo>
                  <a:cubicBezTo>
                    <a:pt x="2872403" y="620715"/>
                    <a:pt x="2570919" y="346105"/>
                    <a:pt x="2347057" y="14745"/>
                  </a:cubicBezTo>
                  <a:lnTo>
                    <a:pt x="233809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2" name="TextBox 18">
              <a:extLst>
                <a:ext uri="{FF2B5EF4-FFF2-40B4-BE49-F238E27FC236}">
                  <a16:creationId xmlns:a16="http://schemas.microsoft.com/office/drawing/2014/main" id="{BBB24992-19C7-C8F4-E0E8-F8EE9361F1AA}"/>
                </a:ext>
              </a:extLst>
            </p:cNvPr>
            <p:cNvSpPr txBox="1">
              <a:spLocks noChangeArrowheads="1"/>
            </p:cNvSpPr>
            <p:nvPr/>
          </p:nvSpPr>
          <p:spPr bwMode="auto">
            <a:xfrm>
              <a:off x="7735447" y="5648755"/>
              <a:ext cx="2608472" cy="771105"/>
            </a:xfrm>
            <a:prstGeom prst="rect">
              <a:avLst/>
            </a:prstGeom>
          </p:spPr>
          <p:txBody>
            <a:bodyPr rot="0" vert="horz" wrap="square" lIns="0" tIns="45720" rIns="0" bIns="45720" anchor="b" anchorCtr="0" upright="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أنظمة الإدارة والمعلومات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2" descr="Books with solid fill">
              <a:extLst>
                <a:ext uri="{FF2B5EF4-FFF2-40B4-BE49-F238E27FC236}">
                  <a16:creationId xmlns:a16="http://schemas.microsoft.com/office/drawing/2014/main" id="{B33840BB-180A-3445-5EA9-A3EDDBFFBE0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665664" y="5618953"/>
              <a:ext cx="821193" cy="821069"/>
            </a:xfrm>
            <a:prstGeom prst="rect">
              <a:avLst/>
            </a:prstGeom>
          </p:spPr>
        </p:pic>
      </p:grpSp>
      <p:grpSp>
        <p:nvGrpSpPr>
          <p:cNvPr id="73" name="Group 72">
            <a:extLst>
              <a:ext uri="{FF2B5EF4-FFF2-40B4-BE49-F238E27FC236}">
                <a16:creationId xmlns:a16="http://schemas.microsoft.com/office/drawing/2014/main" id="{5DB388ED-826E-E702-1416-A6B47DC113C7}"/>
              </a:ext>
            </a:extLst>
          </p:cNvPr>
          <p:cNvGrpSpPr/>
          <p:nvPr/>
        </p:nvGrpSpPr>
        <p:grpSpPr>
          <a:xfrm>
            <a:off x="816752" y="3656245"/>
            <a:ext cx="3969423" cy="998453"/>
            <a:chOff x="816752" y="3656245"/>
            <a:chExt cx="3969423" cy="998453"/>
          </a:xfrm>
        </p:grpSpPr>
        <p:sp>
          <p:nvSpPr>
            <p:cNvPr id="22" name="Freeform: Shape 21">
              <a:extLst>
                <a:ext uri="{FF2B5EF4-FFF2-40B4-BE49-F238E27FC236}">
                  <a16:creationId xmlns:a16="http://schemas.microsoft.com/office/drawing/2014/main" id="{CC64FEE1-E700-811E-44DD-C8F820100D5C}"/>
                </a:ext>
              </a:extLst>
            </p:cNvPr>
            <p:cNvSpPr/>
            <p:nvPr/>
          </p:nvSpPr>
          <p:spPr>
            <a:xfrm flipH="1">
              <a:off x="3723934" y="3676466"/>
              <a:ext cx="1062241" cy="978232"/>
            </a:xfrm>
            <a:custGeom>
              <a:avLst/>
              <a:gdLst>
                <a:gd name="connsiteX0" fmla="*/ 962391 w 1007166"/>
                <a:gd name="connsiteY0" fmla="*/ 0 h 927652"/>
                <a:gd name="connsiteX1" fmla="*/ 463826 w 1007166"/>
                <a:gd name="connsiteY1" fmla="*/ 0 h 927652"/>
                <a:gd name="connsiteX2" fmla="*/ 0 w 1007166"/>
                <a:gd name="connsiteY2" fmla="*/ 463826 h 927652"/>
                <a:gd name="connsiteX3" fmla="*/ 463826 w 1007166"/>
                <a:gd name="connsiteY3" fmla="*/ 927652 h 927652"/>
                <a:gd name="connsiteX4" fmla="*/ 962391 w 1007166"/>
                <a:gd name="connsiteY4" fmla="*/ 927652 h 927652"/>
                <a:gd name="connsiteX5" fmla="*/ 994303 w 1007166"/>
                <a:gd name="connsiteY5" fmla="*/ 718558 h 927652"/>
                <a:gd name="connsiteX6" fmla="*/ 1007166 w 1007166"/>
                <a:gd name="connsiteY6" fmla="*/ 463826 h 927652"/>
                <a:gd name="connsiteX7" fmla="*/ 994303 w 1007166"/>
                <a:gd name="connsiteY7" fmla="*/ 209094 h 927652"/>
                <a:gd name="connsiteX8" fmla="*/ 962391 w 100716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6" h="927652">
                  <a:moveTo>
                    <a:pt x="962391" y="0"/>
                  </a:moveTo>
                  <a:lnTo>
                    <a:pt x="463826" y="0"/>
                  </a:lnTo>
                  <a:cubicBezTo>
                    <a:pt x="207662" y="0"/>
                    <a:pt x="0" y="207662"/>
                    <a:pt x="0" y="463826"/>
                  </a:cubicBezTo>
                  <a:cubicBezTo>
                    <a:pt x="0" y="719990"/>
                    <a:pt x="207662" y="927652"/>
                    <a:pt x="463826" y="927652"/>
                  </a:cubicBezTo>
                  <a:lnTo>
                    <a:pt x="962391" y="927652"/>
                  </a:lnTo>
                  <a:lnTo>
                    <a:pt x="994303" y="718558"/>
                  </a:lnTo>
                  <a:cubicBezTo>
                    <a:pt x="1002809" y="634804"/>
                    <a:pt x="1007166" y="549824"/>
                    <a:pt x="1007166" y="463826"/>
                  </a:cubicBezTo>
                  <a:cubicBezTo>
                    <a:pt x="1007166" y="377828"/>
                    <a:pt x="1002809" y="292848"/>
                    <a:pt x="994303" y="209094"/>
                  </a:cubicBezTo>
                  <a:lnTo>
                    <a:pt x="962391" y="0"/>
                  </a:ln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6" name="Freeform: Shape 35">
              <a:extLst>
                <a:ext uri="{FF2B5EF4-FFF2-40B4-BE49-F238E27FC236}">
                  <a16:creationId xmlns:a16="http://schemas.microsoft.com/office/drawing/2014/main" id="{3196A8D6-9A94-677E-BEFC-5671869458B0}"/>
                </a:ext>
              </a:extLst>
            </p:cNvPr>
            <p:cNvSpPr/>
            <p:nvPr/>
          </p:nvSpPr>
          <p:spPr>
            <a:xfrm flipH="1">
              <a:off x="816752" y="3676466"/>
              <a:ext cx="2954405" cy="978232"/>
            </a:xfrm>
            <a:custGeom>
              <a:avLst/>
              <a:gdLst>
                <a:gd name="connsiteX0" fmla="*/ 2337400 w 2801226"/>
                <a:gd name="connsiteY0" fmla="*/ 0 h 927652"/>
                <a:gd name="connsiteX1" fmla="*/ 0 w 2801226"/>
                <a:gd name="connsiteY1" fmla="*/ 0 h 927652"/>
                <a:gd name="connsiteX2" fmla="*/ 31912 w 2801226"/>
                <a:gd name="connsiteY2" fmla="*/ 209094 h 927652"/>
                <a:gd name="connsiteX3" fmla="*/ 44775 w 2801226"/>
                <a:gd name="connsiteY3" fmla="*/ 463826 h 927652"/>
                <a:gd name="connsiteX4" fmla="*/ 31912 w 2801226"/>
                <a:gd name="connsiteY4" fmla="*/ 718558 h 927652"/>
                <a:gd name="connsiteX5" fmla="*/ 0 w 2801226"/>
                <a:gd name="connsiteY5" fmla="*/ 927652 h 927652"/>
                <a:gd name="connsiteX6" fmla="*/ 2337400 w 2801226"/>
                <a:gd name="connsiteY6" fmla="*/ 927652 h 927652"/>
                <a:gd name="connsiteX7" fmla="*/ 2801226 w 2801226"/>
                <a:gd name="connsiteY7" fmla="*/ 463826 h 927652"/>
                <a:gd name="connsiteX8" fmla="*/ 2337400 w 280122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6" h="927652">
                  <a:moveTo>
                    <a:pt x="2337400" y="0"/>
                  </a:moveTo>
                  <a:lnTo>
                    <a:pt x="0" y="0"/>
                  </a:lnTo>
                  <a:lnTo>
                    <a:pt x="31912" y="209094"/>
                  </a:lnTo>
                  <a:cubicBezTo>
                    <a:pt x="40418" y="292848"/>
                    <a:pt x="44775" y="377828"/>
                    <a:pt x="44775" y="463826"/>
                  </a:cubicBezTo>
                  <a:cubicBezTo>
                    <a:pt x="44775" y="549824"/>
                    <a:pt x="40418" y="634804"/>
                    <a:pt x="31912" y="718558"/>
                  </a:cubicBezTo>
                  <a:lnTo>
                    <a:pt x="0" y="927652"/>
                  </a:lnTo>
                  <a:lnTo>
                    <a:pt x="2337400" y="927652"/>
                  </a:lnTo>
                  <a:cubicBezTo>
                    <a:pt x="2593564" y="927652"/>
                    <a:pt x="2801226" y="719990"/>
                    <a:pt x="2801226" y="463826"/>
                  </a:cubicBezTo>
                  <a:cubicBezTo>
                    <a:pt x="2801226" y="207662"/>
                    <a:pt x="2593564" y="0"/>
                    <a:pt x="233740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5" name="TextBox 18">
              <a:extLst>
                <a:ext uri="{FF2B5EF4-FFF2-40B4-BE49-F238E27FC236}">
                  <a16:creationId xmlns:a16="http://schemas.microsoft.com/office/drawing/2014/main" id="{D7E2D2BC-7306-01C6-D9DC-73115D0B5D5D}"/>
                </a:ext>
              </a:extLst>
            </p:cNvPr>
            <p:cNvSpPr txBox="1">
              <a:spLocks noChangeArrowheads="1"/>
            </p:cNvSpPr>
            <p:nvPr/>
          </p:nvSpPr>
          <p:spPr bwMode="auto">
            <a:xfrm>
              <a:off x="1195838" y="3656245"/>
              <a:ext cx="2196235" cy="998453"/>
            </a:xfrm>
            <a:prstGeom prst="rect">
              <a:avLst/>
            </a:prstGeom>
          </p:spPr>
          <p:txBody>
            <a:bodyPr rot="0" vert="horz" wrap="square" lIns="0" tIns="45720" rIns="0" bIns="45720" anchor="b" anchorCtr="0" upright="1">
              <a:noAutofit/>
            </a:bodyPr>
            <a:lstStyle/>
            <a:p>
              <a:pPr algn="ctr" rtl="0">
                <a:lnSpc>
                  <a:spcPct val="80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تقنيات الابتكار والتطوير المستدام</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Graphic 149" descr="Internet with solid fill">
              <a:extLst>
                <a:ext uri="{FF2B5EF4-FFF2-40B4-BE49-F238E27FC236}">
                  <a16:creationId xmlns:a16="http://schemas.microsoft.com/office/drawing/2014/main" id="{9920DD1E-D51F-8861-1A4F-B841348A905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878321" y="3802613"/>
              <a:ext cx="788341" cy="788222"/>
            </a:xfrm>
            <a:prstGeom prst="rect">
              <a:avLst/>
            </a:prstGeom>
          </p:spPr>
        </p:pic>
      </p:grpSp>
      <p:grpSp>
        <p:nvGrpSpPr>
          <p:cNvPr id="76" name="Group 75">
            <a:extLst>
              <a:ext uri="{FF2B5EF4-FFF2-40B4-BE49-F238E27FC236}">
                <a16:creationId xmlns:a16="http://schemas.microsoft.com/office/drawing/2014/main" id="{30509B2B-B291-150A-2BF6-6761D63F2130}"/>
              </a:ext>
            </a:extLst>
          </p:cNvPr>
          <p:cNvGrpSpPr/>
          <p:nvPr/>
        </p:nvGrpSpPr>
        <p:grpSpPr>
          <a:xfrm>
            <a:off x="1697292" y="5618953"/>
            <a:ext cx="3969424" cy="978232"/>
            <a:chOff x="1697292" y="5618953"/>
            <a:chExt cx="3969424" cy="978232"/>
          </a:xfrm>
        </p:grpSpPr>
        <p:sp>
          <p:nvSpPr>
            <p:cNvPr id="32" name="Freeform: Shape 31">
              <a:extLst>
                <a:ext uri="{FF2B5EF4-FFF2-40B4-BE49-F238E27FC236}">
                  <a16:creationId xmlns:a16="http://schemas.microsoft.com/office/drawing/2014/main" id="{8E3322B2-011F-3547-7501-3BE2DC083D30}"/>
                </a:ext>
              </a:extLst>
            </p:cNvPr>
            <p:cNvSpPr/>
            <p:nvPr/>
          </p:nvSpPr>
          <p:spPr>
            <a:xfrm flipH="1">
              <a:off x="4163248" y="5618953"/>
              <a:ext cx="1503468" cy="958010"/>
            </a:xfrm>
            <a:custGeom>
              <a:avLst/>
              <a:gdLst>
                <a:gd name="connsiteX0" fmla="*/ 1425517 w 1425517"/>
                <a:gd name="connsiteY0" fmla="*/ 0 h 908476"/>
                <a:gd name="connsiteX1" fmla="*/ 463826 w 1425517"/>
                <a:gd name="connsiteY1" fmla="*/ 0 h 908476"/>
                <a:gd name="connsiteX2" fmla="*/ 0 w 1425517"/>
                <a:gd name="connsiteY2" fmla="*/ 463826 h 908476"/>
                <a:gd name="connsiteX3" fmla="*/ 283284 w 1425517"/>
                <a:gd name="connsiteY3" fmla="*/ 891202 h 908476"/>
                <a:gd name="connsiteX4" fmla="*/ 338931 w 1425517"/>
                <a:gd name="connsiteY4" fmla="*/ 908476 h 908476"/>
                <a:gd name="connsiteX5" fmla="*/ 538197 w 1425517"/>
                <a:gd name="connsiteY5" fmla="*/ 812484 h 908476"/>
                <a:gd name="connsiteX6" fmla="*/ 1416559 w 1425517"/>
                <a:gd name="connsiteY6" fmla="*/ 14745 h 908476"/>
                <a:gd name="connsiteX7" fmla="*/ 1425517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1425517" y="0"/>
                  </a:moveTo>
                  <a:lnTo>
                    <a:pt x="463826" y="0"/>
                  </a:lnTo>
                  <a:cubicBezTo>
                    <a:pt x="207662" y="0"/>
                    <a:pt x="0" y="207662"/>
                    <a:pt x="0" y="463826"/>
                  </a:cubicBezTo>
                  <a:cubicBezTo>
                    <a:pt x="0" y="655949"/>
                    <a:pt x="116810" y="820790"/>
                    <a:pt x="283284" y="891202"/>
                  </a:cubicBezTo>
                  <a:lnTo>
                    <a:pt x="338931" y="908476"/>
                  </a:lnTo>
                  <a:lnTo>
                    <a:pt x="538197" y="812484"/>
                  </a:lnTo>
                  <a:cubicBezTo>
                    <a:pt x="891213" y="620715"/>
                    <a:pt x="1192697" y="346105"/>
                    <a:pt x="1416559" y="14745"/>
                  </a:cubicBezTo>
                  <a:lnTo>
                    <a:pt x="142551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8" name="Freeform: Shape 37">
              <a:extLst>
                <a:ext uri="{FF2B5EF4-FFF2-40B4-BE49-F238E27FC236}">
                  <a16:creationId xmlns:a16="http://schemas.microsoft.com/office/drawing/2014/main" id="{C5DC5D77-3AAB-8BC5-4233-7E73734E8BB4}"/>
                </a:ext>
              </a:extLst>
            </p:cNvPr>
            <p:cNvSpPr/>
            <p:nvPr/>
          </p:nvSpPr>
          <p:spPr>
            <a:xfrm flipH="1">
              <a:off x="1697292" y="5618953"/>
              <a:ext cx="3611957" cy="978232"/>
            </a:xfrm>
            <a:custGeom>
              <a:avLst/>
              <a:gdLst>
                <a:gd name="connsiteX0" fmla="*/ 2960860 w 3424686"/>
                <a:gd name="connsiteY0" fmla="*/ 0 h 927652"/>
                <a:gd name="connsiteX1" fmla="*/ 1086586 w 3424686"/>
                <a:gd name="connsiteY1" fmla="*/ 0 h 927652"/>
                <a:gd name="connsiteX2" fmla="*/ 1077628 w 3424686"/>
                <a:gd name="connsiteY2" fmla="*/ 14745 h 927652"/>
                <a:gd name="connsiteX3" fmla="*/ 199266 w 3424686"/>
                <a:gd name="connsiteY3" fmla="*/ 812484 h 927652"/>
                <a:gd name="connsiteX4" fmla="*/ 0 w 3424686"/>
                <a:gd name="connsiteY4" fmla="*/ 908476 h 927652"/>
                <a:gd name="connsiteX5" fmla="*/ 31418 w 3424686"/>
                <a:gd name="connsiteY5" fmla="*/ 918229 h 927652"/>
                <a:gd name="connsiteX6" fmla="*/ 124895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086586" y="0"/>
                  </a:lnTo>
                  <a:lnTo>
                    <a:pt x="1077628" y="14745"/>
                  </a:lnTo>
                  <a:cubicBezTo>
                    <a:pt x="853766" y="346105"/>
                    <a:pt x="552282" y="620715"/>
                    <a:pt x="199266" y="812484"/>
                  </a:cubicBezTo>
                  <a:lnTo>
                    <a:pt x="0" y="908476"/>
                  </a:lnTo>
                  <a:lnTo>
                    <a:pt x="31418" y="918229"/>
                  </a:lnTo>
                  <a:cubicBezTo>
                    <a:pt x="61612" y="924408"/>
                    <a:pt x="92875" y="927652"/>
                    <a:pt x="124895" y="927652"/>
                  </a:cubicBez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3" name="TextBox 18">
              <a:extLst>
                <a:ext uri="{FF2B5EF4-FFF2-40B4-BE49-F238E27FC236}">
                  <a16:creationId xmlns:a16="http://schemas.microsoft.com/office/drawing/2014/main" id="{5066FF58-B0B2-6D1A-D81A-F3E5B929D67A}"/>
                </a:ext>
              </a:extLst>
            </p:cNvPr>
            <p:cNvSpPr txBox="1">
              <a:spLocks noChangeArrowheads="1"/>
            </p:cNvSpPr>
            <p:nvPr/>
          </p:nvSpPr>
          <p:spPr bwMode="auto">
            <a:xfrm>
              <a:off x="2119131" y="5657103"/>
              <a:ext cx="2108487" cy="753572"/>
            </a:xfrm>
            <a:prstGeom prst="rect">
              <a:avLst/>
            </a:prstGeom>
          </p:spPr>
          <p:txBody>
            <a:bodyPr rot="0" vert="horz" wrap="square" lIns="0" tIns="45720" rIns="0" bIns="45720" anchor="b" anchorCtr="0" upright="1">
              <a:no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الممارسات المؤسسية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7" descr="Books on shelf with solid fill">
              <a:extLst>
                <a:ext uri="{FF2B5EF4-FFF2-40B4-BE49-F238E27FC236}">
                  <a16:creationId xmlns:a16="http://schemas.microsoft.com/office/drawing/2014/main" id="{F20F68C9-C6E3-22AD-A0F7-2FAAAD0CD981}"/>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799712" y="5718647"/>
              <a:ext cx="758734" cy="758619"/>
            </a:xfrm>
            <a:prstGeom prst="rect">
              <a:avLst/>
            </a:prstGeom>
          </p:spPr>
        </p:pic>
      </p:grpSp>
      <p:sp>
        <p:nvSpPr>
          <p:cNvPr id="78" name="TextBox 77">
            <a:extLst>
              <a:ext uri="{FF2B5EF4-FFF2-40B4-BE49-F238E27FC236}">
                <a16:creationId xmlns:a16="http://schemas.microsoft.com/office/drawing/2014/main" id="{EC238DE5-88F2-39F8-672E-1BB7D4A4720A}"/>
              </a:ext>
            </a:extLst>
          </p:cNvPr>
          <p:cNvSpPr txBox="1"/>
          <p:nvPr/>
        </p:nvSpPr>
        <p:spPr>
          <a:xfrm>
            <a:off x="-6433514" y="3262799"/>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للقادة تعزيز ثقافة الاستدامة داخل المؤسسات؟</a:t>
            </a:r>
            <a:endParaRPr lang="en-US" dirty="0"/>
          </a:p>
        </p:txBody>
      </p:sp>
      <p:pic>
        <p:nvPicPr>
          <p:cNvPr id="79" name="Picture 78">
            <a:extLst>
              <a:ext uri="{FF2B5EF4-FFF2-40B4-BE49-F238E27FC236}">
                <a16:creationId xmlns:a16="http://schemas.microsoft.com/office/drawing/2014/main" id="{DE0BE4CE-B672-185A-412D-FFA0C5363A2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4547540" y="1967726"/>
            <a:ext cx="4287207" cy="4381407"/>
          </a:xfrm>
          <a:prstGeom prst="rect">
            <a:avLst/>
          </a:prstGeom>
        </p:spPr>
      </p:pic>
    </p:spTree>
    <p:extLst>
      <p:ext uri="{BB962C8B-B14F-4D97-AF65-F5344CB8AC3E}">
        <p14:creationId xmlns:p14="http://schemas.microsoft.com/office/powerpoint/2010/main" val="46618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1+#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additive="base">
                                        <p:cTn id="13" dur="500" fill="hold"/>
                                        <p:tgtEl>
                                          <p:spTgt spid="72"/>
                                        </p:tgtEl>
                                        <p:attrNameLst>
                                          <p:attrName>ppt_x</p:attrName>
                                        </p:attrNameLst>
                                      </p:cBhvr>
                                      <p:tavLst>
                                        <p:tav tm="0">
                                          <p:val>
                                            <p:strVal val="0-#ppt_w/2"/>
                                          </p:val>
                                        </p:tav>
                                        <p:tav tm="100000">
                                          <p:val>
                                            <p:strVal val="#ppt_x"/>
                                          </p:val>
                                        </p:tav>
                                      </p:tavLst>
                                    </p:anim>
                                    <p:anim calcmode="lin" valueType="num">
                                      <p:cBhvr additive="base">
                                        <p:cTn id="14"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500" fill="hold"/>
                                        <p:tgtEl>
                                          <p:spTgt spid="74"/>
                                        </p:tgtEl>
                                        <p:attrNameLst>
                                          <p:attrName>ppt_x</p:attrName>
                                        </p:attrNameLst>
                                      </p:cBhvr>
                                      <p:tavLst>
                                        <p:tav tm="0">
                                          <p:val>
                                            <p:strVal val="1+#ppt_w/2"/>
                                          </p:val>
                                        </p:tav>
                                        <p:tav tm="100000">
                                          <p:val>
                                            <p:strVal val="#ppt_x"/>
                                          </p:val>
                                        </p:tav>
                                      </p:tavLst>
                                    </p:anim>
                                    <p:anim calcmode="lin" valueType="num">
                                      <p:cBhvr additive="base">
                                        <p:cTn id="20"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fill="hold"/>
                                        <p:tgtEl>
                                          <p:spTgt spid="73"/>
                                        </p:tgtEl>
                                        <p:attrNameLst>
                                          <p:attrName>ppt_x</p:attrName>
                                        </p:attrNameLst>
                                      </p:cBhvr>
                                      <p:tavLst>
                                        <p:tav tm="0">
                                          <p:val>
                                            <p:strVal val="0-#ppt_w/2"/>
                                          </p:val>
                                        </p:tav>
                                        <p:tav tm="100000">
                                          <p:val>
                                            <p:strVal val="#ppt_x"/>
                                          </p:val>
                                        </p:tav>
                                      </p:tavLst>
                                    </p:anim>
                                    <p:anim calcmode="lin" valueType="num">
                                      <p:cBhvr additive="base">
                                        <p:cTn id="26" dur="500" fill="hold"/>
                                        <p:tgtEl>
                                          <p:spTgt spid="7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additive="base">
                                        <p:cTn id="31" dur="500" fill="hold"/>
                                        <p:tgtEl>
                                          <p:spTgt spid="75"/>
                                        </p:tgtEl>
                                        <p:attrNameLst>
                                          <p:attrName>ppt_x</p:attrName>
                                        </p:attrNameLst>
                                      </p:cBhvr>
                                      <p:tavLst>
                                        <p:tav tm="0">
                                          <p:val>
                                            <p:strVal val="1+#ppt_w/2"/>
                                          </p:val>
                                        </p:tav>
                                        <p:tav tm="100000">
                                          <p:val>
                                            <p:strVal val="#ppt_x"/>
                                          </p:val>
                                        </p:tav>
                                      </p:tavLst>
                                    </p:anim>
                                    <p:anim calcmode="lin" valueType="num">
                                      <p:cBhvr additive="base">
                                        <p:cTn id="32" dur="500" fill="hold"/>
                                        <p:tgtEl>
                                          <p:spTgt spid="7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500" fill="hold"/>
                                        <p:tgtEl>
                                          <p:spTgt spid="76"/>
                                        </p:tgtEl>
                                        <p:attrNameLst>
                                          <p:attrName>ppt_x</p:attrName>
                                        </p:attrNameLst>
                                      </p:cBhvr>
                                      <p:tavLst>
                                        <p:tav tm="0">
                                          <p:val>
                                            <p:strVal val="0-#ppt_w/2"/>
                                          </p:val>
                                        </p:tav>
                                        <p:tav tm="100000">
                                          <p:val>
                                            <p:strVal val="#ppt_x"/>
                                          </p:val>
                                        </p:tav>
                                      </p:tavLst>
                                    </p:anim>
                                    <p:anim calcmode="lin" valueType="num">
                                      <p:cBhvr additive="base">
                                        <p:cTn id="38"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1897626" y="675008"/>
            <a:ext cx="8396748" cy="968852"/>
            <a:chOff x="1897626" y="519096"/>
            <a:chExt cx="8396748"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1897626" y="519096"/>
              <a:ext cx="839674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D33618CC-C51F-3BF0-67A7-3DB6568ED38C}"/>
              </a:ext>
            </a:extLst>
          </p:cNvPr>
          <p:cNvSpPr txBox="1"/>
          <p:nvPr/>
        </p:nvSpPr>
        <p:spPr>
          <a:xfrm>
            <a:off x="1676848"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للقادة تعزيز ثقافة الاستدامة داخل المؤسسات؟</a:t>
            </a:r>
            <a:endParaRPr lang="en-US" dirty="0"/>
          </a:p>
        </p:txBody>
      </p:sp>
      <p:pic>
        <p:nvPicPr>
          <p:cNvPr id="4" name="Picture 3">
            <a:extLst>
              <a:ext uri="{FF2B5EF4-FFF2-40B4-BE49-F238E27FC236}">
                <a16:creationId xmlns:a16="http://schemas.microsoft.com/office/drawing/2014/main" id="{D3155BBB-1A24-6896-1B93-0EF1312485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5" name="Picture 4">
            <a:extLst>
              <a:ext uri="{FF2B5EF4-FFF2-40B4-BE49-F238E27FC236}">
                <a16:creationId xmlns:a16="http://schemas.microsoft.com/office/drawing/2014/main" id="{D2EB73C8-BF2C-2403-ED32-39A1B1DEABE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770381" y="1711843"/>
            <a:ext cx="5146157" cy="5146157"/>
          </a:xfrm>
          <a:prstGeom prst="rect">
            <a:avLst/>
          </a:prstGeom>
        </p:spPr>
      </p:pic>
    </p:spTree>
    <p:extLst>
      <p:ext uri="{BB962C8B-B14F-4D97-AF65-F5344CB8AC3E}">
        <p14:creationId xmlns:p14="http://schemas.microsoft.com/office/powerpoint/2010/main" val="814863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1897626" y="675008"/>
            <a:ext cx="8396748" cy="968852"/>
            <a:chOff x="1897626" y="519096"/>
            <a:chExt cx="8396748"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1897626" y="519096"/>
              <a:ext cx="839674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D33618CC-C51F-3BF0-67A7-3DB6568ED38C}"/>
              </a:ext>
            </a:extLst>
          </p:cNvPr>
          <p:cNvSpPr txBox="1"/>
          <p:nvPr/>
        </p:nvSpPr>
        <p:spPr>
          <a:xfrm>
            <a:off x="-6582249"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للقادة تعزيز ثقافة الاستدامة داخل المؤسسات؟</a:t>
            </a:r>
            <a:endParaRPr lang="en-US" dirty="0"/>
          </a:p>
        </p:txBody>
      </p:sp>
      <p:pic>
        <p:nvPicPr>
          <p:cNvPr id="4" name="Picture 3">
            <a:extLst>
              <a:ext uri="{FF2B5EF4-FFF2-40B4-BE49-F238E27FC236}">
                <a16:creationId xmlns:a16="http://schemas.microsoft.com/office/drawing/2014/main" id="{D3155BBB-1A24-6896-1B93-0EF1312485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13927" y="1967726"/>
            <a:ext cx="4287207" cy="4381407"/>
          </a:xfrm>
          <a:prstGeom prst="rect">
            <a:avLst/>
          </a:prstGeom>
        </p:spPr>
      </p:pic>
      <p:pic>
        <p:nvPicPr>
          <p:cNvPr id="3" name="Picture 2">
            <a:extLst>
              <a:ext uri="{FF2B5EF4-FFF2-40B4-BE49-F238E27FC236}">
                <a16:creationId xmlns:a16="http://schemas.microsoft.com/office/drawing/2014/main" id="{F55DBEB3-DC30-6037-D4E6-3509B28FEAE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5" name="TextBox 4">
            <a:extLst>
              <a:ext uri="{FF2B5EF4-FFF2-40B4-BE49-F238E27FC236}">
                <a16:creationId xmlns:a16="http://schemas.microsoft.com/office/drawing/2014/main" id="{0DF49B52-B464-B6EE-9742-83B1FE89EDA8}"/>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r>
              <a:rPr lang="ar-SA"/>
              <a:t>وضع رؤية ورسالة وقيم عمل تعزز الالتزام بمبادئ الاستدامة</a:t>
            </a:r>
            <a:endParaRPr lang="en-US"/>
          </a:p>
        </p:txBody>
      </p:sp>
      <p:sp>
        <p:nvSpPr>
          <p:cNvPr id="8" name="TextBox 7">
            <a:extLst>
              <a:ext uri="{FF2B5EF4-FFF2-40B4-BE49-F238E27FC236}">
                <a16:creationId xmlns:a16="http://schemas.microsoft.com/office/drawing/2014/main" id="{8E5B7E6B-5422-6AE5-DC29-EB5DBE79D076}"/>
              </a:ext>
            </a:extLst>
          </p:cNvPr>
          <p:cNvSpPr txBox="1"/>
          <p:nvPr/>
        </p:nvSpPr>
        <p:spPr>
          <a:xfrm>
            <a:off x="5215955" y="29706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خلق روح المسؤولية البيئية والاجتماعية من خلال الخطابات والأنشطة</a:t>
            </a:r>
            <a:endParaRPr lang="en-US" dirty="0"/>
          </a:p>
        </p:txBody>
      </p:sp>
      <p:sp>
        <p:nvSpPr>
          <p:cNvPr id="9" name="TextBox 8">
            <a:extLst>
              <a:ext uri="{FF2B5EF4-FFF2-40B4-BE49-F238E27FC236}">
                <a16:creationId xmlns:a16="http://schemas.microsoft.com/office/drawing/2014/main" id="{B70EAD80-7494-F7B5-E01A-812375365BF1}"/>
              </a:ext>
            </a:extLst>
          </p:cNvPr>
          <p:cNvSpPr txBox="1"/>
          <p:nvPr/>
        </p:nvSpPr>
        <p:spPr>
          <a:xfrm>
            <a:off x="5215955" y="394347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صياغة سياسات وإجراءات عمل تتسق مع مفهوم الاستدامة</a:t>
            </a:r>
            <a:endParaRPr lang="en-US" dirty="0"/>
          </a:p>
        </p:txBody>
      </p:sp>
      <p:sp>
        <p:nvSpPr>
          <p:cNvPr id="10" name="TextBox 9">
            <a:extLst>
              <a:ext uri="{FF2B5EF4-FFF2-40B4-BE49-F238E27FC236}">
                <a16:creationId xmlns:a16="http://schemas.microsoft.com/office/drawing/2014/main" id="{404231B6-3190-917A-6D66-8F3FA4F4BE78}"/>
              </a:ext>
            </a:extLst>
          </p:cNvPr>
          <p:cNvSpPr txBox="1"/>
          <p:nvPr/>
        </p:nvSpPr>
        <p:spPr>
          <a:xfrm>
            <a:off x="5215955" y="49162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تحفيز ومكافأة السلوكيات المستدامة والمبادرات الفردية والجماعية</a:t>
            </a:r>
            <a:endParaRPr lang="en-US" dirty="0"/>
          </a:p>
        </p:txBody>
      </p:sp>
      <p:sp>
        <p:nvSpPr>
          <p:cNvPr id="11" name="TextBox 10">
            <a:extLst>
              <a:ext uri="{FF2B5EF4-FFF2-40B4-BE49-F238E27FC236}">
                <a16:creationId xmlns:a16="http://schemas.microsoft.com/office/drawing/2014/main" id="{B9849638-8EBD-5B0D-924C-F05EDECB2BFC}"/>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تنظيم حملات توعية وتدريبات لشرح أهمية الاستدامة وكيفية تطبيقها</a:t>
            </a:r>
            <a:endParaRPr lang="en-US" dirty="0"/>
          </a:p>
        </p:txBody>
      </p:sp>
    </p:spTree>
    <p:extLst>
      <p:ext uri="{BB962C8B-B14F-4D97-AF65-F5344CB8AC3E}">
        <p14:creationId xmlns:p14="http://schemas.microsoft.com/office/powerpoint/2010/main" val="673760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1897626" y="675008"/>
            <a:ext cx="8396748" cy="968852"/>
            <a:chOff x="1897626" y="519096"/>
            <a:chExt cx="8396748"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1897626" y="519096"/>
              <a:ext cx="839674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F55DBEB3-DC30-6037-D4E6-3509B28FEAE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5" name="TextBox 4">
            <a:extLst>
              <a:ext uri="{FF2B5EF4-FFF2-40B4-BE49-F238E27FC236}">
                <a16:creationId xmlns:a16="http://schemas.microsoft.com/office/drawing/2014/main" id="{0DF49B52-B464-B6EE-9742-83B1FE89EDA8}"/>
              </a:ext>
            </a:extLst>
          </p:cNvPr>
          <p:cNvSpPr txBox="1"/>
          <p:nvPr/>
        </p:nvSpPr>
        <p:spPr>
          <a:xfrm>
            <a:off x="5215955" y="2255739"/>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الاهتمام بتبادل الخبرات داخل المؤسسة وخارجها</a:t>
            </a:r>
            <a:endParaRPr lang="en-US" dirty="0"/>
          </a:p>
        </p:txBody>
      </p:sp>
      <p:sp>
        <p:nvSpPr>
          <p:cNvPr id="8" name="TextBox 7">
            <a:extLst>
              <a:ext uri="{FF2B5EF4-FFF2-40B4-BE49-F238E27FC236}">
                <a16:creationId xmlns:a16="http://schemas.microsoft.com/office/drawing/2014/main" id="{8E5B7E6B-5422-6AE5-DC29-EB5DBE79D076}"/>
              </a:ext>
            </a:extLst>
          </p:cNvPr>
          <p:cNvSpPr txBox="1"/>
          <p:nvPr/>
        </p:nvSpPr>
        <p:spPr>
          <a:xfrm>
            <a:off x="5215955" y="339002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زرع روح المشاركة والابتكار للوصول إلى حلول مستدامة</a:t>
            </a:r>
            <a:endParaRPr lang="en-US" dirty="0"/>
          </a:p>
        </p:txBody>
      </p:sp>
      <p:sp>
        <p:nvSpPr>
          <p:cNvPr id="9" name="TextBox 8">
            <a:extLst>
              <a:ext uri="{FF2B5EF4-FFF2-40B4-BE49-F238E27FC236}">
                <a16:creationId xmlns:a16="http://schemas.microsoft.com/office/drawing/2014/main" id="{B70EAD80-7494-F7B5-E01A-812375365BF1}"/>
              </a:ext>
            </a:extLst>
          </p:cNvPr>
          <p:cNvSpPr txBox="1"/>
          <p:nvPr/>
        </p:nvSpPr>
        <p:spPr>
          <a:xfrm>
            <a:off x="5215955" y="452431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تشجيع تبني أفكار العاملين وفتح قنوات اتصال فعالة</a:t>
            </a:r>
            <a:endParaRPr lang="en-US" dirty="0"/>
          </a:p>
        </p:txBody>
      </p:sp>
      <p:sp>
        <p:nvSpPr>
          <p:cNvPr id="10" name="TextBox 9">
            <a:extLst>
              <a:ext uri="{FF2B5EF4-FFF2-40B4-BE49-F238E27FC236}">
                <a16:creationId xmlns:a16="http://schemas.microsoft.com/office/drawing/2014/main" id="{404231B6-3190-917A-6D66-8F3FA4F4BE78}"/>
              </a:ext>
            </a:extLst>
          </p:cNvPr>
          <p:cNvSpPr txBox="1"/>
          <p:nvPr/>
        </p:nvSpPr>
        <p:spPr>
          <a:xfrm>
            <a:off x="5215955" y="565860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الاهتمام بالتقارير الدورية لقياس التقدم نحو ثقافة الاستدامة</a:t>
            </a:r>
            <a:endParaRPr lang="en-US" dirty="0"/>
          </a:p>
        </p:txBody>
      </p:sp>
    </p:spTree>
    <p:extLst>
      <p:ext uri="{BB962C8B-B14F-4D97-AF65-F5344CB8AC3E}">
        <p14:creationId xmlns:p14="http://schemas.microsoft.com/office/powerpoint/2010/main" val="16070050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إدارة التغيير والابتكار المستدام</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إدارة التغيير في سياق الاستدامة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تعزيز الابتكار وتطبيق الأفكار المستدامة في المؤسسات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التحديات والاستراتيجيات لتحقيق التغيير المستدام</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89000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إدارة التغيير</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https://youtu.be/tttPe5IDno0?si=DHPzdsfjfiECgjOR</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2531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أهمية إدارة التغيير في سياق </a:t>
              </a:r>
              <a:r>
                <a:rPr lang="ar-EG" sz="4000" b="1" dirty="0" err="1">
                  <a:solidFill>
                    <a:srgbClr val="168489"/>
                  </a:solidFill>
                  <a:latin typeface="Adobe Arabic" panose="02040503050201020203" pitchFamily="18" charset="-78"/>
                  <a:cs typeface="Adobe Arabic" panose="02040503050201020203" pitchFamily="18" charset="-78"/>
                </a:rPr>
                <a:t>الاستدام</a:t>
              </a:r>
              <a:r>
                <a:rPr lang="ar-SA" sz="4000" b="1" dirty="0">
                  <a:solidFill>
                    <a:srgbClr val="168489"/>
                  </a:solidFill>
                  <a:latin typeface="Adobe Arabic" panose="02040503050201020203" pitchFamily="18" charset="-78"/>
                  <a:cs typeface="Adobe Arabic" panose="02040503050201020203" pitchFamily="18" charset="-78"/>
                </a:rPr>
                <a:t>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72" name="Group 71">
            <a:extLst>
              <a:ext uri="{FF2B5EF4-FFF2-40B4-BE49-F238E27FC236}">
                <a16:creationId xmlns:a16="http://schemas.microsoft.com/office/drawing/2014/main" id="{8FC22700-2C89-BF70-66BA-B335F4C067B6}"/>
              </a:ext>
            </a:extLst>
          </p:cNvPr>
          <p:cNvGrpSpPr/>
          <p:nvPr/>
        </p:nvGrpSpPr>
        <p:grpSpPr>
          <a:xfrm>
            <a:off x="674216" y="3621363"/>
            <a:ext cx="5216477" cy="1290590"/>
            <a:chOff x="674216" y="3621363"/>
            <a:chExt cx="5216477" cy="1290590"/>
          </a:xfrm>
        </p:grpSpPr>
        <p:grpSp>
          <p:nvGrpSpPr>
            <p:cNvPr id="29" name="Group 28">
              <a:extLst>
                <a:ext uri="{FF2B5EF4-FFF2-40B4-BE49-F238E27FC236}">
                  <a16:creationId xmlns:a16="http://schemas.microsoft.com/office/drawing/2014/main" id="{310DE782-E439-4B71-B55C-7CEE1AF18586}"/>
                </a:ext>
              </a:extLst>
            </p:cNvPr>
            <p:cNvGrpSpPr/>
            <p:nvPr/>
          </p:nvGrpSpPr>
          <p:grpSpPr>
            <a:xfrm>
              <a:off x="674216" y="3621363"/>
              <a:ext cx="5216477" cy="1290590"/>
              <a:chOff x="38824" y="690392"/>
              <a:chExt cx="4798810" cy="1187989"/>
            </a:xfrm>
          </p:grpSpPr>
          <p:grpSp>
            <p:nvGrpSpPr>
              <p:cNvPr id="41" name="Group 40">
                <a:extLst>
                  <a:ext uri="{FF2B5EF4-FFF2-40B4-BE49-F238E27FC236}">
                    <a16:creationId xmlns:a16="http://schemas.microsoft.com/office/drawing/2014/main" id="{79C0A03C-0272-48BF-9619-9FAA53EAAA03}"/>
                  </a:ext>
                </a:extLst>
              </p:cNvPr>
              <p:cNvGrpSpPr/>
              <p:nvPr/>
            </p:nvGrpSpPr>
            <p:grpSpPr>
              <a:xfrm>
                <a:off x="85107" y="690392"/>
                <a:ext cx="4752527" cy="1138058"/>
                <a:chOff x="85107" y="690392"/>
                <a:chExt cx="7517635" cy="1800200"/>
              </a:xfrm>
            </p:grpSpPr>
            <p:sp>
              <p:nvSpPr>
                <p:cNvPr id="48" name="Rectangle: Rounded Corners 47">
                  <a:extLst>
                    <a:ext uri="{FF2B5EF4-FFF2-40B4-BE49-F238E27FC236}">
                      <a16:creationId xmlns:a16="http://schemas.microsoft.com/office/drawing/2014/main" id="{EBD9AB39-B0E8-410F-928C-4530368A7A98}"/>
                    </a:ext>
                  </a:extLst>
                </p:cNvPr>
                <p:cNvSpPr/>
                <p:nvPr/>
              </p:nvSpPr>
              <p:spPr>
                <a:xfrm>
                  <a:off x="85107" y="978424"/>
                  <a:ext cx="7157595"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2" name="Rectangle: Rounded Corners 2">
                  <a:extLst>
                    <a:ext uri="{FF2B5EF4-FFF2-40B4-BE49-F238E27FC236}">
                      <a16:creationId xmlns:a16="http://schemas.microsoft.com/office/drawing/2014/main" id="{F5EA1412-38D3-4515-8584-3B71570C916B}"/>
                    </a:ext>
                  </a:extLst>
                </p:cNvPr>
                <p:cNvSpPr/>
                <p:nvPr/>
              </p:nvSpPr>
              <p:spPr>
                <a:xfrm>
                  <a:off x="445146" y="690392"/>
                  <a:ext cx="7157596" cy="1543166"/>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46" name="TextBox 12">
                <a:extLst>
                  <a:ext uri="{FF2B5EF4-FFF2-40B4-BE49-F238E27FC236}">
                    <a16:creationId xmlns:a16="http://schemas.microsoft.com/office/drawing/2014/main" id="{F3EDE029-D3A1-41A3-A767-798996F0403D}"/>
                  </a:ext>
                </a:extLst>
              </p:cNvPr>
              <p:cNvSpPr txBox="1"/>
              <p:nvPr/>
            </p:nvSpPr>
            <p:spPr>
              <a:xfrm>
                <a:off x="1214991" y="851846"/>
                <a:ext cx="3145533" cy="592792"/>
              </a:xfrm>
              <a:prstGeom prst="rect">
                <a:avLst/>
              </a:prstGeom>
              <a:noFill/>
            </p:spPr>
            <p:txBody>
              <a:bodyPr wrap="square" rtlCol="0">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التنفيذ والرقابة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7" name="TextBox 13">
                <a:extLst>
                  <a:ext uri="{FF2B5EF4-FFF2-40B4-BE49-F238E27FC236}">
                    <a16:creationId xmlns:a16="http://schemas.microsoft.com/office/drawing/2014/main" id="{815EA4C4-9E54-4849-8211-13A9DD982A53}"/>
                  </a:ext>
                </a:extLst>
              </p:cNvPr>
              <p:cNvSpPr txBox="1"/>
              <p:nvPr/>
            </p:nvSpPr>
            <p:spPr>
              <a:xfrm>
                <a:off x="38824" y="1180327"/>
                <a:ext cx="767327" cy="698054"/>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8" name="Graphic 32" descr="Target Audience with solid fill">
              <a:extLst>
                <a:ext uri="{FF2B5EF4-FFF2-40B4-BE49-F238E27FC236}">
                  <a16:creationId xmlns:a16="http://schemas.microsoft.com/office/drawing/2014/main" id="{9A624856-CCAF-41E2-A90A-5863FC2830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14948" y="3661918"/>
              <a:ext cx="858227" cy="858056"/>
            </a:xfrm>
            <a:prstGeom prst="rect">
              <a:avLst/>
            </a:prstGeom>
          </p:spPr>
        </p:pic>
      </p:grpSp>
      <p:grpSp>
        <p:nvGrpSpPr>
          <p:cNvPr id="71" name="Group 70">
            <a:extLst>
              <a:ext uri="{FF2B5EF4-FFF2-40B4-BE49-F238E27FC236}">
                <a16:creationId xmlns:a16="http://schemas.microsoft.com/office/drawing/2014/main" id="{294C4ABC-20CC-FFA3-3B62-F027C6500C14}"/>
              </a:ext>
            </a:extLst>
          </p:cNvPr>
          <p:cNvGrpSpPr/>
          <p:nvPr/>
        </p:nvGrpSpPr>
        <p:grpSpPr>
          <a:xfrm>
            <a:off x="601338" y="4967958"/>
            <a:ext cx="5289355" cy="1236569"/>
            <a:chOff x="601338" y="4967958"/>
            <a:chExt cx="5289355" cy="1236569"/>
          </a:xfrm>
        </p:grpSpPr>
        <p:grpSp>
          <p:nvGrpSpPr>
            <p:cNvPr id="18" name="Group 17">
              <a:extLst>
                <a:ext uri="{FF2B5EF4-FFF2-40B4-BE49-F238E27FC236}">
                  <a16:creationId xmlns:a16="http://schemas.microsoft.com/office/drawing/2014/main" id="{7D2E6C07-4806-416C-8C98-DC3A65DFE63E}"/>
                </a:ext>
              </a:extLst>
            </p:cNvPr>
            <p:cNvGrpSpPr/>
            <p:nvPr/>
          </p:nvGrpSpPr>
          <p:grpSpPr>
            <a:xfrm>
              <a:off x="601338" y="4967958"/>
              <a:ext cx="5289355" cy="1236569"/>
              <a:chOff x="0" y="1407901"/>
              <a:chExt cx="4865853" cy="1138262"/>
            </a:xfrm>
          </p:grpSpPr>
          <p:grpSp>
            <p:nvGrpSpPr>
              <p:cNvPr id="63" name="Group 62">
                <a:extLst>
                  <a:ext uri="{FF2B5EF4-FFF2-40B4-BE49-F238E27FC236}">
                    <a16:creationId xmlns:a16="http://schemas.microsoft.com/office/drawing/2014/main" id="{EC9A70B5-E373-4F1E-AAB1-E2131C0D9E75}"/>
                  </a:ext>
                </a:extLst>
              </p:cNvPr>
              <p:cNvGrpSpPr/>
              <p:nvPr/>
            </p:nvGrpSpPr>
            <p:grpSpPr>
              <a:xfrm>
                <a:off x="113326" y="1407901"/>
                <a:ext cx="4752527" cy="1138058"/>
                <a:chOff x="113326" y="1407901"/>
                <a:chExt cx="7517635" cy="1800200"/>
              </a:xfrm>
            </p:grpSpPr>
            <p:sp>
              <p:nvSpPr>
                <p:cNvPr id="66" name="Rectangle: Rounded Corners 65">
                  <a:extLst>
                    <a:ext uri="{FF2B5EF4-FFF2-40B4-BE49-F238E27FC236}">
                      <a16:creationId xmlns:a16="http://schemas.microsoft.com/office/drawing/2014/main" id="{0A92C04A-9D3D-4B6E-B1C0-FC2C6182DCC5}"/>
                    </a:ext>
                  </a:extLst>
                </p:cNvPr>
                <p:cNvSpPr/>
                <p:nvPr/>
              </p:nvSpPr>
              <p:spPr>
                <a:xfrm>
                  <a:off x="113326" y="1695933"/>
                  <a:ext cx="7157596"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7" name="Rectangle: Rounded Corners 2">
                  <a:extLst>
                    <a:ext uri="{FF2B5EF4-FFF2-40B4-BE49-F238E27FC236}">
                      <a16:creationId xmlns:a16="http://schemas.microsoft.com/office/drawing/2014/main" id="{5503D1E4-824C-435A-957A-786638D9EA1A}"/>
                    </a:ext>
                  </a:extLst>
                </p:cNvPr>
                <p:cNvSpPr/>
                <p:nvPr/>
              </p:nvSpPr>
              <p:spPr>
                <a:xfrm>
                  <a:off x="473365" y="1407901"/>
                  <a:ext cx="7157596" cy="1543166"/>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64" name="TextBox 18">
                <a:extLst>
                  <a:ext uri="{FF2B5EF4-FFF2-40B4-BE49-F238E27FC236}">
                    <a16:creationId xmlns:a16="http://schemas.microsoft.com/office/drawing/2014/main" id="{5CAF4409-CAC6-4EA7-98B2-9EF4023920E9}"/>
                  </a:ext>
                </a:extLst>
              </p:cNvPr>
              <p:cNvSpPr txBox="1"/>
              <p:nvPr/>
            </p:nvSpPr>
            <p:spPr>
              <a:xfrm>
                <a:off x="1229643" y="1578995"/>
                <a:ext cx="3221514" cy="689445"/>
              </a:xfrm>
              <a:prstGeom prst="rect">
                <a:avLst/>
              </a:prstGeom>
              <a:noFill/>
            </p:spPr>
            <p:txBody>
              <a:bodyPr wrap="square" rtlCol="0">
                <a:noAutofit/>
              </a:bodyPr>
              <a:lstStyle/>
              <a:p>
                <a:pPr algn="ctr" rtl="0">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الاستدامة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5" name="TextBox 19">
                <a:extLst>
                  <a:ext uri="{FF2B5EF4-FFF2-40B4-BE49-F238E27FC236}">
                    <a16:creationId xmlns:a16="http://schemas.microsoft.com/office/drawing/2014/main" id="{F5FBDB8D-BF54-46C6-A8AE-CCF15A8C7385}"/>
                  </a:ext>
                </a:extLst>
              </p:cNvPr>
              <p:cNvSpPr txBox="1"/>
              <p:nvPr/>
            </p:nvSpPr>
            <p:spPr>
              <a:xfrm>
                <a:off x="0" y="1848111"/>
                <a:ext cx="820652" cy="698052"/>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06</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9" name="Graphic 21" descr="Group brainstorm with solid fill">
              <a:extLst>
                <a:ext uri="{FF2B5EF4-FFF2-40B4-BE49-F238E27FC236}">
                  <a16:creationId xmlns:a16="http://schemas.microsoft.com/office/drawing/2014/main" id="{DDDD1699-8F54-4042-AD7C-3F9A439784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52346" y="4985414"/>
              <a:ext cx="823917" cy="823753"/>
            </a:xfrm>
            <a:prstGeom prst="rect">
              <a:avLst/>
            </a:prstGeom>
          </p:spPr>
        </p:pic>
      </p:grpSp>
      <p:grpSp>
        <p:nvGrpSpPr>
          <p:cNvPr id="73" name="Group 72">
            <a:extLst>
              <a:ext uri="{FF2B5EF4-FFF2-40B4-BE49-F238E27FC236}">
                <a16:creationId xmlns:a16="http://schemas.microsoft.com/office/drawing/2014/main" id="{31ACF153-3CF9-511F-D07C-26141EC5A3A2}"/>
              </a:ext>
            </a:extLst>
          </p:cNvPr>
          <p:cNvGrpSpPr/>
          <p:nvPr/>
        </p:nvGrpSpPr>
        <p:grpSpPr>
          <a:xfrm>
            <a:off x="614225" y="2325661"/>
            <a:ext cx="5276468" cy="1236817"/>
            <a:chOff x="614225" y="2325661"/>
            <a:chExt cx="5276468" cy="1236817"/>
          </a:xfrm>
        </p:grpSpPr>
        <p:grpSp>
          <p:nvGrpSpPr>
            <p:cNvPr id="28" name="Group 27">
              <a:extLst>
                <a:ext uri="{FF2B5EF4-FFF2-40B4-BE49-F238E27FC236}">
                  <a16:creationId xmlns:a16="http://schemas.microsoft.com/office/drawing/2014/main" id="{5B44E84C-28B5-485D-9C3F-51F4F83337C9}"/>
                </a:ext>
              </a:extLst>
            </p:cNvPr>
            <p:cNvGrpSpPr/>
            <p:nvPr/>
          </p:nvGrpSpPr>
          <p:grpSpPr>
            <a:xfrm>
              <a:off x="614225" y="2325661"/>
              <a:ext cx="5276468" cy="1236817"/>
              <a:chOff x="6865" y="0"/>
              <a:chExt cx="4853998" cy="1138489"/>
            </a:xfrm>
          </p:grpSpPr>
          <p:grpSp>
            <p:nvGrpSpPr>
              <p:cNvPr id="53" name="Group 52">
                <a:extLst>
                  <a:ext uri="{FF2B5EF4-FFF2-40B4-BE49-F238E27FC236}">
                    <a16:creationId xmlns:a16="http://schemas.microsoft.com/office/drawing/2014/main" id="{94DBA8B5-ED9B-4C62-9881-187AD7078289}"/>
                  </a:ext>
                </a:extLst>
              </p:cNvPr>
              <p:cNvGrpSpPr/>
              <p:nvPr/>
            </p:nvGrpSpPr>
            <p:grpSpPr>
              <a:xfrm>
                <a:off x="108336" y="0"/>
                <a:ext cx="4752527" cy="1138057"/>
                <a:chOff x="108336" y="0"/>
                <a:chExt cx="7517635" cy="1800198"/>
              </a:xfrm>
            </p:grpSpPr>
            <p:sp>
              <p:nvSpPr>
                <p:cNvPr id="56" name="Rectangle: Rounded Corners 55">
                  <a:extLst>
                    <a:ext uri="{FF2B5EF4-FFF2-40B4-BE49-F238E27FC236}">
                      <a16:creationId xmlns:a16="http://schemas.microsoft.com/office/drawing/2014/main" id="{02EC50A4-EEAE-434D-8C7D-36448F241F50}"/>
                    </a:ext>
                  </a:extLst>
                </p:cNvPr>
                <p:cNvSpPr/>
                <p:nvPr/>
              </p:nvSpPr>
              <p:spPr>
                <a:xfrm>
                  <a:off x="108336" y="288031"/>
                  <a:ext cx="7157595" cy="1512167"/>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7" name="Rectangle: Rounded Corners 2">
                  <a:extLst>
                    <a:ext uri="{FF2B5EF4-FFF2-40B4-BE49-F238E27FC236}">
                      <a16:creationId xmlns:a16="http://schemas.microsoft.com/office/drawing/2014/main" id="{D84B5605-4350-46B6-B17D-7F794DE9AF06}"/>
                    </a:ext>
                  </a:extLst>
                </p:cNvPr>
                <p:cNvSpPr/>
                <p:nvPr/>
              </p:nvSpPr>
              <p:spPr>
                <a:xfrm>
                  <a:off x="468376" y="0"/>
                  <a:ext cx="7157595" cy="1543165"/>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54" name="TextBox 6">
                <a:extLst>
                  <a:ext uri="{FF2B5EF4-FFF2-40B4-BE49-F238E27FC236}">
                    <a16:creationId xmlns:a16="http://schemas.microsoft.com/office/drawing/2014/main" id="{BC4D9C7B-FDA1-41F3-91A6-A7C46A67F12C}"/>
                  </a:ext>
                </a:extLst>
              </p:cNvPr>
              <p:cNvSpPr txBox="1"/>
              <p:nvPr/>
            </p:nvSpPr>
            <p:spPr>
              <a:xfrm>
                <a:off x="1415160" y="38763"/>
                <a:ext cx="2840499" cy="698052"/>
              </a:xfrm>
              <a:prstGeom prst="rect">
                <a:avLst/>
              </a:prstGeom>
            </p:spPr>
            <p:txBody>
              <a:bodyPr wrap="square" rtlCol="0">
                <a:noAutofit/>
              </a:bodyPr>
              <a:lstStyle/>
              <a:p>
                <a:pPr algn="ctr" rtl="0">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 للتغيير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5" name="TextBox 8">
                <a:extLst>
                  <a:ext uri="{FF2B5EF4-FFF2-40B4-BE49-F238E27FC236}">
                    <a16:creationId xmlns:a16="http://schemas.microsoft.com/office/drawing/2014/main" id="{DB3171AF-C327-49E3-AFAF-3C42A1E74819}"/>
                  </a:ext>
                </a:extLst>
              </p:cNvPr>
              <p:cNvSpPr txBox="1"/>
              <p:nvPr/>
            </p:nvSpPr>
            <p:spPr>
              <a:xfrm>
                <a:off x="6865" y="440437"/>
                <a:ext cx="820652" cy="698052"/>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19" descr="List with solid fill">
              <a:extLst>
                <a:ext uri="{FF2B5EF4-FFF2-40B4-BE49-F238E27FC236}">
                  <a16:creationId xmlns:a16="http://schemas.microsoft.com/office/drawing/2014/main" id="{42596266-1DC6-4322-9AEB-10C19522856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632999" y="2419871"/>
              <a:ext cx="776763" cy="776608"/>
            </a:xfrm>
            <a:prstGeom prst="rect">
              <a:avLst/>
            </a:prstGeom>
          </p:spPr>
        </p:pic>
      </p:grpSp>
      <p:grpSp>
        <p:nvGrpSpPr>
          <p:cNvPr id="68" name="Group 67">
            <a:extLst>
              <a:ext uri="{FF2B5EF4-FFF2-40B4-BE49-F238E27FC236}">
                <a16:creationId xmlns:a16="http://schemas.microsoft.com/office/drawing/2014/main" id="{80030779-AE38-0496-2BF6-273449D4B8A6}"/>
              </a:ext>
            </a:extLst>
          </p:cNvPr>
          <p:cNvGrpSpPr/>
          <p:nvPr/>
        </p:nvGrpSpPr>
        <p:grpSpPr>
          <a:xfrm>
            <a:off x="6306462" y="2325661"/>
            <a:ext cx="5218177" cy="1290607"/>
            <a:chOff x="6306462" y="2325661"/>
            <a:chExt cx="5218177" cy="1290607"/>
          </a:xfrm>
        </p:grpSpPr>
        <p:grpSp>
          <p:nvGrpSpPr>
            <p:cNvPr id="30" name="Group 29">
              <a:extLst>
                <a:ext uri="{FF2B5EF4-FFF2-40B4-BE49-F238E27FC236}">
                  <a16:creationId xmlns:a16="http://schemas.microsoft.com/office/drawing/2014/main" id="{8AB8951E-FD62-442D-976C-518157A90745}"/>
                </a:ext>
              </a:extLst>
            </p:cNvPr>
            <p:cNvGrpSpPr/>
            <p:nvPr/>
          </p:nvGrpSpPr>
          <p:grpSpPr>
            <a:xfrm flipH="1">
              <a:off x="6306462" y="2325661"/>
              <a:ext cx="5166166" cy="1236346"/>
              <a:chOff x="3039269" y="0"/>
              <a:chExt cx="7517635" cy="1800200"/>
            </a:xfrm>
          </p:grpSpPr>
          <p:sp>
            <p:nvSpPr>
              <p:cNvPr id="39" name="Rectangle: Rounded Corners 38">
                <a:extLst>
                  <a:ext uri="{FF2B5EF4-FFF2-40B4-BE49-F238E27FC236}">
                    <a16:creationId xmlns:a16="http://schemas.microsoft.com/office/drawing/2014/main" id="{BDA5F085-02AC-47A1-AE7D-648CB7134893}"/>
                  </a:ext>
                </a:extLst>
              </p:cNvPr>
              <p:cNvSpPr/>
              <p:nvPr/>
            </p:nvSpPr>
            <p:spPr>
              <a:xfrm>
                <a:off x="3039269" y="288032"/>
                <a:ext cx="7157595"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0" name="Rectangle: Rounded Corners 2">
                <a:extLst>
                  <a:ext uri="{FF2B5EF4-FFF2-40B4-BE49-F238E27FC236}">
                    <a16:creationId xmlns:a16="http://schemas.microsoft.com/office/drawing/2014/main" id="{069BA9F3-06BF-4EA5-965B-21F2499A3460}"/>
                  </a:ext>
                </a:extLst>
              </p:cNvPr>
              <p:cNvSpPr/>
              <p:nvPr/>
            </p:nvSpPr>
            <p:spPr>
              <a:xfrm>
                <a:off x="3399309" y="0"/>
                <a:ext cx="7157595" cy="1543165"/>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31" name="TextBox 38">
              <a:extLst>
                <a:ext uri="{FF2B5EF4-FFF2-40B4-BE49-F238E27FC236}">
                  <a16:creationId xmlns:a16="http://schemas.microsoft.com/office/drawing/2014/main" id="{6D22A1FC-0DF6-48B2-8D46-F616317397B4}"/>
                </a:ext>
              </a:extLst>
            </p:cNvPr>
            <p:cNvSpPr txBox="1"/>
            <p:nvPr/>
          </p:nvSpPr>
          <p:spPr>
            <a:xfrm flipH="1">
              <a:off x="6630356" y="2469689"/>
              <a:ext cx="3673891" cy="775681"/>
            </a:xfrm>
            <a:prstGeom prst="rect">
              <a:avLst/>
            </a:prstGeom>
            <a:noFill/>
          </p:spPr>
          <p:txBody>
            <a:bodyPr wrap="square" rtlCol="0">
              <a:noAutofit/>
            </a:bodyPr>
            <a:lstStyle/>
            <a:p>
              <a:pPr algn="ctr" rtl="0">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التعرف على الحاجة للتغيير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TextBox 39">
              <a:extLst>
                <a:ext uri="{FF2B5EF4-FFF2-40B4-BE49-F238E27FC236}">
                  <a16:creationId xmlns:a16="http://schemas.microsoft.com/office/drawing/2014/main" id="{78928C57-CD79-4A1C-BB31-DD3D83CF4CEE}"/>
                </a:ext>
              </a:extLst>
            </p:cNvPr>
            <p:cNvSpPr txBox="1"/>
            <p:nvPr/>
          </p:nvSpPr>
          <p:spPr>
            <a:xfrm flipH="1">
              <a:off x="10694406" y="2857928"/>
              <a:ext cx="830233" cy="758340"/>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2" descr="Books with solid fill">
              <a:extLst>
                <a:ext uri="{FF2B5EF4-FFF2-40B4-BE49-F238E27FC236}">
                  <a16:creationId xmlns:a16="http://schemas.microsoft.com/office/drawing/2014/main" id="{99DE65C5-1AD0-4010-8DDC-481A6E5FECF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12764" y="2510648"/>
              <a:ext cx="748123" cy="747975"/>
            </a:xfrm>
            <a:prstGeom prst="rect">
              <a:avLst/>
            </a:prstGeom>
          </p:spPr>
        </p:pic>
      </p:grpSp>
      <p:grpSp>
        <p:nvGrpSpPr>
          <p:cNvPr id="69" name="Group 68">
            <a:extLst>
              <a:ext uri="{FF2B5EF4-FFF2-40B4-BE49-F238E27FC236}">
                <a16:creationId xmlns:a16="http://schemas.microsoft.com/office/drawing/2014/main" id="{80A8B175-F216-D739-EE5A-46291DF84217}"/>
              </a:ext>
            </a:extLst>
          </p:cNvPr>
          <p:cNvGrpSpPr/>
          <p:nvPr/>
        </p:nvGrpSpPr>
        <p:grpSpPr>
          <a:xfrm>
            <a:off x="6306462" y="3621369"/>
            <a:ext cx="5284200" cy="1236348"/>
            <a:chOff x="6306462" y="3621369"/>
            <a:chExt cx="5284200" cy="1236348"/>
          </a:xfrm>
        </p:grpSpPr>
        <p:grpSp>
          <p:nvGrpSpPr>
            <p:cNvPr id="33" name="Group 32">
              <a:extLst>
                <a:ext uri="{FF2B5EF4-FFF2-40B4-BE49-F238E27FC236}">
                  <a16:creationId xmlns:a16="http://schemas.microsoft.com/office/drawing/2014/main" id="{023D541D-CA4A-4B43-92FF-E2F0DDDDAA01}"/>
                </a:ext>
              </a:extLst>
            </p:cNvPr>
            <p:cNvGrpSpPr/>
            <p:nvPr/>
          </p:nvGrpSpPr>
          <p:grpSpPr>
            <a:xfrm flipH="1">
              <a:off x="6306462" y="3621369"/>
              <a:ext cx="5284200" cy="1236348"/>
              <a:chOff x="3039269" y="690395"/>
              <a:chExt cx="4861110" cy="1138058"/>
            </a:xfrm>
          </p:grpSpPr>
          <p:grpSp>
            <p:nvGrpSpPr>
              <p:cNvPr id="34" name="Group 33">
                <a:extLst>
                  <a:ext uri="{FF2B5EF4-FFF2-40B4-BE49-F238E27FC236}">
                    <a16:creationId xmlns:a16="http://schemas.microsoft.com/office/drawing/2014/main" id="{22924B76-AF7A-47DC-9451-91279262ABCD}"/>
                  </a:ext>
                </a:extLst>
              </p:cNvPr>
              <p:cNvGrpSpPr/>
              <p:nvPr/>
            </p:nvGrpSpPr>
            <p:grpSpPr>
              <a:xfrm>
                <a:off x="3147852" y="690395"/>
                <a:ext cx="4752527" cy="1138058"/>
                <a:chOff x="3147852" y="690395"/>
                <a:chExt cx="7517635" cy="1800200"/>
              </a:xfrm>
            </p:grpSpPr>
            <p:sp>
              <p:nvSpPr>
                <p:cNvPr id="37" name="Rectangle: Rounded Corners 36">
                  <a:extLst>
                    <a:ext uri="{FF2B5EF4-FFF2-40B4-BE49-F238E27FC236}">
                      <a16:creationId xmlns:a16="http://schemas.microsoft.com/office/drawing/2014/main" id="{9E9A11BD-506A-46D6-98DA-E74B8913A114}"/>
                    </a:ext>
                  </a:extLst>
                </p:cNvPr>
                <p:cNvSpPr/>
                <p:nvPr/>
              </p:nvSpPr>
              <p:spPr>
                <a:xfrm>
                  <a:off x="3147852" y="978427"/>
                  <a:ext cx="7157595"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Rectangle: Rounded Corners 2">
                  <a:extLst>
                    <a:ext uri="{FF2B5EF4-FFF2-40B4-BE49-F238E27FC236}">
                      <a16:creationId xmlns:a16="http://schemas.microsoft.com/office/drawing/2014/main" id="{D5BB9908-9478-43D4-8271-C2191FFFF813}"/>
                    </a:ext>
                  </a:extLst>
                </p:cNvPr>
                <p:cNvSpPr/>
                <p:nvPr/>
              </p:nvSpPr>
              <p:spPr>
                <a:xfrm>
                  <a:off x="3507892" y="690395"/>
                  <a:ext cx="7157595" cy="1543165"/>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35" name="TextBox 33">
                <a:extLst>
                  <a:ext uri="{FF2B5EF4-FFF2-40B4-BE49-F238E27FC236}">
                    <a16:creationId xmlns:a16="http://schemas.microsoft.com/office/drawing/2014/main" id="{9A98C00E-5620-4331-B084-ECFD294CC470}"/>
                  </a:ext>
                </a:extLst>
              </p:cNvPr>
              <p:cNvSpPr txBox="1"/>
              <p:nvPr/>
            </p:nvSpPr>
            <p:spPr>
              <a:xfrm>
                <a:off x="4325295" y="829146"/>
                <a:ext cx="3174511" cy="698052"/>
              </a:xfrm>
              <a:prstGeom prst="rect">
                <a:avLst/>
              </a:prstGeom>
              <a:noFill/>
            </p:spPr>
            <p:txBody>
              <a:bodyPr wrap="square" rtlCol="0">
                <a:no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إشراك الموظفين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TextBox 34">
                <a:extLst>
                  <a:ext uri="{FF2B5EF4-FFF2-40B4-BE49-F238E27FC236}">
                    <a16:creationId xmlns:a16="http://schemas.microsoft.com/office/drawing/2014/main" id="{21085E1F-7D6B-4DBC-A2B7-ABAAFB58A2F6}"/>
                  </a:ext>
                </a:extLst>
              </p:cNvPr>
              <p:cNvSpPr txBox="1"/>
              <p:nvPr/>
            </p:nvSpPr>
            <p:spPr>
              <a:xfrm>
                <a:off x="3039269" y="1130392"/>
                <a:ext cx="820651" cy="698054"/>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رسم 10" descr="مراجعه العميل-من اليمين لليسار">
              <a:extLst>
                <a:ext uri="{FF2B5EF4-FFF2-40B4-BE49-F238E27FC236}">
                  <a16:creationId xmlns:a16="http://schemas.microsoft.com/office/drawing/2014/main" id="{55CB82F9-1740-3E56-67D6-BCFD068EDC6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992156" y="3825221"/>
              <a:ext cx="776410" cy="776256"/>
            </a:xfrm>
            <a:prstGeom prst="rect">
              <a:avLst/>
            </a:prstGeom>
          </p:spPr>
        </p:pic>
      </p:grpSp>
      <p:grpSp>
        <p:nvGrpSpPr>
          <p:cNvPr id="70" name="Group 69">
            <a:extLst>
              <a:ext uri="{FF2B5EF4-FFF2-40B4-BE49-F238E27FC236}">
                <a16:creationId xmlns:a16="http://schemas.microsoft.com/office/drawing/2014/main" id="{DED69667-D207-1B93-0EB2-C166674CDD3A}"/>
              </a:ext>
            </a:extLst>
          </p:cNvPr>
          <p:cNvGrpSpPr/>
          <p:nvPr/>
        </p:nvGrpSpPr>
        <p:grpSpPr>
          <a:xfrm>
            <a:off x="6306462" y="4967956"/>
            <a:ext cx="5284200" cy="1236348"/>
            <a:chOff x="6306462" y="4967956"/>
            <a:chExt cx="5284200" cy="1236348"/>
          </a:xfrm>
        </p:grpSpPr>
        <p:grpSp>
          <p:nvGrpSpPr>
            <p:cNvPr id="19" name="Group 18">
              <a:extLst>
                <a:ext uri="{FF2B5EF4-FFF2-40B4-BE49-F238E27FC236}">
                  <a16:creationId xmlns:a16="http://schemas.microsoft.com/office/drawing/2014/main" id="{32663502-F34E-49E2-B34C-FBBE5A056474}"/>
                </a:ext>
              </a:extLst>
            </p:cNvPr>
            <p:cNvGrpSpPr/>
            <p:nvPr/>
          </p:nvGrpSpPr>
          <p:grpSpPr>
            <a:xfrm flipH="1">
              <a:off x="6306462" y="4967956"/>
              <a:ext cx="5284200" cy="1236348"/>
              <a:chOff x="3039269" y="1407900"/>
              <a:chExt cx="4861110" cy="1138058"/>
            </a:xfrm>
          </p:grpSpPr>
          <p:grpSp>
            <p:nvGrpSpPr>
              <p:cNvPr id="58" name="Group 57">
                <a:extLst>
                  <a:ext uri="{FF2B5EF4-FFF2-40B4-BE49-F238E27FC236}">
                    <a16:creationId xmlns:a16="http://schemas.microsoft.com/office/drawing/2014/main" id="{97FA59F0-134D-4752-8236-C8751C3A7C1E}"/>
                  </a:ext>
                </a:extLst>
              </p:cNvPr>
              <p:cNvGrpSpPr/>
              <p:nvPr/>
            </p:nvGrpSpPr>
            <p:grpSpPr>
              <a:xfrm>
                <a:off x="3147852" y="1407900"/>
                <a:ext cx="4752527" cy="1138058"/>
                <a:chOff x="3147852" y="1407900"/>
                <a:chExt cx="7517635" cy="1800200"/>
              </a:xfrm>
            </p:grpSpPr>
            <p:sp>
              <p:nvSpPr>
                <p:cNvPr id="61" name="Rectangle: Rounded Corners 60">
                  <a:extLst>
                    <a:ext uri="{FF2B5EF4-FFF2-40B4-BE49-F238E27FC236}">
                      <a16:creationId xmlns:a16="http://schemas.microsoft.com/office/drawing/2014/main" id="{1002B0F0-F2D3-4B5E-B240-76A34CE81412}"/>
                    </a:ext>
                  </a:extLst>
                </p:cNvPr>
                <p:cNvSpPr/>
                <p:nvPr/>
              </p:nvSpPr>
              <p:spPr>
                <a:xfrm>
                  <a:off x="3147852" y="1695932"/>
                  <a:ext cx="7157595"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2" name="Rectangle: Rounded Corners 2">
                  <a:extLst>
                    <a:ext uri="{FF2B5EF4-FFF2-40B4-BE49-F238E27FC236}">
                      <a16:creationId xmlns:a16="http://schemas.microsoft.com/office/drawing/2014/main" id="{0F833EA7-8909-447A-BFF7-BD4D250A3416}"/>
                    </a:ext>
                  </a:extLst>
                </p:cNvPr>
                <p:cNvSpPr/>
                <p:nvPr/>
              </p:nvSpPr>
              <p:spPr>
                <a:xfrm>
                  <a:off x="3507892" y="1407900"/>
                  <a:ext cx="7157595" cy="1543165"/>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59" name="TextBox 28">
                <a:extLst>
                  <a:ext uri="{FF2B5EF4-FFF2-40B4-BE49-F238E27FC236}">
                    <a16:creationId xmlns:a16="http://schemas.microsoft.com/office/drawing/2014/main" id="{6DD1CC62-D0FA-49FB-9CEC-541865011D99}"/>
                  </a:ext>
                </a:extLst>
              </p:cNvPr>
              <p:cNvSpPr txBox="1"/>
              <p:nvPr/>
            </p:nvSpPr>
            <p:spPr>
              <a:xfrm>
                <a:off x="4100293" y="1574692"/>
                <a:ext cx="3516427" cy="698052"/>
              </a:xfrm>
              <a:prstGeom prst="rect">
                <a:avLst/>
              </a:prstGeom>
            </p:spPr>
            <p:txBody>
              <a:bodyPr wrap="square" rtlCol="0">
                <a:noAutofit/>
              </a:bodyPr>
              <a:lstStyle/>
              <a:p>
                <a:pPr algn="ctr" rtl="0">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المقاومة للتغيير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0" name="TextBox 29">
                <a:extLst>
                  <a:ext uri="{FF2B5EF4-FFF2-40B4-BE49-F238E27FC236}">
                    <a16:creationId xmlns:a16="http://schemas.microsoft.com/office/drawing/2014/main" id="{3C59F013-9559-47E3-8679-C147A2B612B0}"/>
                  </a:ext>
                </a:extLst>
              </p:cNvPr>
              <p:cNvSpPr txBox="1"/>
              <p:nvPr/>
            </p:nvSpPr>
            <p:spPr>
              <a:xfrm>
                <a:off x="3039269" y="1847540"/>
                <a:ext cx="820651" cy="698052"/>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Graphic 14" descr="Business Growth with solid fill">
              <a:extLst>
                <a:ext uri="{FF2B5EF4-FFF2-40B4-BE49-F238E27FC236}">
                  <a16:creationId xmlns:a16="http://schemas.microsoft.com/office/drawing/2014/main" id="{F38CA8D9-5434-453C-9B27-95217EC6890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878852" y="5168077"/>
              <a:ext cx="769104" cy="768951"/>
            </a:xfrm>
            <a:prstGeom prst="rect">
              <a:avLst/>
            </a:prstGeom>
          </p:spPr>
        </p:pic>
      </p:grpSp>
    </p:spTree>
    <p:extLst>
      <p:ext uri="{BB962C8B-B14F-4D97-AF65-F5344CB8AC3E}">
        <p14:creationId xmlns:p14="http://schemas.microsoft.com/office/powerpoint/2010/main" val="55745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fade">
                                      <p:cBhvr>
                                        <p:cTn id="14" dur="1000"/>
                                        <p:tgtEl>
                                          <p:spTgt spid="73"/>
                                        </p:tgtEl>
                                      </p:cBhvr>
                                    </p:animEffect>
                                    <p:anim calcmode="lin" valueType="num">
                                      <p:cBhvr>
                                        <p:cTn id="15" dur="1000" fill="hold"/>
                                        <p:tgtEl>
                                          <p:spTgt spid="73"/>
                                        </p:tgtEl>
                                        <p:attrNameLst>
                                          <p:attrName>ppt_x</p:attrName>
                                        </p:attrNameLst>
                                      </p:cBhvr>
                                      <p:tavLst>
                                        <p:tav tm="0">
                                          <p:val>
                                            <p:strVal val="#ppt_x"/>
                                          </p:val>
                                        </p:tav>
                                        <p:tav tm="100000">
                                          <p:val>
                                            <p:strVal val="#ppt_x"/>
                                          </p:val>
                                        </p:tav>
                                      </p:tavLst>
                                    </p:anim>
                                    <p:anim calcmode="lin" valueType="num">
                                      <p:cBhvr>
                                        <p:cTn id="1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1000"/>
                                        <p:tgtEl>
                                          <p:spTgt spid="69"/>
                                        </p:tgtEl>
                                      </p:cBhvr>
                                    </p:animEffect>
                                    <p:anim calcmode="lin" valueType="num">
                                      <p:cBhvr>
                                        <p:cTn id="22" dur="1000" fill="hold"/>
                                        <p:tgtEl>
                                          <p:spTgt spid="69"/>
                                        </p:tgtEl>
                                        <p:attrNameLst>
                                          <p:attrName>ppt_x</p:attrName>
                                        </p:attrNameLst>
                                      </p:cBhvr>
                                      <p:tavLst>
                                        <p:tav tm="0">
                                          <p:val>
                                            <p:strVal val="#ppt_x"/>
                                          </p:val>
                                        </p:tav>
                                        <p:tav tm="100000">
                                          <p:val>
                                            <p:strVal val="#ppt_x"/>
                                          </p:val>
                                        </p:tav>
                                      </p:tavLst>
                                    </p:anim>
                                    <p:anim calcmode="lin" valueType="num">
                                      <p:cBhvr>
                                        <p:cTn id="23"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2"/>
                                        </p:tgtEl>
                                        <p:attrNameLst>
                                          <p:attrName>style.visibility</p:attrName>
                                        </p:attrNameLst>
                                      </p:cBhvr>
                                      <p:to>
                                        <p:strVal val="visible"/>
                                      </p:to>
                                    </p:set>
                                    <p:animEffect transition="in" filter="fade">
                                      <p:cBhvr>
                                        <p:cTn id="28" dur="1000"/>
                                        <p:tgtEl>
                                          <p:spTgt spid="72"/>
                                        </p:tgtEl>
                                      </p:cBhvr>
                                    </p:animEffect>
                                    <p:anim calcmode="lin" valueType="num">
                                      <p:cBhvr>
                                        <p:cTn id="29" dur="1000" fill="hold"/>
                                        <p:tgtEl>
                                          <p:spTgt spid="72"/>
                                        </p:tgtEl>
                                        <p:attrNameLst>
                                          <p:attrName>ppt_x</p:attrName>
                                        </p:attrNameLst>
                                      </p:cBhvr>
                                      <p:tavLst>
                                        <p:tav tm="0">
                                          <p:val>
                                            <p:strVal val="#ppt_x"/>
                                          </p:val>
                                        </p:tav>
                                        <p:tav tm="100000">
                                          <p:val>
                                            <p:strVal val="#ppt_x"/>
                                          </p:val>
                                        </p:tav>
                                      </p:tavLst>
                                    </p:anim>
                                    <p:anim calcmode="lin" valueType="num">
                                      <p:cBhvr>
                                        <p:cTn id="30"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1000"/>
                                        <p:tgtEl>
                                          <p:spTgt spid="70"/>
                                        </p:tgtEl>
                                      </p:cBhvr>
                                    </p:animEffect>
                                    <p:anim calcmode="lin" valueType="num">
                                      <p:cBhvr>
                                        <p:cTn id="36" dur="1000" fill="hold"/>
                                        <p:tgtEl>
                                          <p:spTgt spid="70"/>
                                        </p:tgtEl>
                                        <p:attrNameLst>
                                          <p:attrName>ppt_x</p:attrName>
                                        </p:attrNameLst>
                                      </p:cBhvr>
                                      <p:tavLst>
                                        <p:tav tm="0">
                                          <p:val>
                                            <p:strVal val="#ppt_x"/>
                                          </p:val>
                                        </p:tav>
                                        <p:tav tm="100000">
                                          <p:val>
                                            <p:strVal val="#ppt_x"/>
                                          </p:val>
                                        </p:tav>
                                      </p:tavLst>
                                    </p:anim>
                                    <p:anim calcmode="lin" valueType="num">
                                      <p:cBhvr>
                                        <p:cTn id="37"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تلعب إدارة التغيير دوراً حيوياً في تحقيق الاستدامة للمنظمات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2" name="Group 1">
            <a:extLst>
              <a:ext uri="{FF2B5EF4-FFF2-40B4-BE49-F238E27FC236}">
                <a16:creationId xmlns:a16="http://schemas.microsoft.com/office/drawing/2014/main" id="{E3C30E24-BE91-A6D0-3D72-7B325644D541}"/>
              </a:ext>
            </a:extLst>
          </p:cNvPr>
          <p:cNvGrpSpPr/>
          <p:nvPr/>
        </p:nvGrpSpPr>
        <p:grpSpPr>
          <a:xfrm>
            <a:off x="9891952" y="2682383"/>
            <a:ext cx="1641284" cy="2568043"/>
            <a:chOff x="4412639" y="0"/>
            <a:chExt cx="891272" cy="1394537"/>
          </a:xfrm>
        </p:grpSpPr>
        <p:sp>
          <p:nvSpPr>
            <p:cNvPr id="3" name="شكل بيضاوي 64">
              <a:extLst>
                <a:ext uri="{FF2B5EF4-FFF2-40B4-BE49-F238E27FC236}">
                  <a16:creationId xmlns:a16="http://schemas.microsoft.com/office/drawing/2014/main" id="{E88AA5F2-400C-2CBE-D037-A25B3659D189}"/>
                </a:ext>
              </a:extLst>
            </p:cNvPr>
            <p:cNvSpPr/>
            <p:nvPr/>
          </p:nvSpPr>
          <p:spPr>
            <a:xfrm>
              <a:off x="4550216"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10" name="مربع نص 18">
              <a:extLst>
                <a:ext uri="{FF2B5EF4-FFF2-40B4-BE49-F238E27FC236}">
                  <a16:creationId xmlns:a16="http://schemas.microsoft.com/office/drawing/2014/main" id="{26A68B52-FCAD-4613-0111-024C9F002CB1}"/>
                </a:ext>
              </a:extLst>
            </p:cNvPr>
            <p:cNvSpPr txBox="1"/>
            <p:nvPr/>
          </p:nvSpPr>
          <p:spPr>
            <a:xfrm>
              <a:off x="4412639" y="791752"/>
              <a:ext cx="891272" cy="602785"/>
            </a:xfrm>
            <a:prstGeom prst="rect">
              <a:avLst/>
            </a:prstGeom>
            <a:noFill/>
          </p:spPr>
          <p:txBody>
            <a:bodyPr wrap="square" rtlCol="1">
              <a:noAutofit/>
            </a:bodyPr>
            <a:lstStyle/>
            <a:p>
              <a:pPr algn="ctr" rtl="1">
                <a:lnSpc>
                  <a:spcPct val="115000"/>
                </a:lnSpc>
              </a:pPr>
              <a:r>
                <a:rPr lang="ar-EG" sz="2800" b="1" dirty="0">
                  <a:solidFill>
                    <a:srgbClr val="000000"/>
                  </a:solidFill>
                  <a:latin typeface="Times New Roman" panose="02020603050405020304" pitchFamily="18" charset="0"/>
                  <a:cs typeface="Adobe Arabic" panose="02040503050201020203" pitchFamily="18" charset="-78"/>
                </a:rPr>
                <a:t>المواءمة مع البيئة المتغيرة</a:t>
              </a:r>
              <a:endParaRPr lang="en-US" sz="2800" b="1" dirty="0">
                <a:solidFill>
                  <a:srgbClr val="000000"/>
                </a:solidFill>
                <a:latin typeface="Times New Roman" panose="02020603050405020304" pitchFamily="18" charset="0"/>
                <a:cs typeface="Adobe Arabic" panose="02040503050201020203" pitchFamily="18" charset="-78"/>
              </a:endParaRPr>
            </a:p>
          </p:txBody>
        </p:sp>
        <p:sp>
          <p:nvSpPr>
            <p:cNvPr id="13" name="TextBox 6">
              <a:extLst>
                <a:ext uri="{FF2B5EF4-FFF2-40B4-BE49-F238E27FC236}">
                  <a16:creationId xmlns:a16="http://schemas.microsoft.com/office/drawing/2014/main" id="{1E48D498-489D-B14A-6A59-BF636A865A90}"/>
                </a:ext>
              </a:extLst>
            </p:cNvPr>
            <p:cNvSpPr txBox="1"/>
            <p:nvPr/>
          </p:nvSpPr>
          <p:spPr>
            <a:xfrm>
              <a:off x="4495446" y="90546"/>
              <a:ext cx="723900" cy="429107"/>
            </a:xfrm>
            <a:prstGeom prst="rect">
              <a:avLst/>
            </a:prstGeom>
            <a:noFill/>
          </p:spPr>
          <p:txBody>
            <a:bodyPr wrap="square" rtlCol="0">
              <a:spAutoFit/>
            </a:bodyPr>
            <a:lstStyle/>
            <a:p>
              <a:pPr algn="ctr" rtl="1">
                <a:lnSpc>
                  <a:spcPct val="115000"/>
                </a:lnSpc>
              </a:pPr>
              <a:r>
                <a:rPr lang="en-US" sz="48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EDF5C39A-7A36-BDB9-F9F3-7541C0637B8A}"/>
              </a:ext>
            </a:extLst>
          </p:cNvPr>
          <p:cNvGrpSpPr/>
          <p:nvPr/>
        </p:nvGrpSpPr>
        <p:grpSpPr>
          <a:xfrm>
            <a:off x="7702464" y="2682383"/>
            <a:ext cx="1641284" cy="2568043"/>
            <a:chOff x="4412639" y="0"/>
            <a:chExt cx="891272" cy="1394537"/>
          </a:xfrm>
        </p:grpSpPr>
        <p:sp>
          <p:nvSpPr>
            <p:cNvPr id="15" name="شكل بيضاوي 64">
              <a:extLst>
                <a:ext uri="{FF2B5EF4-FFF2-40B4-BE49-F238E27FC236}">
                  <a16:creationId xmlns:a16="http://schemas.microsoft.com/office/drawing/2014/main" id="{E5BA3C78-EADE-D58C-6B4E-DA2CD7AB4F55}"/>
                </a:ext>
              </a:extLst>
            </p:cNvPr>
            <p:cNvSpPr/>
            <p:nvPr/>
          </p:nvSpPr>
          <p:spPr>
            <a:xfrm>
              <a:off x="4550216"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2" name="مربع نص 18">
              <a:extLst>
                <a:ext uri="{FF2B5EF4-FFF2-40B4-BE49-F238E27FC236}">
                  <a16:creationId xmlns:a16="http://schemas.microsoft.com/office/drawing/2014/main" id="{3BDE971F-D8DD-4A91-150B-8596E93E52AE}"/>
                </a:ext>
              </a:extLst>
            </p:cNvPr>
            <p:cNvSpPr txBox="1"/>
            <p:nvPr/>
          </p:nvSpPr>
          <p:spPr>
            <a:xfrm>
              <a:off x="4412639" y="791752"/>
              <a:ext cx="891272" cy="602785"/>
            </a:xfrm>
            <a:prstGeom prst="rect">
              <a:avLst/>
            </a:prstGeom>
            <a:noFill/>
          </p:spPr>
          <p:txBody>
            <a:bodyPr wrap="square" rtlCol="1">
              <a:noAutofit/>
            </a:bodyPr>
            <a:lstStyle/>
            <a:p>
              <a:pPr algn="ctr" rtl="1">
                <a:lnSpc>
                  <a:spcPct val="115000"/>
                </a:lnSpc>
              </a:pPr>
              <a:r>
                <a:rPr lang="ar-EG" sz="2800" b="1" dirty="0">
                  <a:solidFill>
                    <a:srgbClr val="000000"/>
                  </a:solidFill>
                  <a:latin typeface="Times New Roman" panose="02020603050405020304" pitchFamily="18" charset="0"/>
                  <a:cs typeface="Adobe Arabic" panose="02040503050201020203" pitchFamily="18" charset="-78"/>
                </a:rPr>
                <a:t>تعزيز الابتكار والتطوير</a:t>
              </a:r>
              <a:endParaRPr lang="en-US" sz="2800" b="1" dirty="0">
                <a:solidFill>
                  <a:srgbClr val="000000"/>
                </a:solidFill>
                <a:latin typeface="Times New Roman" panose="02020603050405020304" pitchFamily="18" charset="0"/>
                <a:cs typeface="Adobe Arabic" panose="02040503050201020203" pitchFamily="18" charset="-78"/>
              </a:endParaRPr>
            </a:p>
          </p:txBody>
        </p:sp>
        <p:sp>
          <p:nvSpPr>
            <p:cNvPr id="43" name="TextBox 6">
              <a:extLst>
                <a:ext uri="{FF2B5EF4-FFF2-40B4-BE49-F238E27FC236}">
                  <a16:creationId xmlns:a16="http://schemas.microsoft.com/office/drawing/2014/main" id="{0E0F51F6-A5E8-6A56-FDA6-57168787D549}"/>
                </a:ext>
              </a:extLst>
            </p:cNvPr>
            <p:cNvSpPr txBox="1"/>
            <p:nvPr/>
          </p:nvSpPr>
          <p:spPr>
            <a:xfrm>
              <a:off x="4495446" y="90546"/>
              <a:ext cx="723900" cy="482215"/>
            </a:xfrm>
            <a:prstGeom prst="rect">
              <a:avLst/>
            </a:prstGeom>
            <a:noFill/>
          </p:spPr>
          <p:txBody>
            <a:bodyPr wrap="square" rtlCol="0">
              <a:spAutoFit/>
            </a:bodyPr>
            <a:lstStyle/>
            <a:p>
              <a:pPr algn="ctr" rtl="1">
                <a:lnSpc>
                  <a:spcPct val="115000"/>
                </a:lnSpc>
              </a:pPr>
              <a:r>
                <a:rPr lang="ar-SA" sz="48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4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7" name="Group 76">
            <a:extLst>
              <a:ext uri="{FF2B5EF4-FFF2-40B4-BE49-F238E27FC236}">
                <a16:creationId xmlns:a16="http://schemas.microsoft.com/office/drawing/2014/main" id="{7287B7F5-1B9C-7964-2A85-2ECCBB1AEBF2}"/>
              </a:ext>
            </a:extLst>
          </p:cNvPr>
          <p:cNvGrpSpPr/>
          <p:nvPr/>
        </p:nvGrpSpPr>
        <p:grpSpPr>
          <a:xfrm>
            <a:off x="5512975" y="2682383"/>
            <a:ext cx="1641284" cy="2568043"/>
            <a:chOff x="4412639" y="0"/>
            <a:chExt cx="891272" cy="1394537"/>
          </a:xfrm>
        </p:grpSpPr>
        <p:sp>
          <p:nvSpPr>
            <p:cNvPr id="78" name="شكل بيضاوي 64">
              <a:extLst>
                <a:ext uri="{FF2B5EF4-FFF2-40B4-BE49-F238E27FC236}">
                  <a16:creationId xmlns:a16="http://schemas.microsoft.com/office/drawing/2014/main" id="{B8DB5A21-19B9-669B-F72E-8392472DAB1C}"/>
                </a:ext>
              </a:extLst>
            </p:cNvPr>
            <p:cNvSpPr/>
            <p:nvPr/>
          </p:nvSpPr>
          <p:spPr>
            <a:xfrm>
              <a:off x="4550216"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79" name="مربع نص 18">
              <a:extLst>
                <a:ext uri="{FF2B5EF4-FFF2-40B4-BE49-F238E27FC236}">
                  <a16:creationId xmlns:a16="http://schemas.microsoft.com/office/drawing/2014/main" id="{33231DF2-268F-3328-8508-EF40C0EAC094}"/>
                </a:ext>
              </a:extLst>
            </p:cNvPr>
            <p:cNvSpPr txBox="1"/>
            <p:nvPr/>
          </p:nvSpPr>
          <p:spPr>
            <a:xfrm>
              <a:off x="4412639" y="791752"/>
              <a:ext cx="891272" cy="602785"/>
            </a:xfrm>
            <a:prstGeom prst="rect">
              <a:avLst/>
            </a:prstGeom>
            <a:noFill/>
          </p:spPr>
          <p:txBody>
            <a:bodyPr wrap="square" rtlCol="1">
              <a:noAutofit/>
            </a:bodyPr>
            <a:lstStyle/>
            <a:p>
              <a:pPr algn="ctr" rtl="1">
                <a:lnSpc>
                  <a:spcPct val="115000"/>
                </a:lnSpc>
              </a:pPr>
              <a:r>
                <a:rPr lang="ar-EG" sz="2800" b="1" dirty="0">
                  <a:solidFill>
                    <a:srgbClr val="000000"/>
                  </a:solidFill>
                  <a:latin typeface="Times New Roman" panose="02020603050405020304" pitchFamily="18" charset="0"/>
                  <a:cs typeface="Adobe Arabic" panose="02040503050201020203" pitchFamily="18" charset="-78"/>
                </a:rPr>
                <a:t>تحقيق الكفاءة التشغيلية</a:t>
              </a:r>
              <a:endParaRPr lang="en-US" sz="2800" b="1" dirty="0">
                <a:solidFill>
                  <a:srgbClr val="000000"/>
                </a:solidFill>
                <a:latin typeface="Times New Roman" panose="02020603050405020304" pitchFamily="18" charset="0"/>
                <a:cs typeface="Adobe Arabic" panose="02040503050201020203" pitchFamily="18" charset="-78"/>
              </a:endParaRPr>
            </a:p>
          </p:txBody>
        </p:sp>
        <p:sp>
          <p:nvSpPr>
            <p:cNvPr id="80" name="TextBox 6">
              <a:extLst>
                <a:ext uri="{FF2B5EF4-FFF2-40B4-BE49-F238E27FC236}">
                  <a16:creationId xmlns:a16="http://schemas.microsoft.com/office/drawing/2014/main" id="{A610781F-A8D2-449F-E50A-6C5A2EBD8C60}"/>
                </a:ext>
              </a:extLst>
            </p:cNvPr>
            <p:cNvSpPr txBox="1"/>
            <p:nvPr/>
          </p:nvSpPr>
          <p:spPr>
            <a:xfrm>
              <a:off x="4495446" y="90546"/>
              <a:ext cx="723900" cy="482215"/>
            </a:xfrm>
            <a:prstGeom prst="rect">
              <a:avLst/>
            </a:prstGeom>
            <a:noFill/>
          </p:spPr>
          <p:txBody>
            <a:bodyPr wrap="square" rtlCol="0">
              <a:spAutoFit/>
            </a:bodyPr>
            <a:lstStyle/>
            <a:p>
              <a:pPr algn="ctr" rtl="1">
                <a:lnSpc>
                  <a:spcPct val="115000"/>
                </a:lnSpc>
              </a:pPr>
              <a:r>
                <a:rPr lang="ar-SA" sz="48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4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1" name="Group 80">
            <a:extLst>
              <a:ext uri="{FF2B5EF4-FFF2-40B4-BE49-F238E27FC236}">
                <a16:creationId xmlns:a16="http://schemas.microsoft.com/office/drawing/2014/main" id="{145679F8-0C03-5A79-0F12-F8E933215A49}"/>
              </a:ext>
            </a:extLst>
          </p:cNvPr>
          <p:cNvGrpSpPr/>
          <p:nvPr/>
        </p:nvGrpSpPr>
        <p:grpSpPr>
          <a:xfrm>
            <a:off x="3323486" y="2682383"/>
            <a:ext cx="1641284" cy="2568043"/>
            <a:chOff x="4412639" y="0"/>
            <a:chExt cx="891272" cy="1394537"/>
          </a:xfrm>
        </p:grpSpPr>
        <p:sp>
          <p:nvSpPr>
            <p:cNvPr id="82" name="شكل بيضاوي 64">
              <a:extLst>
                <a:ext uri="{FF2B5EF4-FFF2-40B4-BE49-F238E27FC236}">
                  <a16:creationId xmlns:a16="http://schemas.microsoft.com/office/drawing/2014/main" id="{D9C92029-AFC6-5122-6CB0-CE1150D519F0}"/>
                </a:ext>
              </a:extLst>
            </p:cNvPr>
            <p:cNvSpPr/>
            <p:nvPr/>
          </p:nvSpPr>
          <p:spPr>
            <a:xfrm>
              <a:off x="4550216"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83" name="مربع نص 18">
              <a:extLst>
                <a:ext uri="{FF2B5EF4-FFF2-40B4-BE49-F238E27FC236}">
                  <a16:creationId xmlns:a16="http://schemas.microsoft.com/office/drawing/2014/main" id="{63977415-6A09-73AC-A95D-CB4EA18C5B34}"/>
                </a:ext>
              </a:extLst>
            </p:cNvPr>
            <p:cNvSpPr txBox="1"/>
            <p:nvPr/>
          </p:nvSpPr>
          <p:spPr>
            <a:xfrm>
              <a:off x="4412639" y="791752"/>
              <a:ext cx="891272" cy="602785"/>
            </a:xfrm>
            <a:prstGeom prst="rect">
              <a:avLst/>
            </a:prstGeom>
            <a:noFill/>
          </p:spPr>
          <p:txBody>
            <a:bodyPr wrap="square" rtlCol="1">
              <a:noAutofit/>
            </a:bodyPr>
            <a:lstStyle/>
            <a:p>
              <a:pPr algn="ctr" rtl="1">
                <a:lnSpc>
                  <a:spcPct val="115000"/>
                </a:lnSpc>
              </a:pPr>
              <a:r>
                <a:rPr lang="ar-EG" sz="2800" b="1" dirty="0">
                  <a:solidFill>
                    <a:srgbClr val="000000"/>
                  </a:solidFill>
                  <a:latin typeface="Times New Roman" panose="02020603050405020304" pitchFamily="18" charset="0"/>
                  <a:cs typeface="Adobe Arabic" panose="02040503050201020203" pitchFamily="18" charset="-78"/>
                </a:rPr>
                <a:t>تطوير رأس المال البشري</a:t>
              </a:r>
              <a:endParaRPr lang="en-US" sz="2800" b="1" dirty="0">
                <a:solidFill>
                  <a:srgbClr val="000000"/>
                </a:solidFill>
                <a:latin typeface="Times New Roman" panose="02020603050405020304" pitchFamily="18" charset="0"/>
                <a:cs typeface="Adobe Arabic" panose="02040503050201020203" pitchFamily="18" charset="-78"/>
              </a:endParaRPr>
            </a:p>
          </p:txBody>
        </p:sp>
        <p:sp>
          <p:nvSpPr>
            <p:cNvPr id="84" name="TextBox 6">
              <a:extLst>
                <a:ext uri="{FF2B5EF4-FFF2-40B4-BE49-F238E27FC236}">
                  <a16:creationId xmlns:a16="http://schemas.microsoft.com/office/drawing/2014/main" id="{05D99F0A-B327-855A-D5CA-1580F0142BF0}"/>
                </a:ext>
              </a:extLst>
            </p:cNvPr>
            <p:cNvSpPr txBox="1"/>
            <p:nvPr/>
          </p:nvSpPr>
          <p:spPr>
            <a:xfrm>
              <a:off x="4495446" y="90546"/>
              <a:ext cx="723900" cy="482215"/>
            </a:xfrm>
            <a:prstGeom prst="rect">
              <a:avLst/>
            </a:prstGeom>
            <a:noFill/>
          </p:spPr>
          <p:txBody>
            <a:bodyPr wrap="square" rtlCol="0">
              <a:spAutoFit/>
            </a:bodyPr>
            <a:lstStyle/>
            <a:p>
              <a:pPr algn="ctr" rtl="1">
                <a:lnSpc>
                  <a:spcPct val="115000"/>
                </a:lnSpc>
              </a:pPr>
              <a:r>
                <a:rPr lang="ar-SA" sz="4800" b="1" kern="1200" dirty="0">
                  <a:solidFill>
                    <a:srgbClr val="168489"/>
                  </a:solidFill>
                  <a:effectLst/>
                  <a:latin typeface="Calibri" panose="020F0502020204030204" pitchFamily="34" charset="0"/>
                  <a:ea typeface="Calibri" panose="020F0502020204030204" pitchFamily="34" charset="0"/>
                  <a:cs typeface="Activist Light"/>
                </a:rPr>
                <a:t>04</a:t>
              </a:r>
              <a:endParaRPr lang="en-US" sz="4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5" name="Group 84">
            <a:extLst>
              <a:ext uri="{FF2B5EF4-FFF2-40B4-BE49-F238E27FC236}">
                <a16:creationId xmlns:a16="http://schemas.microsoft.com/office/drawing/2014/main" id="{A4E52F4D-2FBD-C5D1-8E1F-744A3DC33023}"/>
              </a:ext>
            </a:extLst>
          </p:cNvPr>
          <p:cNvGrpSpPr/>
          <p:nvPr/>
        </p:nvGrpSpPr>
        <p:grpSpPr>
          <a:xfrm>
            <a:off x="1133997" y="2682383"/>
            <a:ext cx="1641284" cy="2568043"/>
            <a:chOff x="4412639" y="0"/>
            <a:chExt cx="891272" cy="1394537"/>
          </a:xfrm>
        </p:grpSpPr>
        <p:sp>
          <p:nvSpPr>
            <p:cNvPr id="86" name="شكل بيضاوي 64">
              <a:extLst>
                <a:ext uri="{FF2B5EF4-FFF2-40B4-BE49-F238E27FC236}">
                  <a16:creationId xmlns:a16="http://schemas.microsoft.com/office/drawing/2014/main" id="{C3C9AF80-50C6-32DF-1071-63A3C5FFC528}"/>
                </a:ext>
              </a:extLst>
            </p:cNvPr>
            <p:cNvSpPr/>
            <p:nvPr/>
          </p:nvSpPr>
          <p:spPr>
            <a:xfrm>
              <a:off x="4550216"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87" name="مربع نص 18">
              <a:extLst>
                <a:ext uri="{FF2B5EF4-FFF2-40B4-BE49-F238E27FC236}">
                  <a16:creationId xmlns:a16="http://schemas.microsoft.com/office/drawing/2014/main" id="{CB93B966-F9D7-F328-5F62-35E803B4FB95}"/>
                </a:ext>
              </a:extLst>
            </p:cNvPr>
            <p:cNvSpPr txBox="1"/>
            <p:nvPr/>
          </p:nvSpPr>
          <p:spPr>
            <a:xfrm>
              <a:off x="4412639" y="791752"/>
              <a:ext cx="891272" cy="602785"/>
            </a:xfrm>
            <a:prstGeom prst="rect">
              <a:avLst/>
            </a:prstGeom>
            <a:noFill/>
          </p:spPr>
          <p:txBody>
            <a:bodyPr wrap="square" rtlCol="1">
              <a:noAutofit/>
            </a:bodyPr>
            <a:lstStyle/>
            <a:p>
              <a:pPr algn="ctr" rtl="1">
                <a:lnSpc>
                  <a:spcPct val="115000"/>
                </a:lnSpc>
              </a:pPr>
              <a:r>
                <a:rPr lang="ar-EG" sz="2800" b="1" dirty="0">
                  <a:solidFill>
                    <a:srgbClr val="000000"/>
                  </a:solidFill>
                  <a:latin typeface="Times New Roman" panose="02020603050405020304" pitchFamily="18" charset="0"/>
                  <a:cs typeface="Adobe Arabic" panose="02040503050201020203" pitchFamily="18" charset="-78"/>
                </a:rPr>
                <a:t>تحسين الصورة والسمعة</a:t>
              </a:r>
              <a:endParaRPr lang="en-US" sz="2800" b="1" dirty="0">
                <a:solidFill>
                  <a:srgbClr val="000000"/>
                </a:solidFill>
                <a:latin typeface="Times New Roman" panose="02020603050405020304" pitchFamily="18" charset="0"/>
                <a:cs typeface="Adobe Arabic" panose="02040503050201020203" pitchFamily="18" charset="-78"/>
              </a:endParaRPr>
            </a:p>
          </p:txBody>
        </p:sp>
        <p:sp>
          <p:nvSpPr>
            <p:cNvPr id="88" name="TextBox 6">
              <a:extLst>
                <a:ext uri="{FF2B5EF4-FFF2-40B4-BE49-F238E27FC236}">
                  <a16:creationId xmlns:a16="http://schemas.microsoft.com/office/drawing/2014/main" id="{4B8717F2-33CF-BA90-4E44-F645FB0E810C}"/>
                </a:ext>
              </a:extLst>
            </p:cNvPr>
            <p:cNvSpPr txBox="1"/>
            <p:nvPr/>
          </p:nvSpPr>
          <p:spPr>
            <a:xfrm>
              <a:off x="4495446" y="90546"/>
              <a:ext cx="723900" cy="482215"/>
            </a:xfrm>
            <a:prstGeom prst="rect">
              <a:avLst/>
            </a:prstGeom>
            <a:noFill/>
          </p:spPr>
          <p:txBody>
            <a:bodyPr wrap="square" rtlCol="0">
              <a:spAutoFit/>
            </a:bodyPr>
            <a:lstStyle/>
            <a:p>
              <a:pPr algn="ctr" rtl="1">
                <a:lnSpc>
                  <a:spcPct val="115000"/>
                </a:lnSpc>
              </a:pPr>
              <a:r>
                <a:rPr lang="ar-SA" sz="4800" b="1" kern="1200" dirty="0">
                  <a:solidFill>
                    <a:srgbClr val="168489"/>
                  </a:solidFill>
                  <a:effectLst/>
                  <a:latin typeface="Calibri" panose="020F0502020204030204" pitchFamily="34" charset="0"/>
                  <a:ea typeface="Calibri" panose="020F0502020204030204" pitchFamily="34" charset="0"/>
                  <a:cs typeface="Activist Light"/>
                </a:rPr>
                <a:t>05</a:t>
              </a:r>
              <a:endParaRPr lang="en-US" sz="4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89" name="TextBox 88">
            <a:extLst>
              <a:ext uri="{FF2B5EF4-FFF2-40B4-BE49-F238E27FC236}">
                <a16:creationId xmlns:a16="http://schemas.microsoft.com/office/drawing/2014/main" id="{46042C7C-B679-D059-23CA-EA9C305A2427}"/>
              </a:ext>
            </a:extLst>
          </p:cNvPr>
          <p:cNvSpPr txBox="1"/>
          <p:nvPr/>
        </p:nvSpPr>
        <p:spPr>
          <a:xfrm>
            <a:off x="-8437502" y="3262799"/>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للمنظمات تطبيق إدارة التغيير بشكل فعّال لتحقيق أهداف الاستدامة</a:t>
            </a:r>
            <a:r>
              <a:rPr lang="ar-SA" dirty="0"/>
              <a:t>؟</a:t>
            </a:r>
            <a:endParaRPr lang="en-US" dirty="0"/>
          </a:p>
        </p:txBody>
      </p:sp>
      <p:pic>
        <p:nvPicPr>
          <p:cNvPr id="90" name="Picture 89">
            <a:extLst>
              <a:ext uri="{FF2B5EF4-FFF2-40B4-BE49-F238E27FC236}">
                <a16:creationId xmlns:a16="http://schemas.microsoft.com/office/drawing/2014/main" id="{EF5E6768-F6DA-AEF4-230D-496177DF5C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04559" y="1967726"/>
            <a:ext cx="4287207" cy="4381407"/>
          </a:xfrm>
          <a:prstGeom prst="rect">
            <a:avLst/>
          </a:prstGeom>
        </p:spPr>
      </p:pic>
    </p:spTree>
    <p:extLst>
      <p:ext uri="{BB962C8B-B14F-4D97-AF65-F5344CB8AC3E}">
        <p14:creationId xmlns:p14="http://schemas.microsoft.com/office/powerpoint/2010/main" val="30958528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1000"/>
                                        <p:tgtEl>
                                          <p:spTgt spid="77"/>
                                        </p:tgtEl>
                                      </p:cBhvr>
                                    </p:animEffect>
                                    <p:anim calcmode="lin" valueType="num">
                                      <p:cBhvr>
                                        <p:cTn id="18" dur="1000" fill="hold"/>
                                        <p:tgtEl>
                                          <p:spTgt spid="77"/>
                                        </p:tgtEl>
                                        <p:attrNameLst>
                                          <p:attrName>ppt_x</p:attrName>
                                        </p:attrNameLst>
                                      </p:cBhvr>
                                      <p:tavLst>
                                        <p:tav tm="0">
                                          <p:val>
                                            <p:strVal val="#ppt_x"/>
                                          </p:val>
                                        </p:tav>
                                        <p:tav tm="100000">
                                          <p:val>
                                            <p:strVal val="#ppt_x"/>
                                          </p:val>
                                        </p:tav>
                                      </p:tavLst>
                                    </p:anim>
                                    <p:anim calcmode="lin" valueType="num">
                                      <p:cBhvr>
                                        <p:cTn id="19" dur="1000" fill="hold"/>
                                        <p:tgtEl>
                                          <p:spTgt spid="7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1000"/>
                                        <p:tgtEl>
                                          <p:spTgt spid="81"/>
                                        </p:tgtEl>
                                      </p:cBhvr>
                                    </p:animEffect>
                                    <p:anim calcmode="lin" valueType="num">
                                      <p:cBhvr>
                                        <p:cTn id="23" dur="1000" fill="hold"/>
                                        <p:tgtEl>
                                          <p:spTgt spid="81"/>
                                        </p:tgtEl>
                                        <p:attrNameLst>
                                          <p:attrName>ppt_x</p:attrName>
                                        </p:attrNameLst>
                                      </p:cBhvr>
                                      <p:tavLst>
                                        <p:tav tm="0">
                                          <p:val>
                                            <p:strVal val="#ppt_x"/>
                                          </p:val>
                                        </p:tav>
                                        <p:tav tm="100000">
                                          <p:val>
                                            <p:strVal val="#ppt_x"/>
                                          </p:val>
                                        </p:tav>
                                      </p:tavLst>
                                    </p:anim>
                                    <p:anim calcmode="lin" valueType="num">
                                      <p:cBhvr>
                                        <p:cTn id="24" dur="1000" fill="hold"/>
                                        <p:tgtEl>
                                          <p:spTgt spid="8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fade">
                                      <p:cBhvr>
                                        <p:cTn id="27" dur="1000"/>
                                        <p:tgtEl>
                                          <p:spTgt spid="85"/>
                                        </p:tgtEl>
                                      </p:cBhvr>
                                    </p:animEffect>
                                    <p:anim calcmode="lin" valueType="num">
                                      <p:cBhvr>
                                        <p:cTn id="28" dur="1000" fill="hold"/>
                                        <p:tgtEl>
                                          <p:spTgt spid="85"/>
                                        </p:tgtEl>
                                        <p:attrNameLst>
                                          <p:attrName>ppt_x</p:attrName>
                                        </p:attrNameLst>
                                      </p:cBhvr>
                                      <p:tavLst>
                                        <p:tav tm="0">
                                          <p:val>
                                            <p:strVal val="#ppt_x"/>
                                          </p:val>
                                        </p:tav>
                                        <p:tav tm="100000">
                                          <p:val>
                                            <p:strVal val="#ppt_x"/>
                                          </p:val>
                                        </p:tav>
                                      </p:tavLst>
                                    </p:anim>
                                    <p:anim calcmode="lin" valueType="num">
                                      <p:cBhvr>
                                        <p:cTn id="29"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8" name="TextBox 7">
            <a:extLst>
              <a:ext uri="{FF2B5EF4-FFF2-40B4-BE49-F238E27FC236}">
                <a16:creationId xmlns:a16="http://schemas.microsoft.com/office/drawing/2014/main" id="{A534BC10-2DC3-93E2-C127-93FAE677B688}"/>
              </a:ext>
            </a:extLst>
          </p:cNvPr>
          <p:cNvSpPr txBox="1"/>
          <p:nvPr/>
        </p:nvSpPr>
        <p:spPr>
          <a:xfrm>
            <a:off x="1676848"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للمنظمات تطبيق إدارة التغيير بشكل فعّال لتحقيق أهداف الاستدامة</a:t>
            </a:r>
            <a:r>
              <a:rPr lang="ar-SA" dirty="0"/>
              <a:t>؟</a:t>
            </a:r>
            <a:endParaRPr lang="en-US" dirty="0"/>
          </a:p>
        </p:txBody>
      </p:sp>
      <p:pic>
        <p:nvPicPr>
          <p:cNvPr id="9" name="Picture 8">
            <a:extLst>
              <a:ext uri="{FF2B5EF4-FFF2-40B4-BE49-F238E27FC236}">
                <a16:creationId xmlns:a16="http://schemas.microsoft.com/office/drawing/2014/main" id="{3662E8AA-E9A9-D7D1-9027-D9D33F40FA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1" name="Picture 10">
            <a:extLst>
              <a:ext uri="{FF2B5EF4-FFF2-40B4-BE49-F238E27FC236}">
                <a16:creationId xmlns:a16="http://schemas.microsoft.com/office/drawing/2014/main" id="{8C9F374D-1860-100C-E705-753FE2984B9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003464" y="1711843"/>
            <a:ext cx="5146157" cy="5146157"/>
          </a:xfrm>
          <a:prstGeom prst="rect">
            <a:avLst/>
          </a:prstGeom>
        </p:spPr>
      </p:pic>
    </p:spTree>
    <p:extLst>
      <p:ext uri="{BB962C8B-B14F-4D97-AF65-F5344CB8AC3E}">
        <p14:creationId xmlns:p14="http://schemas.microsoft.com/office/powerpoint/2010/main" val="42654473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8" name="TextBox 7">
            <a:extLst>
              <a:ext uri="{FF2B5EF4-FFF2-40B4-BE49-F238E27FC236}">
                <a16:creationId xmlns:a16="http://schemas.microsoft.com/office/drawing/2014/main" id="{A534BC10-2DC3-93E2-C127-93FAE677B688}"/>
              </a:ext>
            </a:extLst>
          </p:cNvPr>
          <p:cNvSpPr txBox="1"/>
          <p:nvPr/>
        </p:nvSpPr>
        <p:spPr>
          <a:xfrm>
            <a:off x="-7880106"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للمنظمات تطبيق إدارة التغيير بشكل فعّال لتحقيق أهداف الاستدامة</a:t>
            </a:r>
            <a:r>
              <a:rPr lang="ar-SA" dirty="0"/>
              <a:t>؟</a:t>
            </a:r>
            <a:endParaRPr lang="en-US" dirty="0"/>
          </a:p>
        </p:txBody>
      </p:sp>
      <p:pic>
        <p:nvPicPr>
          <p:cNvPr id="9" name="Picture 8">
            <a:extLst>
              <a:ext uri="{FF2B5EF4-FFF2-40B4-BE49-F238E27FC236}">
                <a16:creationId xmlns:a16="http://schemas.microsoft.com/office/drawing/2014/main" id="{3662E8AA-E9A9-D7D1-9027-D9D33F40FA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59966" y="1967726"/>
            <a:ext cx="4287207" cy="4381407"/>
          </a:xfrm>
          <a:prstGeom prst="rect">
            <a:avLst/>
          </a:prstGeom>
        </p:spPr>
      </p:pic>
      <p:pic>
        <p:nvPicPr>
          <p:cNvPr id="2" name="Picture 1">
            <a:extLst>
              <a:ext uri="{FF2B5EF4-FFF2-40B4-BE49-F238E27FC236}">
                <a16:creationId xmlns:a16="http://schemas.microsoft.com/office/drawing/2014/main" id="{9FA6CD6C-85F3-F0B7-5174-CAE581CF61D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3" name="TextBox 2">
            <a:extLst>
              <a:ext uri="{FF2B5EF4-FFF2-40B4-BE49-F238E27FC236}">
                <a16:creationId xmlns:a16="http://schemas.microsoft.com/office/drawing/2014/main" id="{6BA31D71-AF9D-6789-F17E-C21ACCA79298}"/>
              </a:ext>
            </a:extLst>
          </p:cNvPr>
          <p:cNvSpPr txBox="1"/>
          <p:nvPr/>
        </p:nvSpPr>
        <p:spPr>
          <a:xfrm>
            <a:off x="5215955" y="1997867"/>
            <a:ext cx="6224506" cy="941796"/>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marL="0" indent="0">
              <a:buNone/>
            </a:pPr>
            <a:r>
              <a:rPr lang="ar-SA"/>
              <a:t>هناك عدة طرق يمكن للمنظمات تطبيق إدارة التغيير بشكل فعال لتحقيق أهداف الاستدامة:</a:t>
            </a:r>
            <a:endParaRPr lang="en-US"/>
          </a:p>
        </p:txBody>
      </p:sp>
      <p:sp>
        <p:nvSpPr>
          <p:cNvPr id="10" name="TextBox 9">
            <a:extLst>
              <a:ext uri="{FF2B5EF4-FFF2-40B4-BE49-F238E27FC236}">
                <a16:creationId xmlns:a16="http://schemas.microsoft.com/office/drawing/2014/main" id="{C131B43D-0A6A-B50B-E90A-555D807738E3}"/>
              </a:ext>
            </a:extLst>
          </p:cNvPr>
          <p:cNvSpPr txBox="1"/>
          <p:nvPr/>
        </p:nvSpPr>
        <p:spPr>
          <a:xfrm>
            <a:off x="5215955" y="318303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وضع رؤية واضحة وأهداف محددة للاستدامة تتفق عليها كافة الأطراف</a:t>
            </a:r>
            <a:endParaRPr lang="en-US" dirty="0"/>
          </a:p>
        </p:txBody>
      </p:sp>
      <p:sp>
        <p:nvSpPr>
          <p:cNvPr id="11" name="TextBox 10">
            <a:extLst>
              <a:ext uri="{FF2B5EF4-FFF2-40B4-BE49-F238E27FC236}">
                <a16:creationId xmlns:a16="http://schemas.microsoft.com/office/drawing/2014/main" id="{D090A677-D886-3EC3-A0A8-773BC96FE09B}"/>
              </a:ext>
            </a:extLst>
          </p:cNvPr>
          <p:cNvSpPr txBox="1"/>
          <p:nvPr/>
        </p:nvSpPr>
        <p:spPr>
          <a:xfrm>
            <a:off x="5215955" y="3943472"/>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إشراك جميع المستويات الإدارية والعاملين في وضع الخطط واتخاذ القرارات</a:t>
            </a:r>
            <a:endParaRPr lang="en-US" dirty="0"/>
          </a:p>
        </p:txBody>
      </p:sp>
      <p:sp>
        <p:nvSpPr>
          <p:cNvPr id="12" name="TextBox 11">
            <a:extLst>
              <a:ext uri="{FF2B5EF4-FFF2-40B4-BE49-F238E27FC236}">
                <a16:creationId xmlns:a16="http://schemas.microsoft.com/office/drawing/2014/main" id="{6D3CD2FF-4513-E12A-EDEE-45D01A62E365}"/>
              </a:ext>
            </a:extLst>
          </p:cNvPr>
          <p:cNvSpPr txBox="1"/>
          <p:nvPr/>
        </p:nvSpPr>
        <p:spPr>
          <a:xfrm>
            <a:off x="5215955" y="512864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توفير التدريب وبرامج التوعية لبناء القدرات ونشر ثقافة الاستدامة</a:t>
            </a:r>
            <a:endParaRPr lang="en-US" dirty="0"/>
          </a:p>
        </p:txBody>
      </p:sp>
      <p:sp>
        <p:nvSpPr>
          <p:cNvPr id="13" name="TextBox 12">
            <a:extLst>
              <a:ext uri="{FF2B5EF4-FFF2-40B4-BE49-F238E27FC236}">
                <a16:creationId xmlns:a16="http://schemas.microsoft.com/office/drawing/2014/main" id="{8D89E073-256B-7825-FA3C-D4B9F651CCB4}"/>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dirty="0"/>
              <a:t>وضع آليات لقياس الأداء ومتابعة تحقيق الأهداف والمؤشرات</a:t>
            </a:r>
            <a:endParaRPr lang="en-US" dirty="0"/>
          </a:p>
        </p:txBody>
      </p:sp>
    </p:spTree>
    <p:extLst>
      <p:ext uri="{BB962C8B-B14F-4D97-AF65-F5344CB8AC3E}">
        <p14:creationId xmlns:p14="http://schemas.microsoft.com/office/powerpoint/2010/main" val="3840438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517065"/>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معنى التنمية المستدامة</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https://youtu.be/JOb0IovcNqo?si=hC6iev5vdrb30APg</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B8342735-A8FE-5EFB-50E2-68F48DD527A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24" t="16881" r="2515" b="20599"/>
          <a:stretch/>
        </p:blipFill>
        <p:spPr bwMode="auto">
          <a:xfrm>
            <a:off x="-5811293" y="2330798"/>
            <a:ext cx="4656167" cy="30966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33201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9FA6CD6C-85F3-F0B7-5174-CAE581CF61D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10" name="TextBox 9">
            <a:extLst>
              <a:ext uri="{FF2B5EF4-FFF2-40B4-BE49-F238E27FC236}">
                <a16:creationId xmlns:a16="http://schemas.microsoft.com/office/drawing/2014/main" id="{C131B43D-0A6A-B50B-E90A-555D807738E3}"/>
              </a:ext>
            </a:extLst>
          </p:cNvPr>
          <p:cNvSpPr txBox="1"/>
          <p:nvPr/>
        </p:nvSpPr>
        <p:spPr>
          <a:xfrm>
            <a:off x="5215955" y="203880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مكافأة السلوكيات والممارسات المستدامة وتحفيزها</a:t>
            </a:r>
            <a:endParaRPr lang="en-US" dirty="0"/>
          </a:p>
        </p:txBody>
      </p:sp>
      <p:sp>
        <p:nvSpPr>
          <p:cNvPr id="11" name="TextBox 10">
            <a:extLst>
              <a:ext uri="{FF2B5EF4-FFF2-40B4-BE49-F238E27FC236}">
                <a16:creationId xmlns:a16="http://schemas.microsoft.com/office/drawing/2014/main" id="{D090A677-D886-3EC3-A0A8-773BC96FE09B}"/>
              </a:ext>
            </a:extLst>
          </p:cNvPr>
          <p:cNvSpPr txBox="1"/>
          <p:nvPr/>
        </p:nvSpPr>
        <p:spPr>
          <a:xfrm>
            <a:off x="5215955" y="3180650"/>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الاستمرار في تقييم التقدم وتحسين العمليات بما يتمشى مع الاتجاهات الحديثة</a:t>
            </a:r>
            <a:endParaRPr lang="en-US" dirty="0"/>
          </a:p>
        </p:txBody>
      </p:sp>
      <p:sp>
        <p:nvSpPr>
          <p:cNvPr id="12" name="TextBox 11">
            <a:extLst>
              <a:ext uri="{FF2B5EF4-FFF2-40B4-BE49-F238E27FC236}">
                <a16:creationId xmlns:a16="http://schemas.microsoft.com/office/drawing/2014/main" id="{6D3CD2FF-4513-E12A-EDEE-45D01A62E365}"/>
              </a:ext>
            </a:extLst>
          </p:cNvPr>
          <p:cNvSpPr txBox="1"/>
          <p:nvPr/>
        </p:nvSpPr>
        <p:spPr>
          <a:xfrm>
            <a:off x="5215955" y="474722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اتخاذ قرارات استباقية لاستشراف التحديات المستقبلية في ظل تغير المناخ</a:t>
            </a:r>
            <a:endParaRPr lang="en-US" dirty="0"/>
          </a:p>
        </p:txBody>
      </p:sp>
      <p:sp>
        <p:nvSpPr>
          <p:cNvPr id="13" name="TextBox 12">
            <a:extLst>
              <a:ext uri="{FF2B5EF4-FFF2-40B4-BE49-F238E27FC236}">
                <a16:creationId xmlns:a16="http://schemas.microsoft.com/office/drawing/2014/main" id="{8D89E073-256B-7825-FA3C-D4B9F651CCB4}"/>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الالتزام بشفافية الأداء ومحاسبة الأطراف ذات الصلة</a:t>
            </a:r>
            <a:endParaRPr lang="en-US" dirty="0"/>
          </a:p>
        </p:txBody>
      </p:sp>
    </p:spTree>
    <p:extLst>
      <p:ext uri="{BB962C8B-B14F-4D97-AF65-F5344CB8AC3E}">
        <p14:creationId xmlns:p14="http://schemas.microsoft.com/office/powerpoint/2010/main" val="22184120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طرق </a:t>
              </a:r>
              <a:r>
                <a:rPr lang="ar-EG" sz="4000" b="1" dirty="0">
                  <a:solidFill>
                    <a:srgbClr val="168489"/>
                  </a:solidFill>
                  <a:latin typeface="Adobe Arabic" panose="02040503050201020203" pitchFamily="18" charset="-78"/>
                  <a:cs typeface="Adobe Arabic" panose="02040503050201020203" pitchFamily="18" charset="-78"/>
                </a:rPr>
                <a:t>تعزيز الابتكار وتطبيق الأفكار المستدامة في المؤسسات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9FA6CD6C-85F3-F0B7-5174-CAE581CF61D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5511852" y="1711843"/>
            <a:ext cx="5146157" cy="5146157"/>
          </a:xfrm>
          <a:prstGeom prst="rect">
            <a:avLst/>
          </a:prstGeom>
        </p:spPr>
      </p:pic>
      <p:grpSp>
        <p:nvGrpSpPr>
          <p:cNvPr id="49" name="Group 48">
            <a:extLst>
              <a:ext uri="{FF2B5EF4-FFF2-40B4-BE49-F238E27FC236}">
                <a16:creationId xmlns:a16="http://schemas.microsoft.com/office/drawing/2014/main" id="{DDDA6688-2868-D399-5EA6-8BC42F390D74}"/>
              </a:ext>
            </a:extLst>
          </p:cNvPr>
          <p:cNvGrpSpPr/>
          <p:nvPr/>
        </p:nvGrpSpPr>
        <p:grpSpPr>
          <a:xfrm>
            <a:off x="438150" y="2806622"/>
            <a:ext cx="2204732" cy="2273465"/>
            <a:chOff x="438150" y="2806622"/>
            <a:chExt cx="2204732" cy="2273465"/>
          </a:xfrm>
        </p:grpSpPr>
        <p:grpSp>
          <p:nvGrpSpPr>
            <p:cNvPr id="8" name="Group 7">
              <a:extLst>
                <a:ext uri="{FF2B5EF4-FFF2-40B4-BE49-F238E27FC236}">
                  <a16:creationId xmlns:a16="http://schemas.microsoft.com/office/drawing/2014/main" id="{3A10367D-0937-B137-73C2-D809CB133352}"/>
                </a:ext>
              </a:extLst>
            </p:cNvPr>
            <p:cNvGrpSpPr/>
            <p:nvPr/>
          </p:nvGrpSpPr>
          <p:grpSpPr>
            <a:xfrm>
              <a:off x="438150" y="2806622"/>
              <a:ext cx="2204732" cy="2273465"/>
              <a:chOff x="0" y="5"/>
              <a:chExt cx="1338154" cy="1380694"/>
            </a:xfrm>
          </p:grpSpPr>
          <p:sp>
            <p:nvSpPr>
              <p:cNvPr id="42" name="Rectangle: Diagonal Corners Rounded 41">
                <a:extLst>
                  <a:ext uri="{FF2B5EF4-FFF2-40B4-BE49-F238E27FC236}">
                    <a16:creationId xmlns:a16="http://schemas.microsoft.com/office/drawing/2014/main" id="{A6FA4D6C-C9FC-DAEC-C8EA-504D6CDDE668}"/>
                  </a:ext>
                </a:extLst>
              </p:cNvPr>
              <p:cNvSpPr/>
              <p:nvPr/>
            </p:nvSpPr>
            <p:spPr>
              <a:xfrm flipV="1">
                <a:off x="0" y="67113"/>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3" name="Rectangle: Diagonal Corners Rounded 42">
                <a:extLst>
                  <a:ext uri="{FF2B5EF4-FFF2-40B4-BE49-F238E27FC236}">
                    <a16:creationId xmlns:a16="http://schemas.microsoft.com/office/drawing/2014/main" id="{D7B124CE-7716-CA0D-5522-4D6917CA4B90}"/>
                  </a:ext>
                </a:extLst>
              </p:cNvPr>
              <p:cNvSpPr/>
              <p:nvPr/>
            </p:nvSpPr>
            <p:spPr>
              <a:xfrm flipV="1">
                <a:off x="59790" y="5"/>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4" name="TextBox 64">
                <a:extLst>
                  <a:ext uri="{FF2B5EF4-FFF2-40B4-BE49-F238E27FC236}">
                    <a16:creationId xmlns:a16="http://schemas.microsoft.com/office/drawing/2014/main" id="{CA1CADD0-BC6F-AC8E-4078-83819CE46911}"/>
                  </a:ext>
                </a:extLst>
              </p:cNvPr>
              <p:cNvSpPr txBox="1"/>
              <p:nvPr/>
            </p:nvSpPr>
            <p:spPr>
              <a:xfrm>
                <a:off x="61361" y="544499"/>
                <a:ext cx="1204257" cy="617099"/>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التحول الرقمي والتكنولوجي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رسم 30" descr="معالج">
              <a:extLst>
                <a:ext uri="{FF2B5EF4-FFF2-40B4-BE49-F238E27FC236}">
                  <a16:creationId xmlns:a16="http://schemas.microsoft.com/office/drawing/2014/main" id="{E75D59A8-FC02-4B72-A154-1D7CAFFB49D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68222" y="2998473"/>
              <a:ext cx="835393" cy="834895"/>
            </a:xfrm>
            <a:prstGeom prst="rect">
              <a:avLst/>
            </a:prstGeom>
          </p:spPr>
        </p:pic>
      </p:grpSp>
      <p:grpSp>
        <p:nvGrpSpPr>
          <p:cNvPr id="47" name="Group 46">
            <a:extLst>
              <a:ext uri="{FF2B5EF4-FFF2-40B4-BE49-F238E27FC236}">
                <a16:creationId xmlns:a16="http://schemas.microsoft.com/office/drawing/2014/main" id="{4457FB3C-2324-73F1-B9EB-A57BFC8B6E55}"/>
              </a:ext>
            </a:extLst>
          </p:cNvPr>
          <p:cNvGrpSpPr/>
          <p:nvPr/>
        </p:nvGrpSpPr>
        <p:grpSpPr>
          <a:xfrm>
            <a:off x="4959834" y="2806621"/>
            <a:ext cx="2206950" cy="2273465"/>
            <a:chOff x="4959834" y="2806621"/>
            <a:chExt cx="2206950" cy="2273465"/>
          </a:xfrm>
        </p:grpSpPr>
        <p:grpSp>
          <p:nvGrpSpPr>
            <p:cNvPr id="15" name="Group 14">
              <a:extLst>
                <a:ext uri="{FF2B5EF4-FFF2-40B4-BE49-F238E27FC236}">
                  <a16:creationId xmlns:a16="http://schemas.microsoft.com/office/drawing/2014/main" id="{ECEE97BB-AD1F-E27A-6F73-A3C5961738D4}"/>
                </a:ext>
              </a:extLst>
            </p:cNvPr>
            <p:cNvGrpSpPr/>
            <p:nvPr/>
          </p:nvGrpSpPr>
          <p:grpSpPr>
            <a:xfrm>
              <a:off x="4959834" y="2806621"/>
              <a:ext cx="2206950" cy="2273465"/>
              <a:chOff x="2386307" y="4"/>
              <a:chExt cx="1339500" cy="1380694"/>
            </a:xfrm>
          </p:grpSpPr>
          <p:sp>
            <p:nvSpPr>
              <p:cNvPr id="33" name="Rectangle: Diagonal Corners Rounded 32">
                <a:extLst>
                  <a:ext uri="{FF2B5EF4-FFF2-40B4-BE49-F238E27FC236}">
                    <a16:creationId xmlns:a16="http://schemas.microsoft.com/office/drawing/2014/main" id="{E5F477FC-9BD2-C8D5-F553-774C36910FCC}"/>
                  </a:ext>
                </a:extLst>
              </p:cNvPr>
              <p:cNvSpPr/>
              <p:nvPr/>
            </p:nvSpPr>
            <p:spPr>
              <a:xfrm flipV="1">
                <a:off x="2386307" y="67112"/>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4" name="Rectangle: Diagonal Corners Rounded 33">
                <a:extLst>
                  <a:ext uri="{FF2B5EF4-FFF2-40B4-BE49-F238E27FC236}">
                    <a16:creationId xmlns:a16="http://schemas.microsoft.com/office/drawing/2014/main" id="{7790B717-B821-FEE4-C2EC-455015B0D846}"/>
                  </a:ext>
                </a:extLst>
              </p:cNvPr>
              <p:cNvSpPr/>
              <p:nvPr/>
            </p:nvSpPr>
            <p:spPr>
              <a:xfrm flipV="1">
                <a:off x="2446097" y="4"/>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TextBox 54">
                <a:extLst>
                  <a:ext uri="{FF2B5EF4-FFF2-40B4-BE49-F238E27FC236}">
                    <a16:creationId xmlns:a16="http://schemas.microsoft.com/office/drawing/2014/main" id="{11730CE0-9975-DD7B-2D7C-C21441127826}"/>
                  </a:ext>
                </a:extLst>
              </p:cNvPr>
              <p:cNvSpPr txBox="1"/>
              <p:nvPr/>
            </p:nvSpPr>
            <p:spPr>
              <a:xfrm>
                <a:off x="2439758" y="544501"/>
                <a:ext cx="1286048" cy="617099"/>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استقطاب المواهب والكفاءات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Graphic 32" descr="Target Audience with solid fill">
              <a:extLst>
                <a:ext uri="{FF2B5EF4-FFF2-40B4-BE49-F238E27FC236}">
                  <a16:creationId xmlns:a16="http://schemas.microsoft.com/office/drawing/2014/main" id="{9A624856-CCAF-41E2-A90A-5863FC2830B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73873" y="2924033"/>
              <a:ext cx="984364" cy="983777"/>
            </a:xfrm>
            <a:prstGeom prst="rect">
              <a:avLst/>
            </a:prstGeom>
          </p:spPr>
        </p:pic>
      </p:grpSp>
      <p:grpSp>
        <p:nvGrpSpPr>
          <p:cNvPr id="48" name="Group 47">
            <a:extLst>
              <a:ext uri="{FF2B5EF4-FFF2-40B4-BE49-F238E27FC236}">
                <a16:creationId xmlns:a16="http://schemas.microsoft.com/office/drawing/2014/main" id="{752976B8-9933-4050-DFC8-F297406CE891}"/>
              </a:ext>
            </a:extLst>
          </p:cNvPr>
          <p:cNvGrpSpPr/>
          <p:nvPr/>
        </p:nvGrpSpPr>
        <p:grpSpPr>
          <a:xfrm>
            <a:off x="2705848" y="2806613"/>
            <a:ext cx="2237727" cy="2273463"/>
            <a:chOff x="2705848" y="2806613"/>
            <a:chExt cx="2237727" cy="2273463"/>
          </a:xfrm>
        </p:grpSpPr>
        <p:grpSp>
          <p:nvGrpSpPr>
            <p:cNvPr id="16" name="Group 15">
              <a:extLst>
                <a:ext uri="{FF2B5EF4-FFF2-40B4-BE49-F238E27FC236}">
                  <a16:creationId xmlns:a16="http://schemas.microsoft.com/office/drawing/2014/main" id="{C0286AF7-012B-2766-2A24-7DB2B88507A2}"/>
                </a:ext>
              </a:extLst>
            </p:cNvPr>
            <p:cNvGrpSpPr/>
            <p:nvPr/>
          </p:nvGrpSpPr>
          <p:grpSpPr>
            <a:xfrm>
              <a:off x="2705848" y="2806613"/>
              <a:ext cx="2237727" cy="2273463"/>
              <a:chOff x="1196770" y="0"/>
              <a:chExt cx="1358179" cy="1380694"/>
            </a:xfrm>
          </p:grpSpPr>
          <p:sp>
            <p:nvSpPr>
              <p:cNvPr id="30" name="Rectangle: Diagonal Corners Rounded 29">
                <a:extLst>
                  <a:ext uri="{FF2B5EF4-FFF2-40B4-BE49-F238E27FC236}">
                    <a16:creationId xmlns:a16="http://schemas.microsoft.com/office/drawing/2014/main" id="{90290A3A-126B-F16B-460C-5859A5D7E896}"/>
                  </a:ext>
                </a:extLst>
              </p:cNvPr>
              <p:cNvSpPr/>
              <p:nvPr/>
            </p:nvSpPr>
            <p:spPr>
              <a:xfrm flipV="1">
                <a:off x="1196770" y="67108"/>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1" name="Rectangle: Diagonal Corners Rounded 30">
                <a:extLst>
                  <a:ext uri="{FF2B5EF4-FFF2-40B4-BE49-F238E27FC236}">
                    <a16:creationId xmlns:a16="http://schemas.microsoft.com/office/drawing/2014/main" id="{E0E93A23-5211-2264-BC3F-4E395D98E56F}"/>
                  </a:ext>
                </a:extLst>
              </p:cNvPr>
              <p:cNvSpPr/>
              <p:nvPr/>
            </p:nvSpPr>
            <p:spPr>
              <a:xfrm flipV="1">
                <a:off x="1256560" y="0"/>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2" name="TextBox 51">
                <a:extLst>
                  <a:ext uri="{FF2B5EF4-FFF2-40B4-BE49-F238E27FC236}">
                    <a16:creationId xmlns:a16="http://schemas.microsoft.com/office/drawing/2014/main" id="{972892FE-58DC-4A88-C961-24CF7FCF09C4}"/>
                  </a:ext>
                </a:extLst>
              </p:cNvPr>
              <p:cNvSpPr txBox="1"/>
              <p:nvPr/>
            </p:nvSpPr>
            <p:spPr>
              <a:xfrm>
                <a:off x="1231655" y="544500"/>
                <a:ext cx="1323294" cy="617100"/>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الشراكات الاستراتيجية والتعاون الخارجي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9" name="رسم 64" descr="قاعة مجلس الإدارة">
              <a:extLst>
                <a:ext uri="{FF2B5EF4-FFF2-40B4-BE49-F238E27FC236}">
                  <a16:creationId xmlns:a16="http://schemas.microsoft.com/office/drawing/2014/main" id="{60AF035E-CDD2-4636-A402-0A47FBAA1CE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338453" y="2915928"/>
              <a:ext cx="1000583" cy="999985"/>
            </a:xfrm>
            <a:prstGeom prst="snip1Rect">
              <a:avLst/>
            </a:prstGeom>
          </p:spPr>
        </p:pic>
      </p:grpSp>
      <p:grpSp>
        <p:nvGrpSpPr>
          <p:cNvPr id="45" name="Group 44">
            <a:extLst>
              <a:ext uri="{FF2B5EF4-FFF2-40B4-BE49-F238E27FC236}">
                <a16:creationId xmlns:a16="http://schemas.microsoft.com/office/drawing/2014/main" id="{6B2DB288-B44D-2418-8101-FB2750085C84}"/>
              </a:ext>
            </a:extLst>
          </p:cNvPr>
          <p:cNvGrpSpPr/>
          <p:nvPr/>
        </p:nvGrpSpPr>
        <p:grpSpPr>
          <a:xfrm>
            <a:off x="9415974" y="2806621"/>
            <a:ext cx="2337874" cy="2273465"/>
            <a:chOff x="9415974" y="2806621"/>
            <a:chExt cx="2337874" cy="2273465"/>
          </a:xfrm>
        </p:grpSpPr>
        <p:grpSp>
          <p:nvGrpSpPr>
            <p:cNvPr id="9" name="Group 8">
              <a:extLst>
                <a:ext uri="{FF2B5EF4-FFF2-40B4-BE49-F238E27FC236}">
                  <a16:creationId xmlns:a16="http://schemas.microsoft.com/office/drawing/2014/main" id="{84C451A7-7B22-F6A7-CDC5-E4EA5D785459}"/>
                </a:ext>
              </a:extLst>
            </p:cNvPr>
            <p:cNvGrpSpPr/>
            <p:nvPr/>
          </p:nvGrpSpPr>
          <p:grpSpPr>
            <a:xfrm>
              <a:off x="9415974" y="2806621"/>
              <a:ext cx="2337874" cy="2273465"/>
              <a:chOff x="4737952" y="4"/>
              <a:chExt cx="1418963" cy="1380694"/>
            </a:xfrm>
          </p:grpSpPr>
          <p:sp>
            <p:nvSpPr>
              <p:cNvPr id="39" name="Rectangle: Diagonal Corners Rounded 38">
                <a:extLst>
                  <a:ext uri="{FF2B5EF4-FFF2-40B4-BE49-F238E27FC236}">
                    <a16:creationId xmlns:a16="http://schemas.microsoft.com/office/drawing/2014/main" id="{AAF56943-619F-1CE7-B7CF-3D7CC56DE651}"/>
                  </a:ext>
                </a:extLst>
              </p:cNvPr>
              <p:cNvSpPr/>
              <p:nvPr/>
            </p:nvSpPr>
            <p:spPr>
              <a:xfrm flipV="1">
                <a:off x="4748858" y="67112"/>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0" name="Rectangle: Diagonal Corners Rounded 39">
                <a:extLst>
                  <a:ext uri="{FF2B5EF4-FFF2-40B4-BE49-F238E27FC236}">
                    <a16:creationId xmlns:a16="http://schemas.microsoft.com/office/drawing/2014/main" id="{EA979683-2FF7-6806-5BFB-64CA80F5219E}"/>
                  </a:ext>
                </a:extLst>
              </p:cNvPr>
              <p:cNvSpPr/>
              <p:nvPr/>
            </p:nvSpPr>
            <p:spPr>
              <a:xfrm flipV="1">
                <a:off x="4808648" y="4"/>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1" name="TextBox 61">
                <a:extLst>
                  <a:ext uri="{FF2B5EF4-FFF2-40B4-BE49-F238E27FC236}">
                    <a16:creationId xmlns:a16="http://schemas.microsoft.com/office/drawing/2014/main" id="{C0D85A2E-2305-EA6C-A8A1-336B29A828BE}"/>
                  </a:ext>
                </a:extLst>
              </p:cNvPr>
              <p:cNvSpPr txBox="1"/>
              <p:nvPr/>
            </p:nvSpPr>
            <p:spPr>
              <a:xfrm>
                <a:off x="4737953" y="557675"/>
                <a:ext cx="1418963" cy="617099"/>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ثقافة داعمة للابتكار والاستدامة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8" name="رسم 10" descr="مراجعه العميل-من اليمين لليسار">
              <a:extLst>
                <a:ext uri="{FF2B5EF4-FFF2-40B4-BE49-F238E27FC236}">
                  <a16:creationId xmlns:a16="http://schemas.microsoft.com/office/drawing/2014/main" id="{55CB82F9-1740-3E56-67D6-BCFD068EDC6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208265" y="2991997"/>
              <a:ext cx="848356" cy="847849"/>
            </a:xfrm>
            <a:prstGeom prst="rect">
              <a:avLst/>
            </a:prstGeom>
          </p:spPr>
        </p:pic>
      </p:grpSp>
      <p:grpSp>
        <p:nvGrpSpPr>
          <p:cNvPr id="46" name="Group 45">
            <a:extLst>
              <a:ext uri="{FF2B5EF4-FFF2-40B4-BE49-F238E27FC236}">
                <a16:creationId xmlns:a16="http://schemas.microsoft.com/office/drawing/2014/main" id="{3ECDE21B-EC51-251F-0BAA-548254F1D6E3}"/>
              </a:ext>
            </a:extLst>
          </p:cNvPr>
          <p:cNvGrpSpPr/>
          <p:nvPr/>
        </p:nvGrpSpPr>
        <p:grpSpPr>
          <a:xfrm>
            <a:off x="7201793" y="2806619"/>
            <a:ext cx="2204733" cy="2273465"/>
            <a:chOff x="7201793" y="2806619"/>
            <a:chExt cx="2204733" cy="2273465"/>
          </a:xfrm>
        </p:grpSpPr>
        <p:grpSp>
          <p:nvGrpSpPr>
            <p:cNvPr id="14" name="Group 13">
              <a:extLst>
                <a:ext uri="{FF2B5EF4-FFF2-40B4-BE49-F238E27FC236}">
                  <a16:creationId xmlns:a16="http://schemas.microsoft.com/office/drawing/2014/main" id="{51E662BB-F035-0117-3D09-28EB4850ACFF}"/>
                </a:ext>
              </a:extLst>
            </p:cNvPr>
            <p:cNvGrpSpPr/>
            <p:nvPr/>
          </p:nvGrpSpPr>
          <p:grpSpPr>
            <a:xfrm>
              <a:off x="7201793" y="2806619"/>
              <a:ext cx="2204733" cy="2273465"/>
              <a:chOff x="3572285" y="3"/>
              <a:chExt cx="1338155" cy="1380694"/>
            </a:xfrm>
          </p:grpSpPr>
          <p:sp>
            <p:nvSpPr>
              <p:cNvPr id="36" name="Rectangle: Diagonal Corners Rounded 35">
                <a:extLst>
                  <a:ext uri="{FF2B5EF4-FFF2-40B4-BE49-F238E27FC236}">
                    <a16:creationId xmlns:a16="http://schemas.microsoft.com/office/drawing/2014/main" id="{BC759477-D996-ED4B-452C-4D42F7AC4223}"/>
                  </a:ext>
                </a:extLst>
              </p:cNvPr>
              <p:cNvSpPr/>
              <p:nvPr/>
            </p:nvSpPr>
            <p:spPr>
              <a:xfrm flipV="1">
                <a:off x="3572285" y="67111"/>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7" name="Rectangle: Diagonal Corners Rounded 36">
                <a:extLst>
                  <a:ext uri="{FF2B5EF4-FFF2-40B4-BE49-F238E27FC236}">
                    <a16:creationId xmlns:a16="http://schemas.microsoft.com/office/drawing/2014/main" id="{68D36E29-E9FE-98A4-5C66-B7B74E0191F7}"/>
                  </a:ext>
                </a:extLst>
              </p:cNvPr>
              <p:cNvSpPr/>
              <p:nvPr/>
            </p:nvSpPr>
            <p:spPr>
              <a:xfrm flipV="1">
                <a:off x="3632075" y="3"/>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TextBox 57">
                <a:extLst>
                  <a:ext uri="{FF2B5EF4-FFF2-40B4-BE49-F238E27FC236}">
                    <a16:creationId xmlns:a16="http://schemas.microsoft.com/office/drawing/2014/main" id="{C0C65A7F-011F-B91A-0B0A-C32320015C11}"/>
                  </a:ext>
                </a:extLst>
              </p:cNvPr>
              <p:cNvSpPr txBox="1"/>
              <p:nvPr/>
            </p:nvSpPr>
            <p:spPr>
              <a:xfrm>
                <a:off x="3706545" y="544306"/>
                <a:ext cx="1123745" cy="617099"/>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تخصيص موارد للبحث والتطوير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9" name="Graphic 65" descr="Magnifying glass with solid fill">
              <a:extLst>
                <a:ext uri="{FF2B5EF4-FFF2-40B4-BE49-F238E27FC236}">
                  <a16:creationId xmlns:a16="http://schemas.microsoft.com/office/drawing/2014/main" id="{68BB0C51-CA48-42E9-93DA-97D602178BB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993075" y="2975968"/>
              <a:ext cx="880351" cy="879906"/>
            </a:xfrm>
            <a:prstGeom prst="rect">
              <a:avLst/>
            </a:prstGeom>
          </p:spPr>
        </p:pic>
      </p:grpSp>
      <p:sp>
        <p:nvSpPr>
          <p:cNvPr id="50" name="TextBox 49">
            <a:extLst>
              <a:ext uri="{FF2B5EF4-FFF2-40B4-BE49-F238E27FC236}">
                <a16:creationId xmlns:a16="http://schemas.microsoft.com/office/drawing/2014/main" id="{538F9F34-7AFF-EBE4-9054-26A5D2B4C6B8}"/>
              </a:ext>
            </a:extLst>
          </p:cNvPr>
          <p:cNvSpPr txBox="1"/>
          <p:nvPr/>
        </p:nvSpPr>
        <p:spPr>
          <a:xfrm>
            <a:off x="-6964100" y="3262799"/>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تحديد أولويات الابتكار والاستدامة بشكل فعّال؟</a:t>
            </a:r>
            <a:endParaRPr lang="en-US" dirty="0"/>
          </a:p>
        </p:txBody>
      </p:sp>
      <p:pic>
        <p:nvPicPr>
          <p:cNvPr id="51" name="Picture 50">
            <a:extLst>
              <a:ext uri="{FF2B5EF4-FFF2-40B4-BE49-F238E27FC236}">
                <a16:creationId xmlns:a16="http://schemas.microsoft.com/office/drawing/2014/main" id="{EC4CBED1-783D-D0BF-5259-4ADE0108BFC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590908" y="1967726"/>
            <a:ext cx="4287207" cy="4381407"/>
          </a:xfrm>
          <a:prstGeom prst="rect">
            <a:avLst/>
          </a:prstGeom>
        </p:spPr>
      </p:pic>
    </p:spTree>
    <p:extLst>
      <p:ext uri="{BB962C8B-B14F-4D97-AF65-F5344CB8AC3E}">
        <p14:creationId xmlns:p14="http://schemas.microsoft.com/office/powerpoint/2010/main" val="305104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000"/>
                                        <p:tgtEl>
                                          <p:spTgt spid="47"/>
                                        </p:tgtEl>
                                      </p:cBhvr>
                                    </p:animEffect>
                                    <p:anim calcmode="lin" valueType="num">
                                      <p:cBhvr>
                                        <p:cTn id="22" dur="1000" fill="hold"/>
                                        <p:tgtEl>
                                          <p:spTgt spid="47"/>
                                        </p:tgtEl>
                                        <p:attrNameLst>
                                          <p:attrName>ppt_x</p:attrName>
                                        </p:attrNameLst>
                                      </p:cBhvr>
                                      <p:tavLst>
                                        <p:tav tm="0">
                                          <p:val>
                                            <p:strVal val="#ppt_x"/>
                                          </p:val>
                                        </p:tav>
                                        <p:tav tm="100000">
                                          <p:val>
                                            <p:strVal val="#ppt_x"/>
                                          </p:val>
                                        </p:tav>
                                      </p:tavLst>
                                    </p:anim>
                                    <p:anim calcmode="lin" valueType="num">
                                      <p:cBhvr>
                                        <p:cTn id="2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1000"/>
                                        <p:tgtEl>
                                          <p:spTgt spid="49"/>
                                        </p:tgtEl>
                                      </p:cBhvr>
                                    </p:animEffect>
                                    <p:anim calcmode="lin" valueType="num">
                                      <p:cBhvr>
                                        <p:cTn id="36" dur="1000" fill="hold"/>
                                        <p:tgtEl>
                                          <p:spTgt spid="49"/>
                                        </p:tgtEl>
                                        <p:attrNameLst>
                                          <p:attrName>ppt_x</p:attrName>
                                        </p:attrNameLst>
                                      </p:cBhvr>
                                      <p:tavLst>
                                        <p:tav tm="0">
                                          <p:val>
                                            <p:strVal val="#ppt_x"/>
                                          </p:val>
                                        </p:tav>
                                        <p:tav tm="100000">
                                          <p:val>
                                            <p:strVal val="#ppt_x"/>
                                          </p:val>
                                        </p:tav>
                                      </p:tavLst>
                                    </p:anim>
                                    <p:anim calcmode="lin" valueType="num">
                                      <p:cBhvr>
                                        <p:cTn id="37"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16971B1A-CDCE-FB54-F1E9-EE793B00CD16}"/>
              </a:ext>
            </a:extLst>
          </p:cNvPr>
          <p:cNvSpPr txBox="1"/>
          <p:nvPr/>
        </p:nvSpPr>
        <p:spPr>
          <a:xfrm>
            <a:off x="1676848"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للمؤسسات تحديد أولويات الابتكار والاستدامة بشكل فعّال؟</a:t>
            </a:r>
            <a:endParaRPr lang="en-US" dirty="0"/>
          </a:p>
        </p:txBody>
      </p:sp>
      <p:pic>
        <p:nvPicPr>
          <p:cNvPr id="10" name="Picture 9">
            <a:extLst>
              <a:ext uri="{FF2B5EF4-FFF2-40B4-BE49-F238E27FC236}">
                <a16:creationId xmlns:a16="http://schemas.microsoft.com/office/drawing/2014/main" id="{3C9B15AB-171A-ECD7-C12D-FEE21E5F84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1" name="Picture 10">
            <a:extLst>
              <a:ext uri="{FF2B5EF4-FFF2-40B4-BE49-F238E27FC236}">
                <a16:creationId xmlns:a16="http://schemas.microsoft.com/office/drawing/2014/main" id="{86F64226-C3FF-BBD9-348E-D596BDC997F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454953" y="1711843"/>
            <a:ext cx="5146157" cy="5146157"/>
          </a:xfrm>
          <a:prstGeom prst="rect">
            <a:avLst/>
          </a:prstGeom>
        </p:spPr>
      </p:pic>
    </p:spTree>
    <p:extLst>
      <p:ext uri="{BB962C8B-B14F-4D97-AF65-F5344CB8AC3E}">
        <p14:creationId xmlns:p14="http://schemas.microsoft.com/office/powerpoint/2010/main" val="14660537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16971B1A-CDCE-FB54-F1E9-EE793B00CD16}"/>
              </a:ext>
            </a:extLst>
          </p:cNvPr>
          <p:cNvSpPr txBox="1"/>
          <p:nvPr/>
        </p:nvSpPr>
        <p:spPr>
          <a:xfrm>
            <a:off x="-6169294"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تحديد أولويات الابتكار والاستدامة بشكل فعّال؟</a:t>
            </a:r>
            <a:endParaRPr lang="en-US" dirty="0"/>
          </a:p>
        </p:txBody>
      </p:sp>
      <p:pic>
        <p:nvPicPr>
          <p:cNvPr id="10" name="Picture 9">
            <a:extLst>
              <a:ext uri="{FF2B5EF4-FFF2-40B4-BE49-F238E27FC236}">
                <a16:creationId xmlns:a16="http://schemas.microsoft.com/office/drawing/2014/main" id="{3C9B15AB-171A-ECD7-C12D-FEE21E5F84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17514" y="1967726"/>
            <a:ext cx="4287207" cy="4381407"/>
          </a:xfrm>
          <a:prstGeom prst="rect">
            <a:avLst/>
          </a:prstGeom>
        </p:spPr>
      </p:pic>
      <p:pic>
        <p:nvPicPr>
          <p:cNvPr id="2" name="Picture 1">
            <a:extLst>
              <a:ext uri="{FF2B5EF4-FFF2-40B4-BE49-F238E27FC236}">
                <a16:creationId xmlns:a16="http://schemas.microsoft.com/office/drawing/2014/main" id="{D5628372-DBF1-F828-233E-DEBEB641BD2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8" name="TextBox 7">
            <a:extLst>
              <a:ext uri="{FF2B5EF4-FFF2-40B4-BE49-F238E27FC236}">
                <a16:creationId xmlns:a16="http://schemas.microsoft.com/office/drawing/2014/main" id="{2304CB3A-AC1A-75C5-62C1-D202ABFEFB87}"/>
              </a:ext>
            </a:extLst>
          </p:cNvPr>
          <p:cNvSpPr txBox="1"/>
          <p:nvPr/>
        </p:nvSpPr>
        <p:spPr>
          <a:xfrm>
            <a:off x="5215955" y="1997867"/>
            <a:ext cx="6224506" cy="941796"/>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marL="0" indent="0">
              <a:buNone/>
            </a:pPr>
            <a:r>
              <a:rPr lang="ar-SA"/>
              <a:t>هناك عدة طرق يمكن للمؤسسات استخدامها لتحديد أولويات الابتكار والاستدامة بشكل فعال:</a:t>
            </a:r>
            <a:endParaRPr lang="en-US"/>
          </a:p>
        </p:txBody>
      </p:sp>
      <p:sp>
        <p:nvSpPr>
          <p:cNvPr id="9" name="TextBox 8">
            <a:extLst>
              <a:ext uri="{FF2B5EF4-FFF2-40B4-BE49-F238E27FC236}">
                <a16:creationId xmlns:a16="http://schemas.microsoft.com/office/drawing/2014/main" id="{474F3C52-0201-918D-2178-32712680210F}"/>
              </a:ext>
            </a:extLst>
          </p:cNvPr>
          <p:cNvSpPr txBox="1"/>
          <p:nvPr/>
        </p:nvSpPr>
        <p:spPr>
          <a:xfrm>
            <a:off x="5215955" y="3076852"/>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إجراء تحليل </a:t>
            </a:r>
            <a:r>
              <a:rPr lang="en-US"/>
              <a:t>SWOT </a:t>
            </a:r>
            <a:r>
              <a:rPr lang="ar-SA"/>
              <a:t>للمؤسسة لتحديد نقاط القوة والضعف والفرص والتهديدات</a:t>
            </a:r>
            <a:endParaRPr lang="en-US" dirty="0"/>
          </a:p>
        </p:txBody>
      </p:sp>
      <p:sp>
        <p:nvSpPr>
          <p:cNvPr id="11" name="TextBox 10">
            <a:extLst>
              <a:ext uri="{FF2B5EF4-FFF2-40B4-BE49-F238E27FC236}">
                <a16:creationId xmlns:a16="http://schemas.microsoft.com/office/drawing/2014/main" id="{41EED1F2-7B71-1344-FC96-2714C374D578}"/>
              </a:ext>
            </a:extLst>
          </p:cNvPr>
          <p:cNvSpPr txBox="1"/>
          <p:nvPr/>
        </p:nvSpPr>
        <p:spPr>
          <a:xfrm>
            <a:off x="5215955" y="4155837"/>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إجراء مسح لاحتياجات وتوقعات أصحاب المصلحة الرئيسيين مثل العملاء والموردين والمجتمع المحلي</a:t>
            </a:r>
            <a:endParaRPr lang="en-US" dirty="0"/>
          </a:p>
        </p:txBody>
      </p:sp>
      <p:sp>
        <p:nvSpPr>
          <p:cNvPr id="12" name="TextBox 11">
            <a:extLst>
              <a:ext uri="{FF2B5EF4-FFF2-40B4-BE49-F238E27FC236}">
                <a16:creationId xmlns:a16="http://schemas.microsoft.com/office/drawing/2014/main" id="{75DEF54E-4514-4B41-E005-A652FE494B53}"/>
              </a:ext>
            </a:extLst>
          </p:cNvPr>
          <p:cNvSpPr txBox="1"/>
          <p:nvPr/>
        </p:nvSpPr>
        <p:spPr>
          <a:xfrm>
            <a:off x="5215955" y="523482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تحليل التحديات البيئية والاجتماعية والاقتصادية ذات الأولوية</a:t>
            </a:r>
            <a:endParaRPr lang="en-US" dirty="0"/>
          </a:p>
        </p:txBody>
      </p:sp>
      <p:sp>
        <p:nvSpPr>
          <p:cNvPr id="13" name="TextBox 12">
            <a:extLst>
              <a:ext uri="{FF2B5EF4-FFF2-40B4-BE49-F238E27FC236}">
                <a16:creationId xmlns:a16="http://schemas.microsoft.com/office/drawing/2014/main" id="{A2FA8D9C-8498-126B-44C5-DA0C147B0EFE}"/>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مراجعة التوجهات التكنولوجية والابتكارية الحالية والمستقبلية في القطاع</a:t>
            </a:r>
            <a:endParaRPr lang="en-US" dirty="0"/>
          </a:p>
        </p:txBody>
      </p:sp>
    </p:spTree>
    <p:extLst>
      <p:ext uri="{BB962C8B-B14F-4D97-AF65-F5344CB8AC3E}">
        <p14:creationId xmlns:p14="http://schemas.microsoft.com/office/powerpoint/2010/main" val="312483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D5628372-DBF1-F828-233E-DEBEB641BD2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474F3C52-0201-918D-2178-32712680210F}"/>
              </a:ext>
            </a:extLst>
          </p:cNvPr>
          <p:cNvSpPr txBox="1"/>
          <p:nvPr/>
        </p:nvSpPr>
        <p:spPr>
          <a:xfrm>
            <a:off x="5215955" y="196772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dirty="0"/>
              <a:t>إجراء دراسات جدوى لمبادرات ومشاريع الابتكار والاستدامة المحتملة</a:t>
            </a:r>
            <a:endParaRPr lang="en-US" dirty="0"/>
          </a:p>
        </p:txBody>
      </p:sp>
      <p:sp>
        <p:nvSpPr>
          <p:cNvPr id="11" name="TextBox 10">
            <a:extLst>
              <a:ext uri="{FF2B5EF4-FFF2-40B4-BE49-F238E27FC236}">
                <a16:creationId xmlns:a16="http://schemas.microsoft.com/office/drawing/2014/main" id="{41EED1F2-7B71-1344-FC96-2714C374D578}"/>
              </a:ext>
            </a:extLst>
          </p:cNvPr>
          <p:cNvSpPr txBox="1"/>
          <p:nvPr/>
        </p:nvSpPr>
        <p:spPr>
          <a:xfrm>
            <a:off x="5215955" y="313649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تحديد الموارد المتاحة والقدرات الداخلية لدعم مبادرات معينة</a:t>
            </a:r>
            <a:endParaRPr lang="en-US" dirty="0"/>
          </a:p>
        </p:txBody>
      </p:sp>
      <p:sp>
        <p:nvSpPr>
          <p:cNvPr id="12" name="TextBox 11">
            <a:extLst>
              <a:ext uri="{FF2B5EF4-FFF2-40B4-BE49-F238E27FC236}">
                <a16:creationId xmlns:a16="http://schemas.microsoft.com/office/drawing/2014/main" id="{75DEF54E-4514-4B41-E005-A652FE494B53}"/>
              </a:ext>
            </a:extLst>
          </p:cNvPr>
          <p:cNvSpPr txBox="1"/>
          <p:nvPr/>
        </p:nvSpPr>
        <p:spPr>
          <a:xfrm>
            <a:off x="5215955" y="430525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وضع أهداف استراتيجية قصيرة وطويلة الأجل تتماشى مع رؤية المؤسسة</a:t>
            </a:r>
            <a:endParaRPr lang="en-US" dirty="0"/>
          </a:p>
        </p:txBody>
      </p:sp>
      <p:sp>
        <p:nvSpPr>
          <p:cNvPr id="13" name="TextBox 12">
            <a:extLst>
              <a:ext uri="{FF2B5EF4-FFF2-40B4-BE49-F238E27FC236}">
                <a16:creationId xmlns:a16="http://schemas.microsoft.com/office/drawing/2014/main" id="{A2FA8D9C-8498-126B-44C5-DA0C147B0EFE}"/>
              </a:ext>
            </a:extLst>
          </p:cNvPr>
          <p:cNvSpPr txBox="1"/>
          <p:nvPr/>
        </p:nvSpPr>
        <p:spPr>
          <a:xfrm>
            <a:off x="5215955" y="5474021"/>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مراجعة الأولويات دورياً بما يتناسب مع التغيرات البيئية واحتياجات الأطراف ذات العلاقة</a:t>
            </a:r>
            <a:endParaRPr lang="en-US" dirty="0"/>
          </a:p>
        </p:txBody>
      </p:sp>
    </p:spTree>
    <p:extLst>
      <p:ext uri="{BB962C8B-B14F-4D97-AF65-F5344CB8AC3E}">
        <p14:creationId xmlns:p14="http://schemas.microsoft.com/office/powerpoint/2010/main" val="42173138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التحديات لتحقيق التغيير المستدام</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D5628372-DBF1-F828-233E-DEBEB641BD2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478303" y="1711843"/>
            <a:ext cx="5146157" cy="5146157"/>
          </a:xfrm>
          <a:prstGeom prst="rect">
            <a:avLst/>
          </a:prstGeom>
        </p:spPr>
      </p:pic>
      <p:grpSp>
        <p:nvGrpSpPr>
          <p:cNvPr id="14" name="Group 13">
            <a:extLst>
              <a:ext uri="{FF2B5EF4-FFF2-40B4-BE49-F238E27FC236}">
                <a16:creationId xmlns:a16="http://schemas.microsoft.com/office/drawing/2014/main" id="{666C18A4-4C2A-4D7A-862C-EBA42B405B50}"/>
              </a:ext>
            </a:extLst>
          </p:cNvPr>
          <p:cNvGrpSpPr/>
          <p:nvPr/>
        </p:nvGrpSpPr>
        <p:grpSpPr>
          <a:xfrm>
            <a:off x="589442" y="2400311"/>
            <a:ext cx="2648842" cy="3581400"/>
            <a:chOff x="0" y="0"/>
            <a:chExt cx="1357308" cy="1835618"/>
          </a:xfrm>
        </p:grpSpPr>
        <p:sp>
          <p:nvSpPr>
            <p:cNvPr id="36" name="Freeform: Shape 35">
              <a:extLst>
                <a:ext uri="{FF2B5EF4-FFF2-40B4-BE49-F238E27FC236}">
                  <a16:creationId xmlns:a16="http://schemas.microsoft.com/office/drawing/2014/main" id="{3B9909B8-7BA1-4B73-BEAC-46896A01BE32}"/>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7" name="TextBox 6">
              <a:extLst>
                <a:ext uri="{FF2B5EF4-FFF2-40B4-BE49-F238E27FC236}">
                  <a16:creationId xmlns:a16="http://schemas.microsoft.com/office/drawing/2014/main" id="{CCCE13C4-DB58-4BA9-BC86-BE90F8640302}"/>
                </a:ext>
              </a:extLst>
            </p:cNvPr>
            <p:cNvSpPr txBox="1"/>
            <p:nvPr/>
          </p:nvSpPr>
          <p:spPr>
            <a:xfrm>
              <a:off x="518147" y="0"/>
              <a:ext cx="414974" cy="455137"/>
            </a:xfrm>
            <a:prstGeom prst="rect">
              <a:avLst/>
            </a:prstGeom>
            <a:noFill/>
          </p:spPr>
          <p:txBody>
            <a:bodyPr wrap="none" rtlCol="0">
              <a:spAutoFit/>
            </a:bodyPr>
            <a:lstStyle/>
            <a:p>
              <a:pPr algn="ctr" rtl="1">
                <a:lnSpc>
                  <a:spcPct val="115000"/>
                </a:lnSpc>
              </a:pPr>
              <a:r>
                <a:rPr lang="en-US" sz="4800" b="1" dirty="0">
                  <a:solidFill>
                    <a:srgbClr val="168489"/>
                  </a:solidFill>
                  <a:latin typeface="Calibri" panose="020F0502020204030204" pitchFamily="34" charset="0"/>
                </a:rPr>
                <a:t>04</a:t>
              </a:r>
            </a:p>
          </p:txBody>
        </p:sp>
        <p:sp>
          <p:nvSpPr>
            <p:cNvPr id="38" name="مربع نص 18">
              <a:extLst>
                <a:ext uri="{FF2B5EF4-FFF2-40B4-BE49-F238E27FC236}">
                  <a16:creationId xmlns:a16="http://schemas.microsoft.com/office/drawing/2014/main" id="{C2BEBFDA-675E-40E9-B66E-E48C72559D9A}"/>
                </a:ext>
              </a:extLst>
            </p:cNvPr>
            <p:cNvSpPr txBox="1"/>
            <p:nvPr/>
          </p:nvSpPr>
          <p:spPr>
            <a:xfrm>
              <a:off x="0" y="1187683"/>
              <a:ext cx="1357308"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التقنية والتشغيلية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48E543D6-8ED0-4952-9A5C-0AB57D8D77B7}"/>
              </a:ext>
            </a:extLst>
          </p:cNvPr>
          <p:cNvGrpSpPr/>
          <p:nvPr/>
        </p:nvGrpSpPr>
        <p:grpSpPr>
          <a:xfrm>
            <a:off x="8953716" y="2400311"/>
            <a:ext cx="2648842" cy="3580485"/>
            <a:chOff x="4285984" y="0"/>
            <a:chExt cx="1357308" cy="1835149"/>
          </a:xfrm>
        </p:grpSpPr>
        <p:sp>
          <p:nvSpPr>
            <p:cNvPr id="33" name="Freeform: Shape 32">
              <a:extLst>
                <a:ext uri="{FF2B5EF4-FFF2-40B4-BE49-F238E27FC236}">
                  <a16:creationId xmlns:a16="http://schemas.microsoft.com/office/drawing/2014/main" id="{77CFB074-C01E-4532-8095-E9C4096FAF20}"/>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4" name="TextBox 6">
              <a:extLst>
                <a:ext uri="{FF2B5EF4-FFF2-40B4-BE49-F238E27FC236}">
                  <a16:creationId xmlns:a16="http://schemas.microsoft.com/office/drawing/2014/main" id="{52A88352-99F5-49E5-AF4C-99FE5017DA5B}"/>
                </a:ext>
              </a:extLst>
            </p:cNvPr>
            <p:cNvSpPr txBox="1"/>
            <p:nvPr/>
          </p:nvSpPr>
          <p:spPr>
            <a:xfrm>
              <a:off x="4645479" y="0"/>
              <a:ext cx="785495" cy="454677"/>
            </a:xfrm>
            <a:prstGeom prst="rect">
              <a:avLst/>
            </a:prstGeom>
            <a:noFill/>
          </p:spPr>
          <p:txBody>
            <a:bodyPr wrap="square" rtlCol="0">
              <a:spAutoFit/>
            </a:bodyPr>
            <a:lstStyle/>
            <a:p>
              <a:pPr algn="ctr" rtl="1">
                <a:lnSpc>
                  <a:spcPct val="115000"/>
                </a:lnSpc>
              </a:pPr>
              <a:r>
                <a:rPr lang="ar-SY" sz="4800" b="1" dirty="0">
                  <a:solidFill>
                    <a:srgbClr val="168489"/>
                  </a:solidFill>
                  <a:latin typeface="Calibri" panose="020F0502020204030204" pitchFamily="34" charset="0"/>
                </a:rPr>
                <a:t>01</a:t>
              </a:r>
              <a:endParaRPr lang="en-US" sz="4800" b="1" dirty="0">
                <a:solidFill>
                  <a:srgbClr val="168489"/>
                </a:solidFill>
                <a:latin typeface="Calibri" panose="020F0502020204030204" pitchFamily="34" charset="0"/>
              </a:endParaRPr>
            </a:p>
          </p:txBody>
        </p:sp>
        <p:sp>
          <p:nvSpPr>
            <p:cNvPr id="35" name="مربع نص 18">
              <a:extLst>
                <a:ext uri="{FF2B5EF4-FFF2-40B4-BE49-F238E27FC236}">
                  <a16:creationId xmlns:a16="http://schemas.microsoft.com/office/drawing/2014/main" id="{719B2887-9177-47D6-BA33-EFFBC20425F3}"/>
                </a:ext>
              </a:extLst>
            </p:cNvPr>
            <p:cNvSpPr txBox="1"/>
            <p:nvPr/>
          </p:nvSpPr>
          <p:spPr>
            <a:xfrm>
              <a:off x="4285984" y="1273628"/>
              <a:ext cx="1357308" cy="561521"/>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المقاومة للتغيير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9F644FAB-BF6A-40FB-8CC4-2B64C1F0D985}"/>
              </a:ext>
            </a:extLst>
          </p:cNvPr>
          <p:cNvGrpSpPr/>
          <p:nvPr/>
        </p:nvGrpSpPr>
        <p:grpSpPr>
          <a:xfrm>
            <a:off x="5983211" y="2400311"/>
            <a:ext cx="2970792" cy="3581400"/>
            <a:chOff x="2763851" y="0"/>
            <a:chExt cx="1522280" cy="1835618"/>
          </a:xfrm>
        </p:grpSpPr>
        <p:sp>
          <p:nvSpPr>
            <p:cNvPr id="30" name="Freeform: Shape 29">
              <a:extLst>
                <a:ext uri="{FF2B5EF4-FFF2-40B4-BE49-F238E27FC236}">
                  <a16:creationId xmlns:a16="http://schemas.microsoft.com/office/drawing/2014/main" id="{408F8021-8F9A-4C55-B046-48C66133D7CA}"/>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1" name="TextBox 6">
              <a:extLst>
                <a:ext uri="{FF2B5EF4-FFF2-40B4-BE49-F238E27FC236}">
                  <a16:creationId xmlns:a16="http://schemas.microsoft.com/office/drawing/2014/main" id="{F318D904-6B62-4847-8D8E-3DFE984EBE71}"/>
                </a:ext>
              </a:extLst>
            </p:cNvPr>
            <p:cNvSpPr txBox="1"/>
            <p:nvPr/>
          </p:nvSpPr>
          <p:spPr>
            <a:xfrm>
              <a:off x="3326340" y="0"/>
              <a:ext cx="446186" cy="454677"/>
            </a:xfrm>
            <a:prstGeom prst="rect">
              <a:avLst/>
            </a:prstGeom>
            <a:noFill/>
          </p:spPr>
          <p:txBody>
            <a:bodyPr wrap="none" rtlCol="0">
              <a:spAutoFit/>
            </a:bodyPr>
            <a:lstStyle/>
            <a:p>
              <a:pPr algn="ctr" rtl="1">
                <a:lnSpc>
                  <a:spcPct val="115000"/>
                </a:lnSpc>
              </a:pPr>
              <a:r>
                <a:rPr lang="ar-SY" sz="4800" b="1" dirty="0">
                  <a:solidFill>
                    <a:srgbClr val="168489"/>
                  </a:solidFill>
                  <a:latin typeface="Calibri" panose="020F0502020204030204" pitchFamily="34" charset="0"/>
                </a:rPr>
                <a:t>02</a:t>
              </a:r>
              <a:endParaRPr lang="en-US" sz="4800" b="1" dirty="0">
                <a:solidFill>
                  <a:srgbClr val="168489"/>
                </a:solidFill>
                <a:latin typeface="Calibri" panose="020F0502020204030204" pitchFamily="34" charset="0"/>
              </a:endParaRPr>
            </a:p>
          </p:txBody>
        </p:sp>
        <p:sp>
          <p:nvSpPr>
            <p:cNvPr id="32" name="مربع نص 18">
              <a:extLst>
                <a:ext uri="{FF2B5EF4-FFF2-40B4-BE49-F238E27FC236}">
                  <a16:creationId xmlns:a16="http://schemas.microsoft.com/office/drawing/2014/main" id="{57625EC5-AFA4-4FE5-88BF-C41EE041B555}"/>
                </a:ext>
              </a:extLst>
            </p:cNvPr>
            <p:cNvSpPr txBox="1"/>
            <p:nvPr/>
          </p:nvSpPr>
          <p:spPr>
            <a:xfrm>
              <a:off x="2763851" y="1187683"/>
              <a:ext cx="1522280"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القصور في القيادة والالتزام الإداري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8" name="Group 17">
            <a:extLst>
              <a:ext uri="{FF2B5EF4-FFF2-40B4-BE49-F238E27FC236}">
                <a16:creationId xmlns:a16="http://schemas.microsoft.com/office/drawing/2014/main" id="{0FA59178-6AC4-4427-AC14-18757A1D6EF0}"/>
              </a:ext>
            </a:extLst>
          </p:cNvPr>
          <p:cNvGrpSpPr/>
          <p:nvPr/>
        </p:nvGrpSpPr>
        <p:grpSpPr>
          <a:xfrm>
            <a:off x="3344739" y="2400311"/>
            <a:ext cx="2648842" cy="3664784"/>
            <a:chOff x="1411857" y="0"/>
            <a:chExt cx="1357308" cy="1878356"/>
          </a:xfrm>
        </p:grpSpPr>
        <p:sp>
          <p:nvSpPr>
            <p:cNvPr id="19" name="Freeform: Shape 18">
              <a:extLst>
                <a:ext uri="{FF2B5EF4-FFF2-40B4-BE49-F238E27FC236}">
                  <a16:creationId xmlns:a16="http://schemas.microsoft.com/office/drawing/2014/main" id="{A10C55A6-C24F-4181-83C6-665A59AD7F52}"/>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8" name="TextBox 6">
              <a:extLst>
                <a:ext uri="{FF2B5EF4-FFF2-40B4-BE49-F238E27FC236}">
                  <a16:creationId xmlns:a16="http://schemas.microsoft.com/office/drawing/2014/main" id="{7B89E410-3FBB-4419-A616-13CB510C3AF1}"/>
                </a:ext>
              </a:extLst>
            </p:cNvPr>
            <p:cNvSpPr txBox="1"/>
            <p:nvPr/>
          </p:nvSpPr>
          <p:spPr>
            <a:xfrm>
              <a:off x="1891908" y="0"/>
              <a:ext cx="446186" cy="454677"/>
            </a:xfrm>
            <a:prstGeom prst="rect">
              <a:avLst/>
            </a:prstGeom>
            <a:noFill/>
          </p:spPr>
          <p:txBody>
            <a:bodyPr wrap="none" rtlCol="0">
              <a:spAutoFit/>
            </a:bodyPr>
            <a:lstStyle/>
            <a:p>
              <a:pPr algn="ctr" rtl="1">
                <a:lnSpc>
                  <a:spcPct val="115000"/>
                </a:lnSpc>
              </a:pPr>
              <a:r>
                <a:rPr lang="ar-SY" sz="4800" b="1" dirty="0">
                  <a:solidFill>
                    <a:srgbClr val="168489"/>
                  </a:solidFill>
                  <a:latin typeface="Calibri" panose="020F0502020204030204" pitchFamily="34" charset="0"/>
                </a:rPr>
                <a:t>03</a:t>
              </a:r>
              <a:endParaRPr lang="en-US" sz="4800" b="1" dirty="0">
                <a:solidFill>
                  <a:srgbClr val="168489"/>
                </a:solidFill>
                <a:latin typeface="Calibri" panose="020F0502020204030204" pitchFamily="34" charset="0"/>
              </a:endParaRPr>
            </a:p>
          </p:txBody>
        </p:sp>
        <p:sp>
          <p:nvSpPr>
            <p:cNvPr id="29" name="مربع نص 18">
              <a:extLst>
                <a:ext uri="{FF2B5EF4-FFF2-40B4-BE49-F238E27FC236}">
                  <a16:creationId xmlns:a16="http://schemas.microsoft.com/office/drawing/2014/main" id="{B5592092-A441-4A8E-A1A6-A9EF05D4753F}"/>
                </a:ext>
              </a:extLst>
            </p:cNvPr>
            <p:cNvSpPr txBox="1"/>
            <p:nvPr/>
          </p:nvSpPr>
          <p:spPr>
            <a:xfrm>
              <a:off x="1411857" y="1230421"/>
              <a:ext cx="1357308" cy="647935"/>
            </a:xfrm>
            <a:prstGeom prst="rect">
              <a:avLst/>
            </a:prstGeom>
            <a:noFill/>
          </p:spPr>
          <p:txBody>
            <a:bodyPr wrap="square" rtlCol="1">
              <a:noAutofit/>
            </a:bodyPr>
            <a:lstStyle/>
            <a:p>
              <a:pPr algn="ctr" rtl="0">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نقص الموارد والتمويل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63637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الاستراتيجيات</a:t>
              </a:r>
              <a:r>
                <a:rPr lang="ar-EG" sz="4000" b="1" dirty="0">
                  <a:solidFill>
                    <a:srgbClr val="168489"/>
                  </a:solidFill>
                  <a:latin typeface="Adobe Arabic" panose="02040503050201020203" pitchFamily="18" charset="-78"/>
                  <a:cs typeface="Adobe Arabic" panose="02040503050201020203" pitchFamily="18" charset="-78"/>
                </a:rPr>
                <a:t> لتحقيق التغيير المستدام</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 name="Group 7">
            <a:extLst>
              <a:ext uri="{FF2B5EF4-FFF2-40B4-BE49-F238E27FC236}">
                <a16:creationId xmlns:a16="http://schemas.microsoft.com/office/drawing/2014/main" id="{E560BAF3-C865-4068-A236-024F156D3D96}"/>
              </a:ext>
            </a:extLst>
          </p:cNvPr>
          <p:cNvGrpSpPr/>
          <p:nvPr/>
        </p:nvGrpSpPr>
        <p:grpSpPr>
          <a:xfrm>
            <a:off x="2965860" y="4025355"/>
            <a:ext cx="2861465" cy="2533150"/>
            <a:chOff x="831449" y="1418669"/>
            <a:chExt cx="2927037" cy="2592030"/>
          </a:xfrm>
        </p:grpSpPr>
        <p:sp>
          <p:nvSpPr>
            <p:cNvPr id="47" name="مربع نص 24">
              <a:extLst>
                <a:ext uri="{FF2B5EF4-FFF2-40B4-BE49-F238E27FC236}">
                  <a16:creationId xmlns:a16="http://schemas.microsoft.com/office/drawing/2014/main" id="{D0290431-31AE-40DB-8C87-68B18B33C5F2}"/>
                </a:ext>
              </a:extLst>
            </p:cNvPr>
            <p:cNvSpPr txBox="1"/>
            <p:nvPr/>
          </p:nvSpPr>
          <p:spPr>
            <a:xfrm>
              <a:off x="1772938" y="2002177"/>
              <a:ext cx="1825886" cy="1684802"/>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التعاون والشراكات الخارجية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Freeform: Shape 47">
              <a:extLst>
                <a:ext uri="{FF2B5EF4-FFF2-40B4-BE49-F238E27FC236}">
                  <a16:creationId xmlns:a16="http://schemas.microsoft.com/office/drawing/2014/main" id="{6851C93D-6B07-4D94-81DB-BB3658B578D7}"/>
                </a:ext>
              </a:extLst>
            </p:cNvPr>
            <p:cNvSpPr/>
            <p:nvPr/>
          </p:nvSpPr>
          <p:spPr>
            <a:xfrm>
              <a:off x="831449" y="1418669"/>
              <a:ext cx="2927037" cy="2592030"/>
            </a:xfrm>
            <a:custGeom>
              <a:avLst/>
              <a:gdLst>
                <a:gd name="connsiteX0" fmla="*/ 406966 w 2927037"/>
                <a:gd name="connsiteY0" fmla="*/ 1076455 h 2592030"/>
                <a:gd name="connsiteX1" fmla="*/ 233244 w 2927037"/>
                <a:gd name="connsiteY1" fmla="*/ 1335840 h 2592030"/>
                <a:gd name="connsiteX2" fmla="*/ 406966 w 2927037"/>
                <a:gd name="connsiteY2" fmla="*/ 1335840 h 2592030"/>
                <a:gd name="connsiteX3" fmla="*/ 425992 w 2927037"/>
                <a:gd name="connsiteY3" fmla="*/ 1000314 h 2592030"/>
                <a:gd name="connsiteX4" fmla="*/ 437893 w 2927037"/>
                <a:gd name="connsiteY4" fmla="*/ 1016971 h 2592030"/>
                <a:gd name="connsiteX5" fmla="*/ 437893 w 2927037"/>
                <a:gd name="connsiteY5" fmla="*/ 1352497 h 2592030"/>
                <a:gd name="connsiteX6" fmla="*/ 423617 w 2927037"/>
                <a:gd name="connsiteY6" fmla="*/ 1371541 h 2592030"/>
                <a:gd name="connsiteX7" fmla="*/ 199930 w 2927037"/>
                <a:gd name="connsiteY7" fmla="*/ 1371541 h 2592030"/>
                <a:gd name="connsiteX8" fmla="*/ 183267 w 2927037"/>
                <a:gd name="connsiteY8" fmla="*/ 1362028 h 2592030"/>
                <a:gd name="connsiteX9" fmla="*/ 183267 w 2927037"/>
                <a:gd name="connsiteY9" fmla="*/ 1342984 h 2592030"/>
                <a:gd name="connsiteX10" fmla="*/ 406966 w 2927037"/>
                <a:gd name="connsiteY10" fmla="*/ 1007440 h 2592030"/>
                <a:gd name="connsiteX11" fmla="*/ 425992 w 2927037"/>
                <a:gd name="connsiteY11" fmla="*/ 1000314 h 2592030"/>
                <a:gd name="connsiteX12" fmla="*/ 1765725 w 2927037"/>
                <a:gd name="connsiteY12" fmla="*/ 0 h 2592030"/>
                <a:gd name="connsiteX13" fmla="*/ 1920462 w 2927037"/>
                <a:gd name="connsiteY13" fmla="*/ 41076 h 2592030"/>
                <a:gd name="connsiteX14" fmla="*/ 2772419 w 2927037"/>
                <a:gd name="connsiteY14" fmla="*/ 533630 h 2592030"/>
                <a:gd name="connsiteX15" fmla="*/ 2927037 w 2927037"/>
                <a:gd name="connsiteY15" fmla="*/ 802526 h 2592030"/>
                <a:gd name="connsiteX16" fmla="*/ 2927037 w 2927037"/>
                <a:gd name="connsiteY16" fmla="*/ 1787755 h 2592030"/>
                <a:gd name="connsiteX17" fmla="*/ 2772419 w 2927037"/>
                <a:gd name="connsiteY17" fmla="*/ 2056651 h 2592030"/>
                <a:gd name="connsiteX18" fmla="*/ 1920462 w 2927037"/>
                <a:gd name="connsiteY18" fmla="*/ 2549205 h 2592030"/>
                <a:gd name="connsiteX19" fmla="*/ 1768147 w 2927037"/>
                <a:gd name="connsiteY19" fmla="*/ 2592030 h 2592030"/>
                <a:gd name="connsiteX20" fmla="*/ 1613394 w 2927037"/>
                <a:gd name="connsiteY20" fmla="*/ 2551617 h 2592030"/>
                <a:gd name="connsiteX21" fmla="*/ 485400 w 2927037"/>
                <a:gd name="connsiteY21" fmla="*/ 1901876 h 2592030"/>
                <a:gd name="connsiteX22" fmla="*/ 468868 w 2927037"/>
                <a:gd name="connsiteY22" fmla="*/ 1885228 h 2592030"/>
                <a:gd name="connsiteX23" fmla="*/ 468868 w 2927037"/>
                <a:gd name="connsiteY23" fmla="*/ 1597392 h 2592030"/>
                <a:gd name="connsiteX24" fmla="*/ 16668 w 2927037"/>
                <a:gd name="connsiteY24" fmla="*/ 1597392 h 2592030"/>
                <a:gd name="connsiteX25" fmla="*/ 0 w 2927037"/>
                <a:gd name="connsiteY25" fmla="*/ 1580624 h 2592030"/>
                <a:gd name="connsiteX26" fmla="*/ 0 w 2927037"/>
                <a:gd name="connsiteY26" fmla="*/ 1335613 h 2592030"/>
                <a:gd name="connsiteX27" fmla="*/ 2439 w 2927037"/>
                <a:gd name="connsiteY27" fmla="*/ 1326083 h 2592030"/>
                <a:gd name="connsiteX28" fmla="*/ 473611 w 2927037"/>
                <a:gd name="connsiteY28" fmla="*/ 633516 h 2592030"/>
                <a:gd name="connsiteX29" fmla="*/ 487840 w 2927037"/>
                <a:gd name="connsiteY29" fmla="*/ 626398 h 2592030"/>
                <a:gd name="connsiteX30" fmla="*/ 811440 w 2927037"/>
                <a:gd name="connsiteY30" fmla="*/ 626398 h 2592030"/>
                <a:gd name="connsiteX31" fmla="*/ 828108 w 2927037"/>
                <a:gd name="connsiteY31" fmla="*/ 643046 h 2592030"/>
                <a:gd name="connsiteX32" fmla="*/ 828108 w 2927037"/>
                <a:gd name="connsiteY32" fmla="*/ 1335613 h 2592030"/>
                <a:gd name="connsiteX33" fmla="*/ 968497 w 2927037"/>
                <a:gd name="connsiteY33" fmla="*/ 1335613 h 2592030"/>
                <a:gd name="connsiteX34" fmla="*/ 985165 w 2927037"/>
                <a:gd name="connsiteY34" fmla="*/ 1352261 h 2592030"/>
                <a:gd name="connsiteX35" fmla="*/ 968497 w 2927037"/>
                <a:gd name="connsiteY35" fmla="*/ 1368909 h 2592030"/>
                <a:gd name="connsiteX36" fmla="*/ 809136 w 2927037"/>
                <a:gd name="connsiteY36" fmla="*/ 1368909 h 2592030"/>
                <a:gd name="connsiteX37" fmla="*/ 792468 w 2927037"/>
                <a:gd name="connsiteY37" fmla="*/ 1352261 h 2592030"/>
                <a:gd name="connsiteX38" fmla="*/ 792468 w 2927037"/>
                <a:gd name="connsiteY38" fmla="*/ 659694 h 2592030"/>
                <a:gd name="connsiteX39" fmla="*/ 497325 w 2927037"/>
                <a:gd name="connsiteY39" fmla="*/ 659694 h 2592030"/>
                <a:gd name="connsiteX40" fmla="*/ 33336 w 2927037"/>
                <a:gd name="connsiteY40" fmla="*/ 1337905 h 2592030"/>
                <a:gd name="connsiteX41" fmla="*/ 33336 w 2927037"/>
                <a:gd name="connsiteY41" fmla="*/ 1559271 h 2592030"/>
                <a:gd name="connsiteX42" fmla="*/ 485400 w 2927037"/>
                <a:gd name="connsiteY42" fmla="*/ 1559271 h 2592030"/>
                <a:gd name="connsiteX43" fmla="*/ 502068 w 2927037"/>
                <a:gd name="connsiteY43" fmla="*/ 1575919 h 2592030"/>
                <a:gd name="connsiteX44" fmla="*/ 502068 w 2927037"/>
                <a:gd name="connsiteY44" fmla="*/ 1868580 h 2592030"/>
                <a:gd name="connsiteX45" fmla="*/ 1630062 w 2927037"/>
                <a:gd name="connsiteY45" fmla="*/ 2518201 h 2592030"/>
                <a:gd name="connsiteX46" fmla="*/ 1906098 w 2927037"/>
                <a:gd name="connsiteY46" fmla="*/ 2518201 h 2592030"/>
                <a:gd name="connsiteX47" fmla="*/ 2758055 w 2927037"/>
                <a:gd name="connsiteY47" fmla="*/ 2025647 h 2592030"/>
                <a:gd name="connsiteX48" fmla="*/ 2896141 w 2927037"/>
                <a:gd name="connsiteY48" fmla="*/ 1787755 h 2592030"/>
                <a:gd name="connsiteX49" fmla="*/ 2896141 w 2927037"/>
                <a:gd name="connsiteY49" fmla="*/ 802526 h 2592030"/>
                <a:gd name="connsiteX50" fmla="*/ 2758055 w 2927037"/>
                <a:gd name="connsiteY50" fmla="*/ 564512 h 2592030"/>
                <a:gd name="connsiteX51" fmla="*/ 1906098 w 2927037"/>
                <a:gd name="connsiteY51" fmla="*/ 71958 h 2592030"/>
                <a:gd name="connsiteX52" fmla="*/ 1630062 w 2927037"/>
                <a:gd name="connsiteY52" fmla="*/ 71958 h 2592030"/>
                <a:gd name="connsiteX53" fmla="*/ 887597 w 2927037"/>
                <a:gd name="connsiteY53" fmla="*/ 476569 h 2592030"/>
                <a:gd name="connsiteX54" fmla="*/ 863883 w 2927037"/>
                <a:gd name="connsiteY54" fmla="*/ 469331 h 2592030"/>
                <a:gd name="connsiteX55" fmla="*/ 870929 w 2927037"/>
                <a:gd name="connsiteY55" fmla="*/ 445566 h 2592030"/>
                <a:gd name="connsiteX56" fmla="*/ 1611090 w 2927037"/>
                <a:gd name="connsiteY56" fmla="*/ 41076 h 2592030"/>
                <a:gd name="connsiteX57" fmla="*/ 1765725 w 2927037"/>
                <a:gd name="connsiteY57" fmla="*/ 0 h 259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27037" h="2592030">
                  <a:moveTo>
                    <a:pt x="406966" y="1076455"/>
                  </a:moveTo>
                  <a:lnTo>
                    <a:pt x="233244" y="1335840"/>
                  </a:lnTo>
                  <a:lnTo>
                    <a:pt x="406966" y="1335840"/>
                  </a:lnTo>
                  <a:close/>
                  <a:moveTo>
                    <a:pt x="425992" y="1000314"/>
                  </a:moveTo>
                  <a:cubicBezTo>
                    <a:pt x="433130" y="1002683"/>
                    <a:pt x="437893" y="1009827"/>
                    <a:pt x="437893" y="1016971"/>
                  </a:cubicBezTo>
                  <a:lnTo>
                    <a:pt x="437893" y="1352497"/>
                  </a:lnTo>
                  <a:cubicBezTo>
                    <a:pt x="442655" y="1364398"/>
                    <a:pt x="433142" y="1371541"/>
                    <a:pt x="423617" y="1371541"/>
                  </a:cubicBezTo>
                  <a:lnTo>
                    <a:pt x="199930" y="1371541"/>
                  </a:lnTo>
                  <a:cubicBezTo>
                    <a:pt x="192792" y="1371541"/>
                    <a:pt x="188029" y="1366785"/>
                    <a:pt x="183267" y="1362028"/>
                  </a:cubicBezTo>
                  <a:cubicBezTo>
                    <a:pt x="180891" y="1357271"/>
                    <a:pt x="180891" y="1350128"/>
                    <a:pt x="183267" y="1342984"/>
                  </a:cubicBezTo>
                  <a:lnTo>
                    <a:pt x="406966" y="1007440"/>
                  </a:lnTo>
                  <a:cubicBezTo>
                    <a:pt x="411716" y="1000314"/>
                    <a:pt x="418854" y="997927"/>
                    <a:pt x="425992" y="1000314"/>
                  </a:cubicBezTo>
                  <a:close/>
                  <a:moveTo>
                    <a:pt x="1765725" y="0"/>
                  </a:moveTo>
                  <a:cubicBezTo>
                    <a:pt x="1819269" y="0"/>
                    <a:pt x="1872830" y="13692"/>
                    <a:pt x="1920462" y="41076"/>
                  </a:cubicBezTo>
                  <a:lnTo>
                    <a:pt x="2772419" y="533630"/>
                  </a:lnTo>
                  <a:cubicBezTo>
                    <a:pt x="2867548" y="588398"/>
                    <a:pt x="2927037" y="693110"/>
                    <a:pt x="2927037" y="802526"/>
                  </a:cubicBezTo>
                  <a:lnTo>
                    <a:pt x="2927037" y="1787755"/>
                  </a:lnTo>
                  <a:cubicBezTo>
                    <a:pt x="2927037" y="1897171"/>
                    <a:pt x="2867548" y="2001882"/>
                    <a:pt x="2772419" y="2056651"/>
                  </a:cubicBezTo>
                  <a:lnTo>
                    <a:pt x="1920462" y="2549205"/>
                  </a:lnTo>
                  <a:cubicBezTo>
                    <a:pt x="1875201" y="2577795"/>
                    <a:pt x="1822894" y="2592030"/>
                    <a:pt x="1768147" y="2592030"/>
                  </a:cubicBezTo>
                  <a:cubicBezTo>
                    <a:pt x="1713401" y="2592030"/>
                    <a:pt x="1661094" y="2577795"/>
                    <a:pt x="1613394" y="2551617"/>
                  </a:cubicBezTo>
                  <a:lnTo>
                    <a:pt x="485400" y="1901876"/>
                  </a:lnTo>
                  <a:cubicBezTo>
                    <a:pt x="475915" y="1901876"/>
                    <a:pt x="468868" y="1894758"/>
                    <a:pt x="468868" y="1885228"/>
                  </a:cubicBezTo>
                  <a:lnTo>
                    <a:pt x="468868" y="1597392"/>
                  </a:lnTo>
                  <a:lnTo>
                    <a:pt x="16668" y="1597392"/>
                  </a:lnTo>
                  <a:cubicBezTo>
                    <a:pt x="7182" y="1597392"/>
                    <a:pt x="0" y="1590154"/>
                    <a:pt x="0" y="1580624"/>
                  </a:cubicBezTo>
                  <a:lnTo>
                    <a:pt x="0" y="1335613"/>
                  </a:lnTo>
                  <a:cubicBezTo>
                    <a:pt x="0" y="1333201"/>
                    <a:pt x="0" y="1328375"/>
                    <a:pt x="2439" y="1326083"/>
                  </a:cubicBezTo>
                  <a:lnTo>
                    <a:pt x="473611" y="633516"/>
                  </a:lnTo>
                  <a:cubicBezTo>
                    <a:pt x="475915" y="628811"/>
                    <a:pt x="483097" y="626398"/>
                    <a:pt x="487840" y="626398"/>
                  </a:cubicBezTo>
                  <a:lnTo>
                    <a:pt x="811440" y="626398"/>
                  </a:lnTo>
                  <a:cubicBezTo>
                    <a:pt x="821061" y="626398"/>
                    <a:pt x="828108" y="633516"/>
                    <a:pt x="828108" y="643046"/>
                  </a:cubicBezTo>
                  <a:lnTo>
                    <a:pt x="828108" y="1335613"/>
                  </a:lnTo>
                  <a:lnTo>
                    <a:pt x="968497" y="1335613"/>
                  </a:lnTo>
                  <a:cubicBezTo>
                    <a:pt x="978118" y="1335613"/>
                    <a:pt x="985165" y="1342731"/>
                    <a:pt x="985165" y="1352261"/>
                  </a:cubicBezTo>
                  <a:cubicBezTo>
                    <a:pt x="985165" y="1361791"/>
                    <a:pt x="978118" y="1368909"/>
                    <a:pt x="968497" y="1368909"/>
                  </a:cubicBezTo>
                  <a:lnTo>
                    <a:pt x="809136" y="1368909"/>
                  </a:lnTo>
                  <a:cubicBezTo>
                    <a:pt x="799515" y="1368909"/>
                    <a:pt x="792468" y="1361791"/>
                    <a:pt x="792468" y="1352261"/>
                  </a:cubicBezTo>
                  <a:lnTo>
                    <a:pt x="792468" y="659694"/>
                  </a:lnTo>
                  <a:lnTo>
                    <a:pt x="497325" y="659694"/>
                  </a:lnTo>
                  <a:lnTo>
                    <a:pt x="33336" y="1337905"/>
                  </a:lnTo>
                  <a:lnTo>
                    <a:pt x="33336" y="1559271"/>
                  </a:lnTo>
                  <a:lnTo>
                    <a:pt x="485400" y="1559271"/>
                  </a:lnTo>
                  <a:cubicBezTo>
                    <a:pt x="495022" y="1559271"/>
                    <a:pt x="502068" y="1566389"/>
                    <a:pt x="502068" y="1575919"/>
                  </a:cubicBezTo>
                  <a:lnTo>
                    <a:pt x="502068" y="1868580"/>
                  </a:lnTo>
                  <a:lnTo>
                    <a:pt x="1630062" y="2518201"/>
                  </a:lnTo>
                  <a:cubicBezTo>
                    <a:pt x="1715705" y="2568265"/>
                    <a:pt x="1820455" y="2568265"/>
                    <a:pt x="1906098" y="2518201"/>
                  </a:cubicBezTo>
                  <a:lnTo>
                    <a:pt x="2758055" y="2025647"/>
                  </a:lnTo>
                  <a:cubicBezTo>
                    <a:pt x="2843698" y="1975704"/>
                    <a:pt x="2896141" y="1885228"/>
                    <a:pt x="2896141" y="1787755"/>
                  </a:cubicBezTo>
                  <a:lnTo>
                    <a:pt x="2896141" y="802526"/>
                  </a:lnTo>
                  <a:cubicBezTo>
                    <a:pt x="2896141" y="704932"/>
                    <a:pt x="2843698" y="612163"/>
                    <a:pt x="2758055" y="564512"/>
                  </a:cubicBezTo>
                  <a:lnTo>
                    <a:pt x="1906098" y="71958"/>
                  </a:lnTo>
                  <a:cubicBezTo>
                    <a:pt x="1820455" y="22015"/>
                    <a:pt x="1715705" y="22015"/>
                    <a:pt x="1630062" y="71958"/>
                  </a:cubicBezTo>
                  <a:lnTo>
                    <a:pt x="887597" y="476569"/>
                  </a:lnTo>
                  <a:cubicBezTo>
                    <a:pt x="878111" y="481274"/>
                    <a:pt x="868625" y="478861"/>
                    <a:pt x="863883" y="469331"/>
                  </a:cubicBezTo>
                  <a:cubicBezTo>
                    <a:pt x="859140" y="459801"/>
                    <a:pt x="861443" y="450391"/>
                    <a:pt x="870929" y="445566"/>
                  </a:cubicBezTo>
                  <a:lnTo>
                    <a:pt x="1611090" y="41076"/>
                  </a:lnTo>
                  <a:cubicBezTo>
                    <a:pt x="1658655" y="13692"/>
                    <a:pt x="1712181" y="0"/>
                    <a:pt x="1765725" y="0"/>
                  </a:cubicBezTo>
                  <a:close/>
                </a:path>
              </a:pathLst>
            </a:custGeom>
            <a:solidFill>
              <a:srgbClr val="168489"/>
            </a:solidFill>
            <a:ln w="12700">
              <a:solidFill>
                <a:srgbClr val="168489"/>
              </a:solidFill>
              <a:miter lim="400000"/>
            </a:ln>
          </p:spPr>
          <p:txBody>
            <a:bodyPr wrap="square" lIns="38100" tIns="38100" rIns="38100" bIns="38100" anchor="ctr">
              <a:noAutofit/>
            </a:bodyPr>
            <a:lstStyle/>
            <a:p>
              <a:endParaRPr lang="en-US" sz="2800"/>
            </a:p>
          </p:txBody>
        </p:sp>
      </p:grpSp>
      <p:grpSp>
        <p:nvGrpSpPr>
          <p:cNvPr id="9" name="Group 8">
            <a:extLst>
              <a:ext uri="{FF2B5EF4-FFF2-40B4-BE49-F238E27FC236}">
                <a16:creationId xmlns:a16="http://schemas.microsoft.com/office/drawing/2014/main" id="{54D46C7A-C6EB-42DD-ADD5-624877F385B2}"/>
              </a:ext>
            </a:extLst>
          </p:cNvPr>
          <p:cNvGrpSpPr/>
          <p:nvPr/>
        </p:nvGrpSpPr>
        <p:grpSpPr>
          <a:xfrm>
            <a:off x="6362255" y="4069512"/>
            <a:ext cx="2721883" cy="2538152"/>
            <a:chOff x="2966202" y="1446424"/>
            <a:chExt cx="2784257" cy="2597150"/>
          </a:xfrm>
        </p:grpSpPr>
        <p:sp>
          <p:nvSpPr>
            <p:cNvPr id="45" name="مربع نص 24">
              <a:extLst>
                <a:ext uri="{FF2B5EF4-FFF2-40B4-BE49-F238E27FC236}">
                  <a16:creationId xmlns:a16="http://schemas.microsoft.com/office/drawing/2014/main" id="{437B903D-AA18-46B5-8E51-50BCFB6E4D44}"/>
                </a:ext>
              </a:extLst>
            </p:cNvPr>
            <p:cNvSpPr txBox="1"/>
            <p:nvPr/>
          </p:nvSpPr>
          <p:spPr>
            <a:xfrm>
              <a:off x="3804510" y="2215040"/>
              <a:ext cx="1825886" cy="1169730"/>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التحول الرقمي والتكنولوجي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Shape">
              <a:extLst>
                <a:ext uri="{FF2B5EF4-FFF2-40B4-BE49-F238E27FC236}">
                  <a16:creationId xmlns:a16="http://schemas.microsoft.com/office/drawing/2014/main" id="{F01038C1-1ACB-49BD-A8AA-697E6C29CCE2}"/>
                </a:ext>
              </a:extLst>
            </p:cNvPr>
            <p:cNvSpPr/>
            <p:nvPr/>
          </p:nvSpPr>
          <p:spPr>
            <a:xfrm>
              <a:off x="2966202" y="1446424"/>
              <a:ext cx="2784257" cy="2597150"/>
            </a:xfrm>
            <a:custGeom>
              <a:avLst/>
              <a:gdLst/>
              <a:ahLst/>
              <a:cxnLst>
                <a:cxn ang="0">
                  <a:pos x="wd2" y="hd2"/>
                </a:cxn>
                <a:cxn ang="5400000">
                  <a:pos x="wd2" y="hd2"/>
                </a:cxn>
                <a:cxn ang="10800000">
                  <a:pos x="wd2" y="hd2"/>
                </a:cxn>
                <a:cxn ang="16200000">
                  <a:pos x="wd2" y="hd2"/>
                </a:cxn>
              </a:cxnLst>
              <a:rect l="0" t="0" r="r" b="b"/>
              <a:pathLst>
                <a:path w="21600" h="21489" extrusionOk="0">
                  <a:moveTo>
                    <a:pt x="12498" y="21489"/>
                  </a:moveTo>
                  <a:cubicBezTo>
                    <a:pt x="12074" y="21489"/>
                    <a:pt x="11668" y="21371"/>
                    <a:pt x="11298" y="21154"/>
                  </a:cubicBezTo>
                  <a:lnTo>
                    <a:pt x="3822" y="16547"/>
                  </a:lnTo>
                  <a:cubicBezTo>
                    <a:pt x="3046" y="16547"/>
                    <a:pt x="2160" y="16291"/>
                    <a:pt x="1569" y="15897"/>
                  </a:cubicBezTo>
                  <a:cubicBezTo>
                    <a:pt x="960" y="15503"/>
                    <a:pt x="517" y="14952"/>
                    <a:pt x="240" y="14282"/>
                  </a:cubicBezTo>
                  <a:cubicBezTo>
                    <a:pt x="129" y="13987"/>
                    <a:pt x="55" y="13652"/>
                    <a:pt x="0" y="13318"/>
                  </a:cubicBezTo>
                  <a:cubicBezTo>
                    <a:pt x="0" y="13318"/>
                    <a:pt x="0" y="13298"/>
                    <a:pt x="0" y="13298"/>
                  </a:cubicBezTo>
                  <a:lnTo>
                    <a:pt x="0" y="13259"/>
                  </a:lnTo>
                  <a:cubicBezTo>
                    <a:pt x="0" y="13062"/>
                    <a:pt x="111" y="12944"/>
                    <a:pt x="314" y="12944"/>
                  </a:cubicBezTo>
                  <a:lnTo>
                    <a:pt x="2455" y="12944"/>
                  </a:lnTo>
                  <a:cubicBezTo>
                    <a:pt x="2529" y="12944"/>
                    <a:pt x="2677" y="12983"/>
                    <a:pt x="2788" y="13180"/>
                  </a:cubicBezTo>
                  <a:cubicBezTo>
                    <a:pt x="2788" y="13199"/>
                    <a:pt x="2806" y="13199"/>
                    <a:pt x="2806" y="13219"/>
                  </a:cubicBezTo>
                  <a:cubicBezTo>
                    <a:pt x="2806" y="13239"/>
                    <a:pt x="2825" y="13298"/>
                    <a:pt x="2898" y="13416"/>
                  </a:cubicBezTo>
                  <a:cubicBezTo>
                    <a:pt x="2898" y="13416"/>
                    <a:pt x="2898" y="13416"/>
                    <a:pt x="2898" y="13436"/>
                  </a:cubicBezTo>
                  <a:cubicBezTo>
                    <a:pt x="3065" y="13810"/>
                    <a:pt x="3305" y="13987"/>
                    <a:pt x="3674" y="13987"/>
                  </a:cubicBezTo>
                  <a:cubicBezTo>
                    <a:pt x="3858" y="13987"/>
                    <a:pt x="4006" y="13948"/>
                    <a:pt x="4154" y="13849"/>
                  </a:cubicBezTo>
                  <a:cubicBezTo>
                    <a:pt x="4302" y="13751"/>
                    <a:pt x="4412" y="13613"/>
                    <a:pt x="4505" y="13436"/>
                  </a:cubicBezTo>
                  <a:cubicBezTo>
                    <a:pt x="4597" y="13239"/>
                    <a:pt x="4652" y="13003"/>
                    <a:pt x="4652" y="12727"/>
                  </a:cubicBezTo>
                  <a:cubicBezTo>
                    <a:pt x="4652" y="12451"/>
                    <a:pt x="4615" y="12235"/>
                    <a:pt x="4523" y="12038"/>
                  </a:cubicBezTo>
                  <a:cubicBezTo>
                    <a:pt x="4468" y="11861"/>
                    <a:pt x="4357" y="11742"/>
                    <a:pt x="4228" y="11644"/>
                  </a:cubicBezTo>
                  <a:cubicBezTo>
                    <a:pt x="4080" y="11546"/>
                    <a:pt x="3932" y="11506"/>
                    <a:pt x="3748" y="11506"/>
                  </a:cubicBezTo>
                  <a:cubicBezTo>
                    <a:pt x="3545" y="11506"/>
                    <a:pt x="3360" y="11565"/>
                    <a:pt x="3194" y="11664"/>
                  </a:cubicBezTo>
                  <a:cubicBezTo>
                    <a:pt x="3028" y="11762"/>
                    <a:pt x="2917" y="11880"/>
                    <a:pt x="2862" y="12018"/>
                  </a:cubicBezTo>
                  <a:cubicBezTo>
                    <a:pt x="2825" y="12176"/>
                    <a:pt x="2695" y="12274"/>
                    <a:pt x="2548" y="12274"/>
                  </a:cubicBezTo>
                  <a:lnTo>
                    <a:pt x="369" y="12274"/>
                  </a:lnTo>
                  <a:cubicBezTo>
                    <a:pt x="277" y="12274"/>
                    <a:pt x="203" y="12235"/>
                    <a:pt x="148" y="12176"/>
                  </a:cubicBezTo>
                  <a:cubicBezTo>
                    <a:pt x="92" y="12117"/>
                    <a:pt x="55" y="12038"/>
                    <a:pt x="55" y="11939"/>
                  </a:cubicBezTo>
                  <a:lnTo>
                    <a:pt x="55" y="5540"/>
                  </a:lnTo>
                  <a:cubicBezTo>
                    <a:pt x="55" y="5442"/>
                    <a:pt x="92" y="5363"/>
                    <a:pt x="148" y="5304"/>
                  </a:cubicBezTo>
                  <a:cubicBezTo>
                    <a:pt x="203" y="5245"/>
                    <a:pt x="277" y="5205"/>
                    <a:pt x="369" y="5205"/>
                  </a:cubicBezTo>
                  <a:lnTo>
                    <a:pt x="6775" y="5205"/>
                  </a:lnTo>
                  <a:cubicBezTo>
                    <a:pt x="6868" y="5205"/>
                    <a:pt x="6942" y="5245"/>
                    <a:pt x="6997" y="5304"/>
                  </a:cubicBezTo>
                  <a:cubicBezTo>
                    <a:pt x="7052" y="5363"/>
                    <a:pt x="7089" y="5442"/>
                    <a:pt x="7089" y="5540"/>
                  </a:cubicBezTo>
                  <a:lnTo>
                    <a:pt x="7089" y="7371"/>
                  </a:lnTo>
                  <a:cubicBezTo>
                    <a:pt x="7089" y="7470"/>
                    <a:pt x="7052" y="7548"/>
                    <a:pt x="6997" y="7607"/>
                  </a:cubicBezTo>
                  <a:cubicBezTo>
                    <a:pt x="6942" y="7667"/>
                    <a:pt x="6868" y="7706"/>
                    <a:pt x="6775" y="7706"/>
                  </a:cubicBezTo>
                  <a:lnTo>
                    <a:pt x="2769" y="7706"/>
                  </a:lnTo>
                  <a:lnTo>
                    <a:pt x="2769" y="9321"/>
                  </a:lnTo>
                  <a:cubicBezTo>
                    <a:pt x="3157" y="9104"/>
                    <a:pt x="3600" y="9005"/>
                    <a:pt x="4080" y="9005"/>
                  </a:cubicBezTo>
                  <a:cubicBezTo>
                    <a:pt x="4800" y="9005"/>
                    <a:pt x="5428" y="9202"/>
                    <a:pt x="5982" y="9596"/>
                  </a:cubicBezTo>
                  <a:cubicBezTo>
                    <a:pt x="6535" y="9990"/>
                    <a:pt x="6923" y="10522"/>
                    <a:pt x="7182" y="11191"/>
                  </a:cubicBezTo>
                  <a:cubicBezTo>
                    <a:pt x="7200" y="11270"/>
                    <a:pt x="7182" y="11349"/>
                    <a:pt x="7108" y="11388"/>
                  </a:cubicBezTo>
                  <a:cubicBezTo>
                    <a:pt x="7034" y="11408"/>
                    <a:pt x="6960" y="11388"/>
                    <a:pt x="6923" y="11309"/>
                  </a:cubicBezTo>
                  <a:cubicBezTo>
                    <a:pt x="6702" y="10699"/>
                    <a:pt x="6332" y="10207"/>
                    <a:pt x="5834" y="9852"/>
                  </a:cubicBezTo>
                  <a:cubicBezTo>
                    <a:pt x="5335" y="9498"/>
                    <a:pt x="4745" y="9321"/>
                    <a:pt x="4080" y="9321"/>
                  </a:cubicBezTo>
                  <a:cubicBezTo>
                    <a:pt x="3600" y="9321"/>
                    <a:pt x="3175" y="9439"/>
                    <a:pt x="2806" y="9675"/>
                  </a:cubicBezTo>
                  <a:cubicBezTo>
                    <a:pt x="2751" y="9734"/>
                    <a:pt x="2677" y="9734"/>
                    <a:pt x="2603" y="9695"/>
                  </a:cubicBezTo>
                  <a:cubicBezTo>
                    <a:pt x="2529" y="9655"/>
                    <a:pt x="2492" y="9596"/>
                    <a:pt x="2492" y="9498"/>
                  </a:cubicBezTo>
                  <a:lnTo>
                    <a:pt x="2492" y="7667"/>
                  </a:lnTo>
                  <a:cubicBezTo>
                    <a:pt x="2492" y="7529"/>
                    <a:pt x="2585" y="7450"/>
                    <a:pt x="2695" y="7450"/>
                  </a:cubicBezTo>
                  <a:lnTo>
                    <a:pt x="6775" y="7450"/>
                  </a:lnTo>
                  <a:cubicBezTo>
                    <a:pt x="6794" y="7450"/>
                    <a:pt x="6794" y="7450"/>
                    <a:pt x="6794" y="7430"/>
                  </a:cubicBezTo>
                  <a:cubicBezTo>
                    <a:pt x="6794" y="7430"/>
                    <a:pt x="6812" y="7411"/>
                    <a:pt x="6812" y="7411"/>
                  </a:cubicBezTo>
                  <a:lnTo>
                    <a:pt x="6812" y="5540"/>
                  </a:lnTo>
                  <a:cubicBezTo>
                    <a:pt x="6812" y="5520"/>
                    <a:pt x="6812" y="5520"/>
                    <a:pt x="6794" y="5520"/>
                  </a:cubicBezTo>
                  <a:cubicBezTo>
                    <a:pt x="6794" y="5520"/>
                    <a:pt x="6775" y="5501"/>
                    <a:pt x="6775" y="5501"/>
                  </a:cubicBezTo>
                  <a:lnTo>
                    <a:pt x="369" y="5501"/>
                  </a:lnTo>
                  <a:cubicBezTo>
                    <a:pt x="351" y="5501"/>
                    <a:pt x="351" y="5501"/>
                    <a:pt x="351" y="5520"/>
                  </a:cubicBezTo>
                  <a:cubicBezTo>
                    <a:pt x="351" y="5520"/>
                    <a:pt x="332" y="5540"/>
                    <a:pt x="332" y="5540"/>
                  </a:cubicBezTo>
                  <a:lnTo>
                    <a:pt x="332" y="11939"/>
                  </a:lnTo>
                  <a:cubicBezTo>
                    <a:pt x="332" y="11959"/>
                    <a:pt x="332" y="11959"/>
                    <a:pt x="351" y="11959"/>
                  </a:cubicBezTo>
                  <a:cubicBezTo>
                    <a:pt x="351" y="11959"/>
                    <a:pt x="369" y="11979"/>
                    <a:pt x="369" y="11979"/>
                  </a:cubicBezTo>
                  <a:lnTo>
                    <a:pt x="2548" y="11979"/>
                  </a:lnTo>
                  <a:cubicBezTo>
                    <a:pt x="2585" y="11979"/>
                    <a:pt x="2585" y="11979"/>
                    <a:pt x="2603" y="11920"/>
                  </a:cubicBezTo>
                  <a:cubicBezTo>
                    <a:pt x="2695" y="11703"/>
                    <a:pt x="2843" y="11526"/>
                    <a:pt x="3065" y="11388"/>
                  </a:cubicBezTo>
                  <a:cubicBezTo>
                    <a:pt x="3286" y="11270"/>
                    <a:pt x="3508" y="11191"/>
                    <a:pt x="3766" y="11191"/>
                  </a:cubicBezTo>
                  <a:cubicBezTo>
                    <a:pt x="3988" y="11191"/>
                    <a:pt x="4209" y="11250"/>
                    <a:pt x="4394" y="11368"/>
                  </a:cubicBezTo>
                  <a:cubicBezTo>
                    <a:pt x="4578" y="11486"/>
                    <a:pt x="4708" y="11664"/>
                    <a:pt x="4800" y="11880"/>
                  </a:cubicBezTo>
                  <a:cubicBezTo>
                    <a:pt x="4892" y="12097"/>
                    <a:pt x="4948" y="12372"/>
                    <a:pt x="4948" y="12688"/>
                  </a:cubicBezTo>
                  <a:cubicBezTo>
                    <a:pt x="4948" y="13022"/>
                    <a:pt x="4892" y="13318"/>
                    <a:pt x="4763" y="13534"/>
                  </a:cubicBezTo>
                  <a:cubicBezTo>
                    <a:pt x="4652" y="13751"/>
                    <a:pt x="4505" y="13948"/>
                    <a:pt x="4320" y="14066"/>
                  </a:cubicBezTo>
                  <a:cubicBezTo>
                    <a:pt x="4135" y="14184"/>
                    <a:pt x="3914" y="14243"/>
                    <a:pt x="3692" y="14243"/>
                  </a:cubicBezTo>
                  <a:cubicBezTo>
                    <a:pt x="3231" y="14243"/>
                    <a:pt x="2880" y="14007"/>
                    <a:pt x="2677" y="13534"/>
                  </a:cubicBezTo>
                  <a:cubicBezTo>
                    <a:pt x="2622" y="13436"/>
                    <a:pt x="2585" y="13337"/>
                    <a:pt x="2566" y="13259"/>
                  </a:cubicBezTo>
                  <a:cubicBezTo>
                    <a:pt x="2529" y="13199"/>
                    <a:pt x="2511" y="13199"/>
                    <a:pt x="2492" y="13199"/>
                  </a:cubicBezTo>
                  <a:lnTo>
                    <a:pt x="351" y="13199"/>
                  </a:lnTo>
                  <a:cubicBezTo>
                    <a:pt x="332" y="13199"/>
                    <a:pt x="314" y="13199"/>
                    <a:pt x="314" y="13199"/>
                  </a:cubicBezTo>
                  <a:cubicBezTo>
                    <a:pt x="314" y="13199"/>
                    <a:pt x="314" y="13199"/>
                    <a:pt x="314" y="13219"/>
                  </a:cubicBezTo>
                  <a:lnTo>
                    <a:pt x="314" y="13239"/>
                  </a:lnTo>
                  <a:cubicBezTo>
                    <a:pt x="369" y="13554"/>
                    <a:pt x="443" y="13849"/>
                    <a:pt x="535" y="14125"/>
                  </a:cubicBezTo>
                  <a:cubicBezTo>
                    <a:pt x="775" y="14735"/>
                    <a:pt x="1200" y="15247"/>
                    <a:pt x="1754" y="15602"/>
                  </a:cubicBezTo>
                  <a:cubicBezTo>
                    <a:pt x="2308" y="15956"/>
                    <a:pt x="3157" y="16192"/>
                    <a:pt x="3914" y="16192"/>
                  </a:cubicBezTo>
                  <a:cubicBezTo>
                    <a:pt x="3932" y="16192"/>
                    <a:pt x="3969" y="16192"/>
                    <a:pt x="3988" y="16212"/>
                  </a:cubicBezTo>
                  <a:lnTo>
                    <a:pt x="11502" y="20839"/>
                  </a:lnTo>
                  <a:cubicBezTo>
                    <a:pt x="12166" y="21253"/>
                    <a:pt x="12978" y="21253"/>
                    <a:pt x="13643" y="20839"/>
                  </a:cubicBezTo>
                  <a:lnTo>
                    <a:pt x="20252" y="16763"/>
                  </a:lnTo>
                  <a:cubicBezTo>
                    <a:pt x="20917" y="16350"/>
                    <a:pt x="21323" y="15602"/>
                    <a:pt x="21323" y="14794"/>
                  </a:cubicBezTo>
                  <a:lnTo>
                    <a:pt x="21323" y="6643"/>
                  </a:lnTo>
                  <a:cubicBezTo>
                    <a:pt x="21323" y="5835"/>
                    <a:pt x="20917" y="5067"/>
                    <a:pt x="20252" y="4674"/>
                  </a:cubicBezTo>
                  <a:lnTo>
                    <a:pt x="13643" y="598"/>
                  </a:lnTo>
                  <a:cubicBezTo>
                    <a:pt x="12978" y="184"/>
                    <a:pt x="12166" y="184"/>
                    <a:pt x="11502" y="598"/>
                  </a:cubicBezTo>
                  <a:cubicBezTo>
                    <a:pt x="11483" y="618"/>
                    <a:pt x="11465" y="618"/>
                    <a:pt x="11446" y="618"/>
                  </a:cubicBezTo>
                  <a:lnTo>
                    <a:pt x="5649" y="3945"/>
                  </a:lnTo>
                  <a:cubicBezTo>
                    <a:pt x="5575" y="3985"/>
                    <a:pt x="5502" y="3965"/>
                    <a:pt x="5465" y="3886"/>
                  </a:cubicBezTo>
                  <a:cubicBezTo>
                    <a:pt x="5428" y="3807"/>
                    <a:pt x="5446" y="3729"/>
                    <a:pt x="5520" y="3689"/>
                  </a:cubicBezTo>
                  <a:lnTo>
                    <a:pt x="11354" y="342"/>
                  </a:lnTo>
                  <a:cubicBezTo>
                    <a:pt x="11372" y="342"/>
                    <a:pt x="11391" y="322"/>
                    <a:pt x="11409" y="322"/>
                  </a:cubicBezTo>
                  <a:cubicBezTo>
                    <a:pt x="12148" y="-111"/>
                    <a:pt x="13052" y="-111"/>
                    <a:pt x="13791" y="342"/>
                  </a:cubicBezTo>
                  <a:lnTo>
                    <a:pt x="20400" y="4418"/>
                  </a:lnTo>
                  <a:cubicBezTo>
                    <a:pt x="21138" y="4871"/>
                    <a:pt x="21600" y="5737"/>
                    <a:pt x="21600" y="6643"/>
                  </a:cubicBezTo>
                  <a:lnTo>
                    <a:pt x="21600" y="14794"/>
                  </a:lnTo>
                  <a:cubicBezTo>
                    <a:pt x="21600" y="15700"/>
                    <a:pt x="21138" y="16566"/>
                    <a:pt x="20400" y="17019"/>
                  </a:cubicBezTo>
                  <a:lnTo>
                    <a:pt x="13791" y="21095"/>
                  </a:lnTo>
                  <a:cubicBezTo>
                    <a:pt x="13329" y="21371"/>
                    <a:pt x="12923" y="21489"/>
                    <a:pt x="12498" y="21489"/>
                  </a:cubicBezTo>
                  <a:close/>
                </a:path>
              </a:pathLst>
            </a:custGeom>
            <a:solidFill>
              <a:srgbClr val="168489"/>
            </a:solidFill>
            <a:ln w="12700">
              <a:solidFill>
                <a:srgbClr val="168489"/>
              </a:solidFill>
              <a:miter lim="400000"/>
            </a:ln>
          </p:spPr>
          <p:txBody>
            <a:bodyPr lIns="38100" tIns="38100" rIns="38100" bIns="38100" anchor="ctr"/>
            <a:lstStyle/>
            <a:p>
              <a:endParaRPr lang="en-US" sz="2800"/>
            </a:p>
          </p:txBody>
        </p:sp>
      </p:grpSp>
      <p:grpSp>
        <p:nvGrpSpPr>
          <p:cNvPr id="39" name="Group 38">
            <a:extLst>
              <a:ext uri="{FF2B5EF4-FFF2-40B4-BE49-F238E27FC236}">
                <a16:creationId xmlns:a16="http://schemas.microsoft.com/office/drawing/2014/main" id="{B8415EB5-D259-4BBE-BD93-17B7E914EB41}"/>
              </a:ext>
            </a:extLst>
          </p:cNvPr>
          <p:cNvGrpSpPr/>
          <p:nvPr/>
        </p:nvGrpSpPr>
        <p:grpSpPr>
          <a:xfrm>
            <a:off x="4652759" y="1791490"/>
            <a:ext cx="2735841" cy="2529954"/>
            <a:chOff x="1891724" y="14611"/>
            <a:chExt cx="2798535" cy="2589706"/>
          </a:xfrm>
        </p:grpSpPr>
        <p:sp>
          <p:nvSpPr>
            <p:cNvPr id="43" name="مربع نص 24">
              <a:extLst>
                <a:ext uri="{FF2B5EF4-FFF2-40B4-BE49-F238E27FC236}">
                  <a16:creationId xmlns:a16="http://schemas.microsoft.com/office/drawing/2014/main" id="{EEB12EC3-7D4F-4216-A08C-F8CCE30B882C}"/>
                </a:ext>
              </a:extLst>
            </p:cNvPr>
            <p:cNvSpPr txBox="1"/>
            <p:nvPr/>
          </p:nvSpPr>
          <p:spPr>
            <a:xfrm>
              <a:off x="2748671" y="614156"/>
              <a:ext cx="1825888" cy="1990161"/>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إظهار قيادة ملتزمة وواضحة الرؤية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Shape">
              <a:extLst>
                <a:ext uri="{FF2B5EF4-FFF2-40B4-BE49-F238E27FC236}">
                  <a16:creationId xmlns:a16="http://schemas.microsoft.com/office/drawing/2014/main" id="{97746350-D59C-42AB-B335-24974DBEF697}"/>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168489"/>
            </a:solidFill>
            <a:ln w="12700">
              <a:solidFill>
                <a:srgbClr val="168489"/>
              </a:solidFill>
              <a:miter lim="400000"/>
            </a:ln>
          </p:spPr>
          <p:txBody>
            <a:bodyPr lIns="38100" tIns="38100" rIns="38100" bIns="38100" anchor="ctr"/>
            <a:lstStyle/>
            <a:p>
              <a:endParaRPr lang="en-US" sz="2800"/>
            </a:p>
          </p:txBody>
        </p:sp>
      </p:grpSp>
      <p:grpSp>
        <p:nvGrpSpPr>
          <p:cNvPr id="40" name="Group 39">
            <a:extLst>
              <a:ext uri="{FF2B5EF4-FFF2-40B4-BE49-F238E27FC236}">
                <a16:creationId xmlns:a16="http://schemas.microsoft.com/office/drawing/2014/main" id="{7A6C11A4-57ED-44F0-B3D2-FFE6327E03A8}"/>
              </a:ext>
            </a:extLst>
          </p:cNvPr>
          <p:cNvGrpSpPr/>
          <p:nvPr/>
        </p:nvGrpSpPr>
        <p:grpSpPr>
          <a:xfrm>
            <a:off x="1643024" y="1768244"/>
            <a:ext cx="2614861" cy="2529957"/>
            <a:chOff x="0" y="0"/>
            <a:chExt cx="2674783" cy="2589711"/>
          </a:xfrm>
        </p:grpSpPr>
        <p:sp>
          <p:nvSpPr>
            <p:cNvPr id="41" name="مربع نص 24">
              <a:extLst>
                <a:ext uri="{FF2B5EF4-FFF2-40B4-BE49-F238E27FC236}">
                  <a16:creationId xmlns:a16="http://schemas.microsoft.com/office/drawing/2014/main" id="{CB421D0F-9981-4D9E-8E84-B50815047A88}"/>
                </a:ext>
              </a:extLst>
            </p:cNvPr>
            <p:cNvSpPr txBox="1"/>
            <p:nvPr/>
          </p:nvSpPr>
          <p:spPr>
            <a:xfrm>
              <a:off x="634216" y="731270"/>
              <a:ext cx="1955511" cy="1276459"/>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ثقافة داعمة للتغيير المستدام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Shape">
              <a:extLst>
                <a:ext uri="{FF2B5EF4-FFF2-40B4-BE49-F238E27FC236}">
                  <a16:creationId xmlns:a16="http://schemas.microsoft.com/office/drawing/2014/main" id="{5DFB772F-9A49-456A-81D1-4A9A710D883E}"/>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en-US" sz="2800"/>
            </a:p>
          </p:txBody>
        </p:sp>
      </p:grpSp>
      <p:grpSp>
        <p:nvGrpSpPr>
          <p:cNvPr id="12" name="Group 11">
            <a:extLst>
              <a:ext uri="{FF2B5EF4-FFF2-40B4-BE49-F238E27FC236}">
                <a16:creationId xmlns:a16="http://schemas.microsoft.com/office/drawing/2014/main" id="{8362E6FB-F62D-47E3-AD4E-14C6317784A0}"/>
              </a:ext>
            </a:extLst>
          </p:cNvPr>
          <p:cNvGrpSpPr/>
          <p:nvPr/>
        </p:nvGrpSpPr>
        <p:grpSpPr>
          <a:xfrm>
            <a:off x="7815467" y="1791490"/>
            <a:ext cx="2733507" cy="2529959"/>
            <a:chOff x="3879597" y="14611"/>
            <a:chExt cx="2796148" cy="2589712"/>
          </a:xfrm>
        </p:grpSpPr>
        <p:sp>
          <p:nvSpPr>
            <p:cNvPr id="13" name="مربع نص 18">
              <a:extLst>
                <a:ext uri="{FF2B5EF4-FFF2-40B4-BE49-F238E27FC236}">
                  <a16:creationId xmlns:a16="http://schemas.microsoft.com/office/drawing/2014/main" id="{2D73D82F-BB26-43A3-8053-F731F1F10DBD}"/>
                </a:ext>
              </a:extLst>
            </p:cNvPr>
            <p:cNvSpPr txBox="1"/>
            <p:nvPr/>
          </p:nvSpPr>
          <p:spPr>
            <a:xfrm>
              <a:off x="4754450" y="722086"/>
              <a:ext cx="1664200" cy="1882237"/>
            </a:xfrm>
            <a:prstGeom prst="rect">
              <a:avLst/>
            </a:prstGeom>
            <a:noFill/>
          </p:spPr>
          <p:txBody>
            <a:bodyPr wrap="square" rtlCol="1">
              <a:noAutofit/>
            </a:bodyPr>
            <a:lstStyle/>
            <a:p>
              <a:pPr algn="ctr" rtl="0">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تخصيص الموارد وبناء القدرات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Shape">
              <a:extLst>
                <a:ext uri="{FF2B5EF4-FFF2-40B4-BE49-F238E27FC236}">
                  <a16:creationId xmlns:a16="http://schemas.microsoft.com/office/drawing/2014/main" id="{47E3D324-4232-48F0-8FA3-6D16C9B7D40E}"/>
                </a:ext>
              </a:extLst>
            </p:cNvPr>
            <p:cNvSpPr/>
            <p:nvPr/>
          </p:nvSpPr>
          <p:spPr>
            <a:xfrm>
              <a:off x="3879597" y="14611"/>
              <a:ext cx="2796148" cy="2589711"/>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168489"/>
            </a:solidFill>
            <a:ln w="12700">
              <a:solidFill>
                <a:srgbClr val="168489"/>
              </a:solidFill>
              <a:miter lim="400000"/>
            </a:ln>
          </p:spPr>
          <p:txBody>
            <a:bodyPr lIns="38100" tIns="38100" rIns="38100" bIns="38100" anchor="ctr"/>
            <a:lstStyle/>
            <a:p>
              <a:endParaRPr lang="en-US" sz="2800"/>
            </a:p>
          </p:txBody>
        </p:sp>
      </p:grpSp>
      <p:sp>
        <p:nvSpPr>
          <p:cNvPr id="49" name="TextBox 48">
            <a:extLst>
              <a:ext uri="{FF2B5EF4-FFF2-40B4-BE49-F238E27FC236}">
                <a16:creationId xmlns:a16="http://schemas.microsoft.com/office/drawing/2014/main" id="{65BBAF91-0ED7-57EB-8346-B556756FC81B}"/>
              </a:ext>
            </a:extLst>
          </p:cNvPr>
          <p:cNvSpPr txBox="1"/>
          <p:nvPr/>
        </p:nvSpPr>
        <p:spPr>
          <a:xfrm>
            <a:off x="-7775922" y="3262799"/>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تحفيز الموظفين على المشاركة الفعّالة في مبادرات الاستدامة؟</a:t>
            </a:r>
            <a:endParaRPr lang="en-US" dirty="0"/>
          </a:p>
        </p:txBody>
      </p:sp>
      <p:pic>
        <p:nvPicPr>
          <p:cNvPr id="50" name="Picture 49">
            <a:extLst>
              <a:ext uri="{FF2B5EF4-FFF2-40B4-BE49-F238E27FC236}">
                <a16:creationId xmlns:a16="http://schemas.microsoft.com/office/drawing/2014/main" id="{CAB1E19D-A124-B2BC-350E-200F948274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74332" y="1967726"/>
            <a:ext cx="4287207" cy="4381407"/>
          </a:xfrm>
          <a:prstGeom prst="rect">
            <a:avLst/>
          </a:prstGeom>
        </p:spPr>
      </p:pic>
    </p:spTree>
    <p:extLst>
      <p:ext uri="{BB962C8B-B14F-4D97-AF65-F5344CB8AC3E}">
        <p14:creationId xmlns:p14="http://schemas.microsoft.com/office/powerpoint/2010/main" val="2249591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9E87C2AA-7780-0DEA-6657-BCEE44EFBA21}"/>
              </a:ext>
            </a:extLst>
          </p:cNvPr>
          <p:cNvSpPr txBox="1"/>
          <p:nvPr/>
        </p:nvSpPr>
        <p:spPr>
          <a:xfrm>
            <a:off x="1676848"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للمؤسسات تحفيز الموظفين على المشاركة الفعّالة في مبادرات الاستدامة؟</a:t>
            </a:r>
            <a:endParaRPr lang="en-US" dirty="0"/>
          </a:p>
        </p:txBody>
      </p:sp>
      <p:pic>
        <p:nvPicPr>
          <p:cNvPr id="3" name="Picture 2">
            <a:extLst>
              <a:ext uri="{FF2B5EF4-FFF2-40B4-BE49-F238E27FC236}">
                <a16:creationId xmlns:a16="http://schemas.microsoft.com/office/drawing/2014/main" id="{79E8D71A-168A-0F7A-8B8D-D8DB83ABDF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0" name="Picture 9">
            <a:extLst>
              <a:ext uri="{FF2B5EF4-FFF2-40B4-BE49-F238E27FC236}">
                <a16:creationId xmlns:a16="http://schemas.microsoft.com/office/drawing/2014/main" id="{1445B3CE-A2BC-FF84-6076-25583F6CE35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8007402" y="1711843"/>
            <a:ext cx="5146157" cy="5146157"/>
          </a:xfrm>
          <a:prstGeom prst="rect">
            <a:avLst/>
          </a:prstGeom>
        </p:spPr>
      </p:pic>
    </p:spTree>
    <p:extLst>
      <p:ext uri="{BB962C8B-B14F-4D97-AF65-F5344CB8AC3E}">
        <p14:creationId xmlns:p14="http://schemas.microsoft.com/office/powerpoint/2010/main" val="42077384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9E87C2AA-7780-0DEA-6657-BCEE44EFBA21}"/>
              </a:ext>
            </a:extLst>
          </p:cNvPr>
          <p:cNvSpPr txBox="1"/>
          <p:nvPr/>
        </p:nvSpPr>
        <p:spPr>
          <a:xfrm>
            <a:off x="-5943152"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تحفيز الموظفين على المشاركة الفعّالة في مبادرات الاستدامة؟</a:t>
            </a:r>
            <a:endParaRPr lang="en-US" dirty="0"/>
          </a:p>
        </p:txBody>
      </p:sp>
      <p:pic>
        <p:nvPicPr>
          <p:cNvPr id="3" name="Picture 2">
            <a:extLst>
              <a:ext uri="{FF2B5EF4-FFF2-40B4-BE49-F238E27FC236}">
                <a16:creationId xmlns:a16="http://schemas.microsoft.com/office/drawing/2014/main" id="{79E8D71A-168A-0F7A-8B8D-D8DB83ABD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55332" y="1967726"/>
            <a:ext cx="4287207" cy="4381407"/>
          </a:xfrm>
          <a:prstGeom prst="rect">
            <a:avLst/>
          </a:prstGeom>
        </p:spPr>
      </p:pic>
      <p:pic>
        <p:nvPicPr>
          <p:cNvPr id="8" name="Picture 7">
            <a:extLst>
              <a:ext uri="{FF2B5EF4-FFF2-40B4-BE49-F238E27FC236}">
                <a16:creationId xmlns:a16="http://schemas.microsoft.com/office/drawing/2014/main" id="{C4952D5D-3A9D-6F38-B455-16E6EFD1A0D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F66D86A0-35E8-366B-E151-346AFCDFE489}"/>
              </a:ext>
            </a:extLst>
          </p:cNvPr>
          <p:cNvSpPr txBox="1"/>
          <p:nvPr/>
        </p:nvSpPr>
        <p:spPr>
          <a:xfrm>
            <a:off x="5215955" y="1997867"/>
            <a:ext cx="6224506" cy="941796"/>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marL="0" indent="0">
              <a:buNone/>
            </a:pPr>
            <a:r>
              <a:rPr lang="ar-SA"/>
              <a:t>هناك عدة طرق يمكن للمؤسسات من خلالها تحفيز الموظفين على المشاركة الفعالة في مبادرات الاستدامة:</a:t>
            </a:r>
            <a:endParaRPr lang="en-US"/>
          </a:p>
        </p:txBody>
      </p:sp>
      <p:sp>
        <p:nvSpPr>
          <p:cNvPr id="10" name="TextBox 9">
            <a:extLst>
              <a:ext uri="{FF2B5EF4-FFF2-40B4-BE49-F238E27FC236}">
                <a16:creationId xmlns:a16="http://schemas.microsoft.com/office/drawing/2014/main" id="{76F3FD06-CF2B-01ED-6AF3-79C52559C2F2}"/>
              </a:ext>
            </a:extLst>
          </p:cNvPr>
          <p:cNvSpPr txBox="1"/>
          <p:nvPr/>
        </p:nvSpPr>
        <p:spPr>
          <a:xfrm>
            <a:off x="5215955" y="32892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وضع رؤية وأهداف واضحة للاستدامة تتفق عليها الإدارة والموظفين</a:t>
            </a:r>
            <a:endParaRPr lang="en-US" dirty="0"/>
          </a:p>
        </p:txBody>
      </p:sp>
      <p:sp>
        <p:nvSpPr>
          <p:cNvPr id="11" name="TextBox 10">
            <a:extLst>
              <a:ext uri="{FF2B5EF4-FFF2-40B4-BE49-F238E27FC236}">
                <a16:creationId xmlns:a16="http://schemas.microsoft.com/office/drawing/2014/main" id="{B2A54A3E-74A2-3963-A5B3-48EDD1600287}"/>
              </a:ext>
            </a:extLst>
          </p:cNvPr>
          <p:cNvSpPr txBox="1"/>
          <p:nvPr/>
        </p:nvSpPr>
        <p:spPr>
          <a:xfrm>
            <a:off x="5215955" y="415583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تدريب الموظفين ورفع مستوى وعيهم بأهمية الاستدامة</a:t>
            </a:r>
            <a:endParaRPr lang="en-US" dirty="0"/>
          </a:p>
        </p:txBody>
      </p:sp>
      <p:sp>
        <p:nvSpPr>
          <p:cNvPr id="12" name="TextBox 11">
            <a:extLst>
              <a:ext uri="{FF2B5EF4-FFF2-40B4-BE49-F238E27FC236}">
                <a16:creationId xmlns:a16="http://schemas.microsoft.com/office/drawing/2014/main" id="{3165933B-0F78-EFA9-C0DF-01A6B3F5362A}"/>
              </a:ext>
            </a:extLst>
          </p:cNvPr>
          <p:cNvSpPr txBox="1"/>
          <p:nvPr/>
        </p:nvSpPr>
        <p:spPr>
          <a:xfrm>
            <a:off x="5215955" y="502245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إشراك الموظفين في وضع خطط العمل واتخاذ القرارات ذات الصلة</a:t>
            </a:r>
            <a:endParaRPr lang="en-US" dirty="0"/>
          </a:p>
        </p:txBody>
      </p:sp>
      <p:sp>
        <p:nvSpPr>
          <p:cNvPr id="13" name="TextBox 12">
            <a:extLst>
              <a:ext uri="{FF2B5EF4-FFF2-40B4-BE49-F238E27FC236}">
                <a16:creationId xmlns:a16="http://schemas.microsoft.com/office/drawing/2014/main" id="{B2C2542B-FF64-6686-D658-55776B41C158}"/>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تكليف موظفين "قادة للاستدامة" ينشرون ثقافة التقليل من التلوث</a:t>
            </a:r>
            <a:endParaRPr lang="en-US" dirty="0"/>
          </a:p>
        </p:txBody>
      </p:sp>
    </p:spTree>
    <p:extLst>
      <p:ext uri="{BB962C8B-B14F-4D97-AF65-F5344CB8AC3E}">
        <p14:creationId xmlns:p14="http://schemas.microsoft.com/office/powerpoint/2010/main" val="21208245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8" name="Picture 7">
            <a:extLst>
              <a:ext uri="{FF2B5EF4-FFF2-40B4-BE49-F238E27FC236}">
                <a16:creationId xmlns:a16="http://schemas.microsoft.com/office/drawing/2014/main" id="{C4952D5D-3A9D-6F38-B455-16E6EFD1A0D4}"/>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F66D86A0-35E8-366B-E151-346AFCDFE489}"/>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t>وضع مقاييس ومؤشرات لقياس مساهمة كل موظف وتقييم أدائه</a:t>
            </a:r>
            <a:endParaRPr lang="en-US" dirty="0"/>
          </a:p>
        </p:txBody>
      </p:sp>
      <p:sp>
        <p:nvSpPr>
          <p:cNvPr id="10" name="TextBox 9">
            <a:extLst>
              <a:ext uri="{FF2B5EF4-FFF2-40B4-BE49-F238E27FC236}">
                <a16:creationId xmlns:a16="http://schemas.microsoft.com/office/drawing/2014/main" id="{76F3FD06-CF2B-01ED-6AF3-79C52559C2F2}"/>
              </a:ext>
            </a:extLst>
          </p:cNvPr>
          <p:cNvSpPr txBox="1"/>
          <p:nvPr/>
        </p:nvSpPr>
        <p:spPr>
          <a:xfrm>
            <a:off x="5215955" y="29706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مكافأة المبادرات والأفكار والممارسات الصديقة للبيئة</a:t>
            </a:r>
            <a:endParaRPr lang="en-US" dirty="0"/>
          </a:p>
        </p:txBody>
      </p:sp>
      <p:sp>
        <p:nvSpPr>
          <p:cNvPr id="11" name="TextBox 10">
            <a:extLst>
              <a:ext uri="{FF2B5EF4-FFF2-40B4-BE49-F238E27FC236}">
                <a16:creationId xmlns:a16="http://schemas.microsoft.com/office/drawing/2014/main" id="{B2A54A3E-74A2-3963-A5B3-48EDD1600287}"/>
              </a:ext>
            </a:extLst>
          </p:cNvPr>
          <p:cNvSpPr txBox="1"/>
          <p:nvPr/>
        </p:nvSpPr>
        <p:spPr>
          <a:xfrm>
            <a:off x="5215955" y="394347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اعتماد سياسات تسهل مشاركة الموظفين مثل أنظمة العمل عن بُعد</a:t>
            </a:r>
            <a:endParaRPr lang="en-US" dirty="0"/>
          </a:p>
        </p:txBody>
      </p:sp>
      <p:sp>
        <p:nvSpPr>
          <p:cNvPr id="12" name="TextBox 11">
            <a:extLst>
              <a:ext uri="{FF2B5EF4-FFF2-40B4-BE49-F238E27FC236}">
                <a16:creationId xmlns:a16="http://schemas.microsoft.com/office/drawing/2014/main" id="{3165933B-0F78-EFA9-C0DF-01A6B3F5362A}"/>
              </a:ext>
            </a:extLst>
          </p:cNvPr>
          <p:cNvSpPr txBox="1"/>
          <p:nvPr/>
        </p:nvSpPr>
        <p:spPr>
          <a:xfrm>
            <a:off x="5215955" y="49162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خلق ثقافة تنظيمية تحترم الابتكار ولا تخشى الأخطاء</a:t>
            </a:r>
            <a:endParaRPr lang="en-US" dirty="0"/>
          </a:p>
        </p:txBody>
      </p:sp>
      <p:sp>
        <p:nvSpPr>
          <p:cNvPr id="13" name="TextBox 12">
            <a:extLst>
              <a:ext uri="{FF2B5EF4-FFF2-40B4-BE49-F238E27FC236}">
                <a16:creationId xmlns:a16="http://schemas.microsoft.com/office/drawing/2014/main" id="{B2C2542B-FF64-6686-D658-55776B41C158}"/>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تنظيم فعاليات وبرامج توعية بشكل مستمر</a:t>
            </a:r>
            <a:endParaRPr lang="en-US" dirty="0"/>
          </a:p>
        </p:txBody>
      </p:sp>
    </p:spTree>
    <p:extLst>
      <p:ext uri="{BB962C8B-B14F-4D97-AF65-F5344CB8AC3E}">
        <p14:creationId xmlns:p14="http://schemas.microsoft.com/office/powerpoint/2010/main" val="33737427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1704028-C206-763B-7A6E-792141DEC7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24" t="16881" r="2515" b="20599"/>
          <a:stretch/>
        </p:blipFill>
        <p:spPr bwMode="auto">
          <a:xfrm>
            <a:off x="294539" y="2330798"/>
            <a:ext cx="4656167" cy="3096608"/>
          </a:xfrm>
          <a:prstGeom prst="rect">
            <a:avLst/>
          </a:prstGeom>
          <a:noFill/>
          <a:ln>
            <a:noFill/>
          </a:ln>
          <a:extLst>
            <a:ext uri="{53640926-AAD7-44D8-BBD7-CCE9431645EC}">
              <a14:shadowObscured xmlns:a14="http://schemas.microsoft.com/office/drawing/2010/main"/>
            </a:ext>
          </a:extLst>
        </p:spPr>
      </p:pic>
      <p:sp>
        <p:nvSpPr>
          <p:cNvPr id="10" name="TextBox 9">
            <a:extLst>
              <a:ext uri="{FF2B5EF4-FFF2-40B4-BE49-F238E27FC236}">
                <a16:creationId xmlns:a16="http://schemas.microsoft.com/office/drawing/2014/main" id="{3B28B9E6-7B51-40A9-DE90-AC9EDA022102}"/>
              </a:ext>
            </a:extLst>
          </p:cNvPr>
          <p:cNvSpPr txBox="1"/>
          <p:nvPr/>
        </p:nvSpPr>
        <p:spPr>
          <a:xfrm>
            <a:off x="5214845" y="1448120"/>
            <a:ext cx="6105832" cy="882678"/>
          </a:xfrm>
          <a:prstGeom prst="rect">
            <a:avLst/>
          </a:prstGeom>
          <a:noFill/>
        </p:spPr>
        <p:txBody>
          <a:bodyPr wrap="square">
            <a:spAutoFit/>
          </a:bodyPr>
          <a:lstStyle/>
          <a:p>
            <a:pPr marL="342900" lvl="0" indent="-342900" algn="just" rtl="1">
              <a:lnSpc>
                <a:spcPct val="107000"/>
              </a:lnSpc>
              <a:spcAft>
                <a:spcPts val="800"/>
              </a:spcAft>
              <a:buSzPct val="125000"/>
              <a:buFont typeface="Symbol" panose="05050102010706020507" pitchFamily="18" charset="2"/>
              <a:buBlip>
                <a:blip r:embed="rId4"/>
              </a:buBlip>
            </a:pPr>
            <a:r>
              <a:rPr lang="ar-SA" sz="2400" dirty="0">
                <a:solidFill>
                  <a:srgbClr val="000000"/>
                </a:solidFill>
                <a:effectLst/>
                <a:latin typeface="Calibri" panose="020F0502020204030204" pitchFamily="34" charset="0"/>
                <a:ea typeface="Adobe Ming Std L"/>
                <a:cs typeface="Sakkal Majalla" panose="02000000000000000000" pitchFamily="2" charset="-78"/>
              </a:rPr>
              <a:t>تُعتبر القيادة الاستراتيجية المستدامة أحد المفاهيم الحديثة التي تهدف إلى تحقيق التنمية المستدامة في المؤسسات والمجتمعات</a:t>
            </a:r>
            <a:endParaRPr lang="en-US" sz="1600" dirty="0">
              <a:solidFill>
                <a:srgbClr val="000000"/>
              </a:solidFill>
              <a:effectLst/>
              <a:latin typeface="Calibri" panose="020F0502020204030204" pitchFamily="34" charset="0"/>
              <a:ea typeface="Adobe Ming Std L"/>
              <a:cs typeface="Arial" panose="020B0604020202020204" pitchFamily="34" charset="0"/>
            </a:endParaRPr>
          </a:p>
        </p:txBody>
      </p:sp>
      <p:sp>
        <p:nvSpPr>
          <p:cNvPr id="11" name="TextBox 10">
            <a:extLst>
              <a:ext uri="{FF2B5EF4-FFF2-40B4-BE49-F238E27FC236}">
                <a16:creationId xmlns:a16="http://schemas.microsoft.com/office/drawing/2014/main" id="{C42DB1C9-7500-0609-E1AE-4BB2694C75F3}"/>
              </a:ext>
            </a:extLst>
          </p:cNvPr>
          <p:cNvSpPr txBox="1"/>
          <p:nvPr/>
        </p:nvSpPr>
        <p:spPr>
          <a:xfrm>
            <a:off x="5214845" y="2921094"/>
            <a:ext cx="6105832" cy="127785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تُعد القيادة الاستراتيجية المستدامة أكثر من مجرد اتخاذ القرارات الصائبة والتخطيط الجيد. بل تتطلب توجيهاً وإلهاماً للفريق وتحفيزه لتحقيق الأهداف المستدامة</a:t>
            </a:r>
            <a:endParaRPr lang="en-US" dirty="0"/>
          </a:p>
        </p:txBody>
      </p:sp>
      <p:sp>
        <p:nvSpPr>
          <p:cNvPr id="12" name="TextBox 11">
            <a:extLst>
              <a:ext uri="{FF2B5EF4-FFF2-40B4-BE49-F238E27FC236}">
                <a16:creationId xmlns:a16="http://schemas.microsoft.com/office/drawing/2014/main" id="{D1AC9247-7E0C-06FE-44AE-D5906B0FB790}"/>
              </a:ext>
            </a:extLst>
          </p:cNvPr>
          <p:cNvSpPr txBox="1"/>
          <p:nvPr/>
        </p:nvSpPr>
        <p:spPr>
          <a:xfrm>
            <a:off x="5214845" y="4789239"/>
            <a:ext cx="6105832" cy="127785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تسعى القيادة الاستراتيجية المستدامة إلى تحقيق الاستدامة من خلال توجيه الأعمال واتخاذ القرارات التي تأخذ في الاعتبار التأثيرات البيئية والاجتماعية للمؤسسة</a:t>
            </a:r>
            <a:endParaRPr lang="en-US" dirty="0"/>
          </a:p>
        </p:txBody>
      </p:sp>
      <p:pic>
        <p:nvPicPr>
          <p:cNvPr id="13" name="Picture 12">
            <a:extLst>
              <a:ext uri="{FF2B5EF4-FFF2-40B4-BE49-F238E27FC236}">
                <a16:creationId xmlns:a16="http://schemas.microsoft.com/office/drawing/2014/main" id="{3A974EE8-F22C-A1C6-3CA5-46AE1CBEBB0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597" b="2600"/>
          <a:stretch/>
        </p:blipFill>
        <p:spPr bwMode="auto">
          <a:xfrm>
            <a:off x="-5353050" y="1889459"/>
            <a:ext cx="4445000" cy="421409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70735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قيادة المسؤولية الاجتماعية والبيئية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المسؤولية الاجتماعية والبيئية للمؤسسات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تطوير استراتيجيات المسؤولية الاجتماعية والبيئية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تقييم أثر المؤسسة على المجتمع والبيئة والإبلاغ عنه</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35234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المسؤولية الاجتماعية</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https://youtu.be/1htnQHbwRN0?si=gdXQSTdNYVNrLoCe</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323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المسؤولية الاجتماعية والبيئية للمؤسسات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0" name="Group 79">
            <a:extLst>
              <a:ext uri="{FF2B5EF4-FFF2-40B4-BE49-F238E27FC236}">
                <a16:creationId xmlns:a16="http://schemas.microsoft.com/office/drawing/2014/main" id="{DD45B21F-45B5-84F3-5616-1C237BBF6293}"/>
              </a:ext>
            </a:extLst>
          </p:cNvPr>
          <p:cNvGrpSpPr/>
          <p:nvPr/>
        </p:nvGrpSpPr>
        <p:grpSpPr>
          <a:xfrm>
            <a:off x="7938733" y="2061067"/>
            <a:ext cx="3243474" cy="3878866"/>
            <a:chOff x="7938733" y="2061067"/>
            <a:chExt cx="3243474" cy="3878866"/>
          </a:xfrm>
        </p:grpSpPr>
        <p:grpSp>
          <p:nvGrpSpPr>
            <p:cNvPr id="79" name="Group 78">
              <a:extLst>
                <a:ext uri="{FF2B5EF4-FFF2-40B4-BE49-F238E27FC236}">
                  <a16:creationId xmlns:a16="http://schemas.microsoft.com/office/drawing/2014/main" id="{9BFE52A6-4D8B-CA7C-3AC3-8D80215AEBCC}"/>
                </a:ext>
              </a:extLst>
            </p:cNvPr>
            <p:cNvGrpSpPr/>
            <p:nvPr/>
          </p:nvGrpSpPr>
          <p:grpSpPr>
            <a:xfrm>
              <a:off x="7938733" y="3032488"/>
              <a:ext cx="3243474" cy="2907445"/>
              <a:chOff x="7938733" y="3032488"/>
              <a:chExt cx="3243474" cy="2907445"/>
            </a:xfrm>
          </p:grpSpPr>
          <p:sp>
            <p:nvSpPr>
              <p:cNvPr id="10" name="شكل حر: شكل 30">
                <a:extLst>
                  <a:ext uri="{FF2B5EF4-FFF2-40B4-BE49-F238E27FC236}">
                    <a16:creationId xmlns:a16="http://schemas.microsoft.com/office/drawing/2014/main" id="{6EA3CCEE-A0FF-499A-82C9-AFEED9BF6C70}"/>
                  </a:ext>
                </a:extLst>
              </p:cNvPr>
              <p:cNvSpPr/>
              <p:nvPr/>
            </p:nvSpPr>
            <p:spPr>
              <a:xfrm>
                <a:off x="8053042" y="3032488"/>
                <a:ext cx="2915026" cy="290744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13" name="مربع نص 28">
                <a:extLst>
                  <a:ext uri="{FF2B5EF4-FFF2-40B4-BE49-F238E27FC236}">
                    <a16:creationId xmlns:a16="http://schemas.microsoft.com/office/drawing/2014/main" id="{5F738F4A-9BE7-4318-BB2E-9A279D7A65E6}"/>
                  </a:ext>
                </a:extLst>
              </p:cNvPr>
              <p:cNvSpPr txBox="1"/>
              <p:nvPr/>
            </p:nvSpPr>
            <p:spPr>
              <a:xfrm>
                <a:off x="7938733" y="4569641"/>
                <a:ext cx="3243474" cy="795539"/>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المسؤولية البيئية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Environmental ">
              <a:extLst>
                <a:ext uri="{FF2B5EF4-FFF2-40B4-BE49-F238E27FC236}">
                  <a16:creationId xmlns:a16="http://schemas.microsoft.com/office/drawing/2014/main" id="{5BCF2DEB-1C09-662B-D0FB-782898BB3F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1973" y="2061067"/>
              <a:ext cx="1835947" cy="1836008"/>
            </a:xfrm>
            <a:prstGeom prst="rect">
              <a:avLst/>
            </a:prstGeom>
            <a:noFill/>
            <a:extLst>
              <a:ext uri="{909E8E84-426E-40DD-AFC4-6F175D3DCCD1}">
                <a14:hiddenFill xmlns:a14="http://schemas.microsoft.com/office/drawing/2010/main">
                  <a:solidFill>
                    <a:srgbClr val="FFFFFF"/>
                  </a:solidFill>
                </a14:hiddenFill>
              </a:ext>
            </a:extLst>
          </p:spPr>
        </p:pic>
      </p:grpSp>
      <p:sp>
        <p:nvSpPr>
          <p:cNvPr id="84" name="TextBox 83">
            <a:extLst>
              <a:ext uri="{FF2B5EF4-FFF2-40B4-BE49-F238E27FC236}">
                <a16:creationId xmlns:a16="http://schemas.microsoft.com/office/drawing/2014/main" id="{CFCB1C6C-8720-B2DB-39FD-527B1836A2EA}"/>
              </a:ext>
            </a:extLst>
          </p:cNvPr>
          <p:cNvSpPr txBox="1"/>
          <p:nvPr/>
        </p:nvSpPr>
        <p:spPr>
          <a:xfrm>
            <a:off x="1307314" y="2224071"/>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dirty="0"/>
              <a:t>الحد من البصمة البيئية للمؤسسة من خلال ترشيد استهلاك الموارد والطاقة وتقليل الانبعاثات والنفايات</a:t>
            </a:r>
            <a:endParaRPr lang="en-US" dirty="0"/>
          </a:p>
        </p:txBody>
      </p:sp>
      <p:sp>
        <p:nvSpPr>
          <p:cNvPr id="85" name="TextBox 84">
            <a:extLst>
              <a:ext uri="{FF2B5EF4-FFF2-40B4-BE49-F238E27FC236}">
                <a16:creationId xmlns:a16="http://schemas.microsoft.com/office/drawing/2014/main" id="{7611BAAD-787C-FAC0-5592-89B367C29D43}"/>
              </a:ext>
            </a:extLst>
          </p:cNvPr>
          <p:cNvSpPr txBox="1"/>
          <p:nvPr/>
        </p:nvSpPr>
        <p:spPr>
          <a:xfrm>
            <a:off x="1307314" y="3707170"/>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تبنّي ممارسات صديقة للبيئة في التصنيع والتوزيع والتخلص من المنتجات</a:t>
            </a:r>
            <a:endParaRPr lang="en-US" dirty="0"/>
          </a:p>
        </p:txBody>
      </p:sp>
      <p:sp>
        <p:nvSpPr>
          <p:cNvPr id="86" name="TextBox 85">
            <a:extLst>
              <a:ext uri="{FF2B5EF4-FFF2-40B4-BE49-F238E27FC236}">
                <a16:creationId xmlns:a16="http://schemas.microsoft.com/office/drawing/2014/main" id="{08C512C7-51DB-2E4E-AAAF-4C6ACD2C5375}"/>
              </a:ext>
            </a:extLst>
          </p:cNvPr>
          <p:cNvSpPr txBox="1"/>
          <p:nvPr/>
        </p:nvSpPr>
        <p:spPr>
          <a:xfrm>
            <a:off x="1307314" y="519026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المساهمة في حماية البيئة والمحافظة على الموارد الطبيعية</a:t>
            </a:r>
            <a:endParaRPr lang="en-US" dirty="0"/>
          </a:p>
        </p:txBody>
      </p:sp>
    </p:spTree>
    <p:extLst>
      <p:ext uri="{BB962C8B-B14F-4D97-AF65-F5344CB8AC3E}">
        <p14:creationId xmlns:p14="http://schemas.microsoft.com/office/powerpoint/2010/main" val="10783239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1000"/>
                                        <p:tgtEl>
                                          <p:spTgt spid="85"/>
                                        </p:tgtEl>
                                      </p:cBhvr>
                                    </p:animEffect>
                                    <p:anim calcmode="lin" valueType="num">
                                      <p:cBhvr>
                                        <p:cTn id="15" dur="1000" fill="hold"/>
                                        <p:tgtEl>
                                          <p:spTgt spid="85"/>
                                        </p:tgtEl>
                                        <p:attrNameLst>
                                          <p:attrName>ppt_x</p:attrName>
                                        </p:attrNameLst>
                                      </p:cBhvr>
                                      <p:tavLst>
                                        <p:tav tm="0">
                                          <p:val>
                                            <p:strVal val="#ppt_x"/>
                                          </p:val>
                                        </p:tav>
                                        <p:tav tm="100000">
                                          <p:val>
                                            <p:strVal val="#ppt_x"/>
                                          </p:val>
                                        </p:tav>
                                      </p:tavLst>
                                    </p:anim>
                                    <p:anim calcmode="lin" valueType="num">
                                      <p:cBhvr>
                                        <p:cTn id="16"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1000"/>
                                        <p:tgtEl>
                                          <p:spTgt spid="86"/>
                                        </p:tgtEl>
                                      </p:cBhvr>
                                    </p:animEffect>
                                    <p:anim calcmode="lin" valueType="num">
                                      <p:cBhvr>
                                        <p:cTn id="22" dur="1000" fill="hold"/>
                                        <p:tgtEl>
                                          <p:spTgt spid="86"/>
                                        </p:tgtEl>
                                        <p:attrNameLst>
                                          <p:attrName>ppt_x</p:attrName>
                                        </p:attrNameLst>
                                      </p:cBhvr>
                                      <p:tavLst>
                                        <p:tav tm="0">
                                          <p:val>
                                            <p:strVal val="#ppt_x"/>
                                          </p:val>
                                        </p:tav>
                                        <p:tav tm="100000">
                                          <p:val>
                                            <p:strVal val="#ppt_x"/>
                                          </p:val>
                                        </p:tav>
                                      </p:tavLst>
                                    </p:anim>
                                    <p:anim calcmode="lin" valueType="num">
                                      <p:cBhvr>
                                        <p:cTn id="23"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المسؤولية الاجتماعية والبيئية للمؤسسات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1" name="Group 80">
            <a:extLst>
              <a:ext uri="{FF2B5EF4-FFF2-40B4-BE49-F238E27FC236}">
                <a16:creationId xmlns:a16="http://schemas.microsoft.com/office/drawing/2014/main" id="{2A200F67-8BA5-3A40-4D14-5EAC029F6F0D}"/>
              </a:ext>
            </a:extLst>
          </p:cNvPr>
          <p:cNvGrpSpPr/>
          <p:nvPr/>
        </p:nvGrpSpPr>
        <p:grpSpPr>
          <a:xfrm>
            <a:off x="8187547" y="2308254"/>
            <a:ext cx="2935478" cy="3631679"/>
            <a:chOff x="4777188" y="2308254"/>
            <a:chExt cx="2935478" cy="3631679"/>
          </a:xfrm>
        </p:grpSpPr>
        <p:grpSp>
          <p:nvGrpSpPr>
            <p:cNvPr id="44" name="Group 43">
              <a:extLst>
                <a:ext uri="{FF2B5EF4-FFF2-40B4-BE49-F238E27FC236}">
                  <a16:creationId xmlns:a16="http://schemas.microsoft.com/office/drawing/2014/main" id="{9F9A4A58-A21D-429F-ADC7-BAB49ACCD15E}"/>
                </a:ext>
              </a:extLst>
            </p:cNvPr>
            <p:cNvGrpSpPr/>
            <p:nvPr/>
          </p:nvGrpSpPr>
          <p:grpSpPr>
            <a:xfrm>
              <a:off x="4777188" y="3032488"/>
              <a:ext cx="2935478" cy="2907445"/>
              <a:chOff x="3067224" y="449738"/>
              <a:chExt cx="1400407" cy="1387734"/>
            </a:xfrm>
          </p:grpSpPr>
          <p:sp>
            <p:nvSpPr>
              <p:cNvPr id="77" name="شكل حر: شكل 30">
                <a:extLst>
                  <a:ext uri="{FF2B5EF4-FFF2-40B4-BE49-F238E27FC236}">
                    <a16:creationId xmlns:a16="http://schemas.microsoft.com/office/drawing/2014/main" id="{FAD15C57-C695-47B7-A602-69BFA152FB62}"/>
                  </a:ext>
                </a:extLst>
              </p:cNvPr>
              <p:cNvSpPr/>
              <p:nvPr/>
            </p:nvSpPr>
            <p:spPr>
              <a:xfrm>
                <a:off x="3076981" y="449738"/>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78" name="مربع نص 28">
                <a:extLst>
                  <a:ext uri="{FF2B5EF4-FFF2-40B4-BE49-F238E27FC236}">
                    <a16:creationId xmlns:a16="http://schemas.microsoft.com/office/drawing/2014/main" id="{23F54EE5-D02D-4035-8FDB-D4588931CD1D}"/>
                  </a:ext>
                </a:extLst>
              </p:cNvPr>
              <p:cNvSpPr txBox="1"/>
              <p:nvPr/>
            </p:nvSpPr>
            <p:spPr>
              <a:xfrm>
                <a:off x="3067224" y="1183426"/>
                <a:ext cx="1400406" cy="542520"/>
              </a:xfrm>
              <a:prstGeom prst="rect">
                <a:avLst/>
              </a:prstGeom>
              <a:noFill/>
            </p:spPr>
            <p:txBody>
              <a:bodyPr wrap="square" rtlCol="1">
                <a:no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المسؤولية الاجتماعية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Social care ">
              <a:extLst>
                <a:ext uri="{FF2B5EF4-FFF2-40B4-BE49-F238E27FC236}">
                  <a16:creationId xmlns:a16="http://schemas.microsoft.com/office/drawing/2014/main" id="{20E00097-464B-0CC2-2FF9-22287D0F1C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3571" y="2308254"/>
              <a:ext cx="1445208" cy="144525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3C61D7E7-A9A0-785D-9781-22C0FBD5AFA1}"/>
              </a:ext>
            </a:extLst>
          </p:cNvPr>
          <p:cNvSpPr txBox="1"/>
          <p:nvPr/>
        </p:nvSpPr>
        <p:spPr>
          <a:xfrm>
            <a:off x="1307314" y="2224071"/>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احترام حقوق الإنسان وتوفير بيئة عمل آمنة وصحية للموظفين</a:t>
            </a:r>
            <a:endParaRPr lang="en-US" dirty="0"/>
          </a:p>
        </p:txBody>
      </p:sp>
      <p:sp>
        <p:nvSpPr>
          <p:cNvPr id="3" name="TextBox 2">
            <a:extLst>
              <a:ext uri="{FF2B5EF4-FFF2-40B4-BE49-F238E27FC236}">
                <a16:creationId xmlns:a16="http://schemas.microsoft.com/office/drawing/2014/main" id="{09ED903E-90B9-FA7F-93C2-C81502824C97}"/>
              </a:ext>
            </a:extLst>
          </p:cNvPr>
          <p:cNvSpPr txBox="1"/>
          <p:nvPr/>
        </p:nvSpPr>
        <p:spPr>
          <a:xfrm>
            <a:off x="1307314" y="3707170"/>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دعم التنمية الاقتصادية والاجتماعية للمجتمعات المحلية</a:t>
            </a:r>
            <a:endParaRPr lang="en-US" dirty="0"/>
          </a:p>
        </p:txBody>
      </p:sp>
      <p:sp>
        <p:nvSpPr>
          <p:cNvPr id="8" name="TextBox 7">
            <a:extLst>
              <a:ext uri="{FF2B5EF4-FFF2-40B4-BE49-F238E27FC236}">
                <a16:creationId xmlns:a16="http://schemas.microsoft.com/office/drawing/2014/main" id="{D17EDFE3-1619-F2DC-964C-F84A3ABE43D8}"/>
              </a:ext>
            </a:extLst>
          </p:cNvPr>
          <p:cNvSpPr txBox="1"/>
          <p:nvPr/>
        </p:nvSpPr>
        <p:spPr>
          <a:xfrm>
            <a:off x="1307314" y="519026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المساهمة في برامج التعليم والصحة والرفاهية الاجتماعية</a:t>
            </a:r>
            <a:endParaRPr lang="en-US" dirty="0"/>
          </a:p>
        </p:txBody>
      </p:sp>
    </p:spTree>
    <p:extLst>
      <p:ext uri="{BB962C8B-B14F-4D97-AF65-F5344CB8AC3E}">
        <p14:creationId xmlns:p14="http://schemas.microsoft.com/office/powerpoint/2010/main" val="42892970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المسؤولية الاجتماعية والبيئية للمؤسسات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2" name="Group 81">
            <a:extLst>
              <a:ext uri="{FF2B5EF4-FFF2-40B4-BE49-F238E27FC236}">
                <a16:creationId xmlns:a16="http://schemas.microsoft.com/office/drawing/2014/main" id="{4C3B12A2-21FF-C5A7-46AA-7FF79892303A}"/>
              </a:ext>
            </a:extLst>
          </p:cNvPr>
          <p:cNvGrpSpPr/>
          <p:nvPr/>
        </p:nvGrpSpPr>
        <p:grpSpPr>
          <a:xfrm>
            <a:off x="7924612" y="2215203"/>
            <a:ext cx="3461347" cy="3724730"/>
            <a:chOff x="1316180" y="2215203"/>
            <a:chExt cx="3461347" cy="3724730"/>
          </a:xfrm>
        </p:grpSpPr>
        <p:grpSp>
          <p:nvGrpSpPr>
            <p:cNvPr id="49" name="Group 48">
              <a:extLst>
                <a:ext uri="{FF2B5EF4-FFF2-40B4-BE49-F238E27FC236}">
                  <a16:creationId xmlns:a16="http://schemas.microsoft.com/office/drawing/2014/main" id="{E1E506E9-B25A-4AFE-AF31-E90DDA797B34}"/>
                </a:ext>
              </a:extLst>
            </p:cNvPr>
            <p:cNvGrpSpPr/>
            <p:nvPr/>
          </p:nvGrpSpPr>
          <p:grpSpPr>
            <a:xfrm>
              <a:off x="1316180" y="3032488"/>
              <a:ext cx="3461347" cy="2907445"/>
              <a:chOff x="1509372" y="449738"/>
              <a:chExt cx="1651279" cy="1387734"/>
            </a:xfrm>
          </p:grpSpPr>
          <p:sp>
            <p:nvSpPr>
              <p:cNvPr id="75" name="شكل حر: شكل 30">
                <a:extLst>
                  <a:ext uri="{FF2B5EF4-FFF2-40B4-BE49-F238E27FC236}">
                    <a16:creationId xmlns:a16="http://schemas.microsoft.com/office/drawing/2014/main" id="{A1D93887-1F0E-4FFD-96D9-4B8D06A2D7ED}"/>
                  </a:ext>
                </a:extLst>
              </p:cNvPr>
              <p:cNvSpPr/>
              <p:nvPr/>
            </p:nvSpPr>
            <p:spPr>
              <a:xfrm>
                <a:off x="1617218" y="449738"/>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76" name="مربع نص 28">
                <a:extLst>
                  <a:ext uri="{FF2B5EF4-FFF2-40B4-BE49-F238E27FC236}">
                    <a16:creationId xmlns:a16="http://schemas.microsoft.com/office/drawing/2014/main" id="{0A03F7EF-72D0-4419-9234-08EC4AE9E6E1}"/>
                  </a:ext>
                </a:extLst>
              </p:cNvPr>
              <p:cNvSpPr txBox="1"/>
              <p:nvPr/>
            </p:nvSpPr>
            <p:spPr>
              <a:xfrm>
                <a:off x="1509372" y="1172516"/>
                <a:ext cx="1651279" cy="401536"/>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الحوكمة المسؤولة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2" name="Picture 41" descr="Responsible data governance ">
              <a:extLst>
                <a:ext uri="{FF2B5EF4-FFF2-40B4-BE49-F238E27FC236}">
                  <a16:creationId xmlns:a16="http://schemas.microsoft.com/office/drawing/2014/main" id="{06454920-5932-36E8-D6FE-7D2F9303A7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0450" y="2215203"/>
              <a:ext cx="1527682" cy="15277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4D4E3F54-3A2F-3DF3-8793-BD675CC175D0}"/>
              </a:ext>
            </a:extLst>
          </p:cNvPr>
          <p:cNvSpPr txBox="1"/>
          <p:nvPr/>
        </p:nvSpPr>
        <p:spPr>
          <a:xfrm>
            <a:off x="1307314" y="2224071"/>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اعتماد ممارسات شفافة وأخلاقية في إدارة المؤسسة</a:t>
            </a:r>
            <a:endParaRPr lang="en-US" dirty="0"/>
          </a:p>
        </p:txBody>
      </p:sp>
      <p:sp>
        <p:nvSpPr>
          <p:cNvPr id="3" name="TextBox 2">
            <a:extLst>
              <a:ext uri="{FF2B5EF4-FFF2-40B4-BE49-F238E27FC236}">
                <a16:creationId xmlns:a16="http://schemas.microsoft.com/office/drawing/2014/main" id="{2CF6C88B-535F-1010-A347-4FDA65B80259}"/>
              </a:ext>
            </a:extLst>
          </p:cNvPr>
          <p:cNvSpPr txBox="1"/>
          <p:nvPr/>
        </p:nvSpPr>
        <p:spPr>
          <a:xfrm>
            <a:off x="1307314" y="3707170"/>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تطبيق آليات للمساءلة والرقابة على الأداء والالتزام</a:t>
            </a:r>
            <a:endParaRPr lang="en-US" dirty="0"/>
          </a:p>
        </p:txBody>
      </p:sp>
      <p:sp>
        <p:nvSpPr>
          <p:cNvPr id="8" name="TextBox 7">
            <a:extLst>
              <a:ext uri="{FF2B5EF4-FFF2-40B4-BE49-F238E27FC236}">
                <a16:creationId xmlns:a16="http://schemas.microsoft.com/office/drawing/2014/main" id="{D65D58A3-AFF1-44A8-5050-C2A298ABE5E4}"/>
              </a:ext>
            </a:extLst>
          </p:cNvPr>
          <p:cNvSpPr txBox="1"/>
          <p:nvPr/>
        </p:nvSpPr>
        <p:spPr>
          <a:xfrm>
            <a:off x="1307314" y="5190269"/>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إدارة المخاطر والتعامل مع أصحاب المصلحة بمسؤولية</a:t>
            </a:r>
            <a:endParaRPr lang="en-US" dirty="0"/>
          </a:p>
        </p:txBody>
      </p:sp>
    </p:spTree>
    <p:extLst>
      <p:ext uri="{BB962C8B-B14F-4D97-AF65-F5344CB8AC3E}">
        <p14:creationId xmlns:p14="http://schemas.microsoft.com/office/powerpoint/2010/main" val="490125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المسؤولية الاجتماعية والبيئية للمؤسسات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3" name="Group 82">
            <a:extLst>
              <a:ext uri="{FF2B5EF4-FFF2-40B4-BE49-F238E27FC236}">
                <a16:creationId xmlns:a16="http://schemas.microsoft.com/office/drawing/2014/main" id="{04C8E832-3A42-FD85-D1B9-79C789AE0584}"/>
              </a:ext>
            </a:extLst>
          </p:cNvPr>
          <p:cNvGrpSpPr/>
          <p:nvPr/>
        </p:nvGrpSpPr>
        <p:grpSpPr>
          <a:xfrm>
            <a:off x="8073345" y="2308254"/>
            <a:ext cx="3163881" cy="3631679"/>
            <a:chOff x="-1847707" y="2308254"/>
            <a:chExt cx="3163881" cy="3631679"/>
          </a:xfrm>
        </p:grpSpPr>
        <p:grpSp>
          <p:nvGrpSpPr>
            <p:cNvPr id="50" name="Group 49">
              <a:extLst>
                <a:ext uri="{FF2B5EF4-FFF2-40B4-BE49-F238E27FC236}">
                  <a16:creationId xmlns:a16="http://schemas.microsoft.com/office/drawing/2014/main" id="{7DE12065-6B3F-4A91-A2D9-353E26A65D47}"/>
                </a:ext>
              </a:extLst>
            </p:cNvPr>
            <p:cNvGrpSpPr/>
            <p:nvPr/>
          </p:nvGrpSpPr>
          <p:grpSpPr>
            <a:xfrm>
              <a:off x="-1847707" y="3032488"/>
              <a:ext cx="3163881" cy="2907445"/>
              <a:chOff x="0" y="449738"/>
              <a:chExt cx="1509369" cy="1387734"/>
            </a:xfrm>
          </p:grpSpPr>
          <p:sp>
            <p:nvSpPr>
              <p:cNvPr id="51" name="شكل حر: شكل 30">
                <a:extLst>
                  <a:ext uri="{FF2B5EF4-FFF2-40B4-BE49-F238E27FC236}">
                    <a16:creationId xmlns:a16="http://schemas.microsoft.com/office/drawing/2014/main" id="{98E210DC-3FC2-47D3-BA4D-071808530DAD}"/>
                  </a:ext>
                </a:extLst>
              </p:cNvPr>
              <p:cNvSpPr/>
              <p:nvPr/>
            </p:nvSpPr>
            <p:spPr>
              <a:xfrm>
                <a:off x="64189" y="449738"/>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74" name="مربع نص 28">
                <a:extLst>
                  <a:ext uri="{FF2B5EF4-FFF2-40B4-BE49-F238E27FC236}">
                    <a16:creationId xmlns:a16="http://schemas.microsoft.com/office/drawing/2014/main" id="{BEECA069-01E6-4791-AACB-3E8BE58236B3}"/>
                  </a:ext>
                </a:extLst>
              </p:cNvPr>
              <p:cNvSpPr txBox="1"/>
              <p:nvPr/>
            </p:nvSpPr>
            <p:spPr>
              <a:xfrm>
                <a:off x="0" y="1189967"/>
                <a:ext cx="1509369" cy="366633"/>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الابتكار والاستدامة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3" name="Picture 42" descr="Green energy ">
              <a:extLst>
                <a:ext uri="{FF2B5EF4-FFF2-40B4-BE49-F238E27FC236}">
                  <a16:creationId xmlns:a16="http://schemas.microsoft.com/office/drawing/2014/main" id="{F6228F13-F33C-CE79-5689-466F4A75FB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440" y="2308254"/>
              <a:ext cx="1350121" cy="135016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A02A6AFE-8A92-CC31-394F-24053057FEE8}"/>
              </a:ext>
            </a:extLst>
          </p:cNvPr>
          <p:cNvSpPr txBox="1"/>
          <p:nvPr/>
        </p:nvSpPr>
        <p:spPr>
          <a:xfrm>
            <a:off x="1307314" y="2739584"/>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تطوير منتجات وخدمات صديقة للبيئة وتعزز التنمية المستدامة</a:t>
            </a:r>
            <a:endParaRPr lang="en-US" dirty="0"/>
          </a:p>
        </p:txBody>
      </p:sp>
      <p:sp>
        <p:nvSpPr>
          <p:cNvPr id="3" name="TextBox 2">
            <a:extLst>
              <a:ext uri="{FF2B5EF4-FFF2-40B4-BE49-F238E27FC236}">
                <a16:creationId xmlns:a16="http://schemas.microsoft.com/office/drawing/2014/main" id="{00A27A94-1F21-812A-19EC-55AF6648C4CB}"/>
              </a:ext>
            </a:extLst>
          </p:cNvPr>
          <p:cNvSpPr txBox="1"/>
          <p:nvPr/>
        </p:nvSpPr>
        <p:spPr>
          <a:xfrm>
            <a:off x="1307314" y="4964061"/>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pPr lvl="0"/>
            <a:r>
              <a:rPr lang="ar-SA"/>
              <a:t>الاستثمار في البحث والتطوير لإيجاد حلول مبتكرة للتحديات البيئية والاجتماعية</a:t>
            </a:r>
            <a:endParaRPr lang="en-US" dirty="0"/>
          </a:p>
        </p:txBody>
      </p:sp>
      <p:sp>
        <p:nvSpPr>
          <p:cNvPr id="9" name="TextBox 8">
            <a:extLst>
              <a:ext uri="{FF2B5EF4-FFF2-40B4-BE49-F238E27FC236}">
                <a16:creationId xmlns:a16="http://schemas.microsoft.com/office/drawing/2014/main" id="{9E5E75A0-D75D-A0E8-F001-4DC20D98C557}"/>
              </a:ext>
            </a:extLst>
          </p:cNvPr>
          <p:cNvSpPr txBox="1"/>
          <p:nvPr/>
        </p:nvSpPr>
        <p:spPr>
          <a:xfrm>
            <a:off x="-8457752" y="3262799"/>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تعزيز مساهماتها في المسؤولية الاجتماعية والبيئية؟</a:t>
            </a:r>
            <a:endParaRPr lang="en-US" dirty="0"/>
          </a:p>
        </p:txBody>
      </p:sp>
      <p:pic>
        <p:nvPicPr>
          <p:cNvPr id="11" name="Picture 10">
            <a:extLst>
              <a:ext uri="{FF2B5EF4-FFF2-40B4-BE49-F238E27FC236}">
                <a16:creationId xmlns:a16="http://schemas.microsoft.com/office/drawing/2014/main" id="{45A90DB9-C57D-4041-5D49-9D6C1C5ABC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12582" y="1967726"/>
            <a:ext cx="4287207" cy="4381407"/>
          </a:xfrm>
          <a:prstGeom prst="rect">
            <a:avLst/>
          </a:prstGeom>
        </p:spPr>
      </p:pic>
    </p:spTree>
    <p:extLst>
      <p:ext uri="{BB962C8B-B14F-4D97-AF65-F5344CB8AC3E}">
        <p14:creationId xmlns:p14="http://schemas.microsoft.com/office/powerpoint/2010/main" val="2547034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8" name="TextBox 7">
            <a:extLst>
              <a:ext uri="{FF2B5EF4-FFF2-40B4-BE49-F238E27FC236}">
                <a16:creationId xmlns:a16="http://schemas.microsoft.com/office/drawing/2014/main" id="{E8B55692-A01D-E58F-A6F8-B95C992B51B4}"/>
              </a:ext>
            </a:extLst>
          </p:cNvPr>
          <p:cNvSpPr txBox="1"/>
          <p:nvPr/>
        </p:nvSpPr>
        <p:spPr>
          <a:xfrm>
            <a:off x="1676848"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تعزيز مساهماتها في المسؤولية الاجتماعية والبيئية؟</a:t>
            </a:r>
            <a:endParaRPr lang="en-US" dirty="0"/>
          </a:p>
        </p:txBody>
      </p:sp>
      <p:pic>
        <p:nvPicPr>
          <p:cNvPr id="9" name="Picture 8">
            <a:extLst>
              <a:ext uri="{FF2B5EF4-FFF2-40B4-BE49-F238E27FC236}">
                <a16:creationId xmlns:a16="http://schemas.microsoft.com/office/drawing/2014/main" id="{DF8FF73F-78F3-5B33-FD63-AB4C2ECDAD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0" name="Picture 9">
            <a:extLst>
              <a:ext uri="{FF2B5EF4-FFF2-40B4-BE49-F238E27FC236}">
                <a16:creationId xmlns:a16="http://schemas.microsoft.com/office/drawing/2014/main" id="{BE4F08E2-380C-DE26-5610-0EDB8A80889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531152" y="1711843"/>
            <a:ext cx="5146157" cy="5146157"/>
          </a:xfrm>
          <a:prstGeom prst="rect">
            <a:avLst/>
          </a:prstGeom>
        </p:spPr>
      </p:pic>
    </p:spTree>
    <p:extLst>
      <p:ext uri="{BB962C8B-B14F-4D97-AF65-F5344CB8AC3E}">
        <p14:creationId xmlns:p14="http://schemas.microsoft.com/office/powerpoint/2010/main" val="20347729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8" name="TextBox 7">
            <a:extLst>
              <a:ext uri="{FF2B5EF4-FFF2-40B4-BE49-F238E27FC236}">
                <a16:creationId xmlns:a16="http://schemas.microsoft.com/office/drawing/2014/main" id="{E8B55692-A01D-E58F-A6F8-B95C992B51B4}"/>
              </a:ext>
            </a:extLst>
          </p:cNvPr>
          <p:cNvSpPr txBox="1"/>
          <p:nvPr/>
        </p:nvSpPr>
        <p:spPr>
          <a:xfrm>
            <a:off x="-8457752" y="3262799"/>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تعزيز مساهماتها في المسؤولية الاجتماعية والبيئية؟</a:t>
            </a:r>
            <a:endParaRPr lang="en-US" dirty="0"/>
          </a:p>
        </p:txBody>
      </p:sp>
      <p:pic>
        <p:nvPicPr>
          <p:cNvPr id="9" name="Picture 8">
            <a:extLst>
              <a:ext uri="{FF2B5EF4-FFF2-40B4-BE49-F238E27FC236}">
                <a16:creationId xmlns:a16="http://schemas.microsoft.com/office/drawing/2014/main" id="{DF8FF73F-78F3-5B33-FD63-AB4C2ECDAD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02982" y="1967726"/>
            <a:ext cx="4287207" cy="4381407"/>
          </a:xfrm>
          <a:prstGeom prst="rect">
            <a:avLst/>
          </a:prstGeom>
        </p:spPr>
      </p:pic>
      <p:pic>
        <p:nvPicPr>
          <p:cNvPr id="2" name="Picture 1">
            <a:extLst>
              <a:ext uri="{FF2B5EF4-FFF2-40B4-BE49-F238E27FC236}">
                <a16:creationId xmlns:a16="http://schemas.microsoft.com/office/drawing/2014/main" id="{CDB9F93F-6F52-C040-3EAE-C28DA1C7739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3" name="TextBox 2">
            <a:extLst>
              <a:ext uri="{FF2B5EF4-FFF2-40B4-BE49-F238E27FC236}">
                <a16:creationId xmlns:a16="http://schemas.microsoft.com/office/drawing/2014/main" id="{F6749F36-12E2-7865-EF5D-043CF1FD883F}"/>
              </a:ext>
            </a:extLst>
          </p:cNvPr>
          <p:cNvSpPr txBox="1"/>
          <p:nvPr/>
        </p:nvSpPr>
        <p:spPr>
          <a:xfrm>
            <a:off x="5215955" y="1997867"/>
            <a:ext cx="6224506" cy="941796"/>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marL="0" indent="0">
              <a:buNone/>
            </a:pPr>
            <a:r>
              <a:rPr lang="ar-SA"/>
              <a:t>هناك عدة طرق يمكن للمؤسسات من خلالها تعزيز مساهماتها في المسؤولية الاجتماعية والبيئية:</a:t>
            </a:r>
            <a:endParaRPr lang="en-US"/>
          </a:p>
        </p:txBody>
      </p:sp>
      <p:sp>
        <p:nvSpPr>
          <p:cNvPr id="10" name="TextBox 9">
            <a:extLst>
              <a:ext uri="{FF2B5EF4-FFF2-40B4-BE49-F238E27FC236}">
                <a16:creationId xmlns:a16="http://schemas.microsoft.com/office/drawing/2014/main" id="{97215BF8-3ACE-E368-75EB-E890B7180307}"/>
              </a:ext>
            </a:extLst>
          </p:cNvPr>
          <p:cNvSpPr txBox="1"/>
          <p:nvPr/>
        </p:nvSpPr>
        <p:spPr>
          <a:xfrm>
            <a:off x="5215955" y="328921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وضع سياسة واضحة للمسؤولية الاجتماعية تحدد الأولويات والأهداف</a:t>
            </a:r>
            <a:endParaRPr lang="en-US" dirty="0"/>
          </a:p>
        </p:txBody>
      </p:sp>
      <p:sp>
        <p:nvSpPr>
          <p:cNvPr id="11" name="TextBox 10">
            <a:extLst>
              <a:ext uri="{FF2B5EF4-FFF2-40B4-BE49-F238E27FC236}">
                <a16:creationId xmlns:a16="http://schemas.microsoft.com/office/drawing/2014/main" id="{26E2FE24-8B69-DACD-B407-9A73670A237E}"/>
              </a:ext>
            </a:extLst>
          </p:cNvPr>
          <p:cNvSpPr txBox="1"/>
          <p:nvPr/>
        </p:nvSpPr>
        <p:spPr>
          <a:xfrm>
            <a:off x="5215955" y="4014260"/>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إشراك أصحاب المصلحة مثل المجتمع المحلي في صياغة السياسة والأولويات</a:t>
            </a:r>
            <a:endParaRPr lang="en-US" dirty="0"/>
          </a:p>
        </p:txBody>
      </p:sp>
      <p:sp>
        <p:nvSpPr>
          <p:cNvPr id="12" name="TextBox 11">
            <a:extLst>
              <a:ext uri="{FF2B5EF4-FFF2-40B4-BE49-F238E27FC236}">
                <a16:creationId xmlns:a16="http://schemas.microsoft.com/office/drawing/2014/main" id="{F0007AE6-2C60-2CC3-E03F-0A0D8C1CA7EA}"/>
              </a:ext>
            </a:extLst>
          </p:cNvPr>
          <p:cNvSpPr txBox="1"/>
          <p:nvPr/>
        </p:nvSpPr>
        <p:spPr>
          <a:xfrm>
            <a:off x="5215955" y="516403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تخصيص موارد مالية وبشرية كافية لتنفيذ برامج المسؤولية الاجتماعية</a:t>
            </a:r>
            <a:endParaRPr lang="en-US" dirty="0"/>
          </a:p>
        </p:txBody>
      </p:sp>
      <p:sp>
        <p:nvSpPr>
          <p:cNvPr id="13" name="TextBox 12">
            <a:extLst>
              <a:ext uri="{FF2B5EF4-FFF2-40B4-BE49-F238E27FC236}">
                <a16:creationId xmlns:a16="http://schemas.microsoft.com/office/drawing/2014/main" id="{F6012B3F-61B5-2A76-2335-8F71E4FB384E}"/>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قياس أثر البرامج على المجتمع والبيئة والاستفادة من التقييم في التحسين</a:t>
            </a:r>
            <a:endParaRPr lang="en-US" dirty="0"/>
          </a:p>
        </p:txBody>
      </p:sp>
    </p:spTree>
    <p:extLst>
      <p:ext uri="{BB962C8B-B14F-4D97-AF65-F5344CB8AC3E}">
        <p14:creationId xmlns:p14="http://schemas.microsoft.com/office/powerpoint/2010/main" val="1264110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1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CDB9F93F-6F52-C040-3EAE-C28DA1C7739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3" name="TextBox 2">
            <a:extLst>
              <a:ext uri="{FF2B5EF4-FFF2-40B4-BE49-F238E27FC236}">
                <a16:creationId xmlns:a16="http://schemas.microsoft.com/office/drawing/2014/main" id="{F6749F36-12E2-7865-EF5D-043CF1FD883F}"/>
              </a:ext>
            </a:extLst>
          </p:cNvPr>
          <p:cNvSpPr txBox="1"/>
          <p:nvPr/>
        </p:nvSpPr>
        <p:spPr>
          <a:xfrm>
            <a:off x="5215955" y="2373611"/>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dirty="0"/>
              <a:t>الإفصاح عن البيانات والمعلومات بشفافية ومحاسبة الأطراف ذات العلاقة</a:t>
            </a:r>
            <a:endParaRPr lang="en-US" dirty="0"/>
          </a:p>
        </p:txBody>
      </p:sp>
      <p:sp>
        <p:nvSpPr>
          <p:cNvPr id="10" name="TextBox 9">
            <a:extLst>
              <a:ext uri="{FF2B5EF4-FFF2-40B4-BE49-F238E27FC236}">
                <a16:creationId xmlns:a16="http://schemas.microsoft.com/office/drawing/2014/main" id="{97215BF8-3ACE-E368-75EB-E890B7180307}"/>
              </a:ext>
            </a:extLst>
          </p:cNvPr>
          <p:cNvSpPr txBox="1"/>
          <p:nvPr/>
        </p:nvSpPr>
        <p:spPr>
          <a:xfrm>
            <a:off x="5215955" y="342900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بناء شراكات طويلة الأمد مع المؤسسات والهيئات غير الربحية</a:t>
            </a:r>
            <a:endParaRPr lang="en-US" dirty="0"/>
          </a:p>
        </p:txBody>
      </p:sp>
      <p:sp>
        <p:nvSpPr>
          <p:cNvPr id="11" name="TextBox 10">
            <a:extLst>
              <a:ext uri="{FF2B5EF4-FFF2-40B4-BE49-F238E27FC236}">
                <a16:creationId xmlns:a16="http://schemas.microsoft.com/office/drawing/2014/main" id="{26E2FE24-8B69-DACD-B407-9A73670A237E}"/>
              </a:ext>
            </a:extLst>
          </p:cNvPr>
          <p:cNvSpPr txBox="1"/>
          <p:nvPr/>
        </p:nvSpPr>
        <p:spPr>
          <a:xfrm>
            <a:off x="5215955" y="448438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تنظيم فعاليات توعوية للمساهمة في قضايا التنمية المستدامة</a:t>
            </a:r>
            <a:endParaRPr lang="en-US" dirty="0"/>
          </a:p>
        </p:txBody>
      </p:sp>
      <p:sp>
        <p:nvSpPr>
          <p:cNvPr id="12" name="TextBox 11">
            <a:extLst>
              <a:ext uri="{FF2B5EF4-FFF2-40B4-BE49-F238E27FC236}">
                <a16:creationId xmlns:a16="http://schemas.microsoft.com/office/drawing/2014/main" id="{F0007AE6-2C60-2CC3-E03F-0A0D8C1CA7EA}"/>
              </a:ext>
            </a:extLst>
          </p:cNvPr>
          <p:cNvSpPr txBox="1"/>
          <p:nvPr/>
        </p:nvSpPr>
        <p:spPr>
          <a:xfrm>
            <a:off x="5215955" y="553977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دمج مفاهيم المسؤولية الاجتماعية في الأنظمة وثقافة العمل بالمؤسسة</a:t>
            </a:r>
            <a:endParaRPr lang="en-US" dirty="0"/>
          </a:p>
        </p:txBody>
      </p:sp>
    </p:spTree>
    <p:extLst>
      <p:ext uri="{BB962C8B-B14F-4D97-AF65-F5344CB8AC3E}">
        <p14:creationId xmlns:p14="http://schemas.microsoft.com/office/powerpoint/2010/main" val="3840053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خطوات </a:t>
              </a:r>
              <a:r>
                <a:rPr lang="ar-EG" sz="4000" b="1" dirty="0">
                  <a:solidFill>
                    <a:srgbClr val="168489"/>
                  </a:solidFill>
                  <a:latin typeface="Adobe Arabic" panose="02040503050201020203" pitchFamily="18" charset="-78"/>
                  <a:cs typeface="Adobe Arabic" panose="02040503050201020203" pitchFamily="18" charset="-78"/>
                </a:rPr>
                <a:t>تطوير استراتيجيات المسؤولية الاجتماعية والبيئية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a:extLst>
              <a:ext uri="{FF2B5EF4-FFF2-40B4-BE49-F238E27FC236}">
                <a16:creationId xmlns:a16="http://schemas.microsoft.com/office/drawing/2014/main" id="{CDB9F93F-6F52-C040-3EAE-C28DA1C77397}"/>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498707" y="1711843"/>
            <a:ext cx="5146157" cy="5146157"/>
          </a:xfrm>
          <a:prstGeom prst="rect">
            <a:avLst/>
          </a:prstGeom>
        </p:spPr>
      </p:pic>
      <p:grpSp>
        <p:nvGrpSpPr>
          <p:cNvPr id="48" name="Group 47">
            <a:extLst>
              <a:ext uri="{FF2B5EF4-FFF2-40B4-BE49-F238E27FC236}">
                <a16:creationId xmlns:a16="http://schemas.microsoft.com/office/drawing/2014/main" id="{81F08294-1012-8517-AEED-B95EF011985E}"/>
              </a:ext>
            </a:extLst>
          </p:cNvPr>
          <p:cNvGrpSpPr/>
          <p:nvPr/>
        </p:nvGrpSpPr>
        <p:grpSpPr>
          <a:xfrm>
            <a:off x="5105059" y="1826906"/>
            <a:ext cx="1905759" cy="4607442"/>
            <a:chOff x="5105059" y="1826906"/>
            <a:chExt cx="1905759" cy="4607442"/>
          </a:xfrm>
        </p:grpSpPr>
        <p:grpSp>
          <p:nvGrpSpPr>
            <p:cNvPr id="28" name="Group 27">
              <a:extLst>
                <a:ext uri="{FF2B5EF4-FFF2-40B4-BE49-F238E27FC236}">
                  <a16:creationId xmlns:a16="http://schemas.microsoft.com/office/drawing/2014/main" id="{D46D26B5-5CFF-4561-A763-BA73CFCF2308}"/>
                </a:ext>
              </a:extLst>
            </p:cNvPr>
            <p:cNvGrpSpPr/>
            <p:nvPr/>
          </p:nvGrpSpPr>
          <p:grpSpPr>
            <a:xfrm>
              <a:off x="5105059" y="1826906"/>
              <a:ext cx="1905759" cy="4607442"/>
              <a:chOff x="2418617" y="0"/>
              <a:chExt cx="1111553" cy="2687663"/>
            </a:xfrm>
          </p:grpSpPr>
          <p:sp>
            <p:nvSpPr>
              <p:cNvPr id="37" name="Rectangle: Rounded Corners 36">
                <a:extLst>
                  <a:ext uri="{FF2B5EF4-FFF2-40B4-BE49-F238E27FC236}">
                    <a16:creationId xmlns:a16="http://schemas.microsoft.com/office/drawing/2014/main" id="{04D1081B-1D21-494B-BE6E-43CF71769DBE}"/>
                  </a:ext>
                </a:extLst>
              </p:cNvPr>
              <p:cNvSpPr/>
              <p:nvPr/>
            </p:nvSpPr>
            <p:spPr>
              <a:xfrm>
                <a:off x="2418617"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Oval 37">
                <a:extLst>
                  <a:ext uri="{FF2B5EF4-FFF2-40B4-BE49-F238E27FC236}">
                    <a16:creationId xmlns:a16="http://schemas.microsoft.com/office/drawing/2014/main" id="{3914325E-5D90-4CD5-B6B9-1B1140FCC451}"/>
                  </a:ext>
                </a:extLst>
              </p:cNvPr>
              <p:cNvSpPr/>
              <p:nvPr/>
            </p:nvSpPr>
            <p:spPr>
              <a:xfrm>
                <a:off x="2511937"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9" name="TextBox 203">
                <a:extLst>
                  <a:ext uri="{FF2B5EF4-FFF2-40B4-BE49-F238E27FC236}">
                    <a16:creationId xmlns:a16="http://schemas.microsoft.com/office/drawing/2014/main" id="{0F6986FB-DC2D-4469-BBD0-B70AF84049C9}"/>
                  </a:ext>
                </a:extLst>
              </p:cNvPr>
              <p:cNvSpPr txBox="1"/>
              <p:nvPr/>
            </p:nvSpPr>
            <p:spPr>
              <a:xfrm>
                <a:off x="2457821" y="1309950"/>
                <a:ext cx="1032510" cy="1045845"/>
              </a:xfrm>
              <a:prstGeom prst="rect">
                <a:avLst/>
              </a:prstGeom>
              <a:noFill/>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تصميم البرامج والمبادرات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79" descr="Books with solid fill">
              <a:extLst>
                <a:ext uri="{FF2B5EF4-FFF2-40B4-BE49-F238E27FC236}">
                  <a16:creationId xmlns:a16="http://schemas.microsoft.com/office/drawing/2014/main" id="{DB335C36-B902-EF61-1F85-E7C177D638A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31344" y="2117789"/>
              <a:ext cx="1190196" cy="1190052"/>
            </a:xfrm>
            <a:prstGeom prst="rect">
              <a:avLst/>
            </a:prstGeom>
          </p:spPr>
        </p:pic>
      </p:grpSp>
      <p:grpSp>
        <p:nvGrpSpPr>
          <p:cNvPr id="47" name="Group 46">
            <a:extLst>
              <a:ext uri="{FF2B5EF4-FFF2-40B4-BE49-F238E27FC236}">
                <a16:creationId xmlns:a16="http://schemas.microsoft.com/office/drawing/2014/main" id="{FE48CFD1-C725-5203-0EAE-D61472B55618}"/>
              </a:ext>
            </a:extLst>
          </p:cNvPr>
          <p:cNvGrpSpPr/>
          <p:nvPr/>
        </p:nvGrpSpPr>
        <p:grpSpPr>
          <a:xfrm>
            <a:off x="7174244" y="1826906"/>
            <a:ext cx="1928102" cy="4607442"/>
            <a:chOff x="7174244" y="1826906"/>
            <a:chExt cx="1928102" cy="4607442"/>
          </a:xfrm>
        </p:grpSpPr>
        <p:grpSp>
          <p:nvGrpSpPr>
            <p:cNvPr id="29" name="Group 28">
              <a:extLst>
                <a:ext uri="{FF2B5EF4-FFF2-40B4-BE49-F238E27FC236}">
                  <a16:creationId xmlns:a16="http://schemas.microsoft.com/office/drawing/2014/main" id="{3100C0A4-72BD-4FA7-98E4-C7348401BD32}"/>
                </a:ext>
              </a:extLst>
            </p:cNvPr>
            <p:cNvGrpSpPr/>
            <p:nvPr/>
          </p:nvGrpSpPr>
          <p:grpSpPr>
            <a:xfrm flipV="1">
              <a:off x="7174244" y="1826906"/>
              <a:ext cx="1928102" cy="4607442"/>
              <a:chOff x="3625490" y="0"/>
              <a:chExt cx="1124585" cy="2687663"/>
            </a:xfrm>
          </p:grpSpPr>
          <p:sp>
            <p:nvSpPr>
              <p:cNvPr id="34" name="Rectangle: Rounded Corners 33">
                <a:extLst>
                  <a:ext uri="{FF2B5EF4-FFF2-40B4-BE49-F238E27FC236}">
                    <a16:creationId xmlns:a16="http://schemas.microsoft.com/office/drawing/2014/main" id="{527A79F1-2CB8-4902-9A24-782B138ED478}"/>
                  </a:ext>
                </a:extLst>
              </p:cNvPr>
              <p:cNvSpPr/>
              <p:nvPr/>
            </p:nvSpPr>
            <p:spPr>
              <a:xfrm>
                <a:off x="3631958"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Oval 34">
                <a:extLst>
                  <a:ext uri="{FF2B5EF4-FFF2-40B4-BE49-F238E27FC236}">
                    <a16:creationId xmlns:a16="http://schemas.microsoft.com/office/drawing/2014/main" id="{71E8C4C3-6F60-41EE-A70F-AF7010A69F74}"/>
                  </a:ext>
                </a:extLst>
              </p:cNvPr>
              <p:cNvSpPr/>
              <p:nvPr/>
            </p:nvSpPr>
            <p:spPr>
              <a:xfrm>
                <a:off x="3725278"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6" name="TextBox 200">
                <a:extLst>
                  <a:ext uri="{FF2B5EF4-FFF2-40B4-BE49-F238E27FC236}">
                    <a16:creationId xmlns:a16="http://schemas.microsoft.com/office/drawing/2014/main" id="{F10DD354-DDD1-4612-B7F6-E4F7EA3ED150}"/>
                  </a:ext>
                </a:extLst>
              </p:cNvPr>
              <p:cNvSpPr txBox="1"/>
              <p:nvPr/>
            </p:nvSpPr>
            <p:spPr>
              <a:xfrm flipV="1">
                <a:off x="3625490" y="1181793"/>
                <a:ext cx="1124585" cy="1045845"/>
              </a:xfrm>
              <a:prstGeom prst="rect">
                <a:avLst/>
              </a:prstGeom>
              <a:noFill/>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الأهداف والأولويات الاستراتيجية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Graphic 4" descr="Bullseye with solid fill">
              <a:extLst>
                <a:ext uri="{FF2B5EF4-FFF2-40B4-BE49-F238E27FC236}">
                  <a16:creationId xmlns:a16="http://schemas.microsoft.com/office/drawing/2014/main" id="{94A92BB2-6C8E-4739-9E16-75E97089B6F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98974" y="5018541"/>
              <a:ext cx="1098457" cy="1098324"/>
            </a:xfrm>
            <a:prstGeom prst="rect">
              <a:avLst/>
            </a:prstGeom>
          </p:spPr>
        </p:pic>
      </p:grpSp>
      <p:grpSp>
        <p:nvGrpSpPr>
          <p:cNvPr id="49" name="Group 48">
            <a:extLst>
              <a:ext uri="{FF2B5EF4-FFF2-40B4-BE49-F238E27FC236}">
                <a16:creationId xmlns:a16="http://schemas.microsoft.com/office/drawing/2014/main" id="{B4FC169B-EFCD-B3C1-882A-2D73628BD293}"/>
              </a:ext>
            </a:extLst>
          </p:cNvPr>
          <p:cNvGrpSpPr/>
          <p:nvPr/>
        </p:nvGrpSpPr>
        <p:grpSpPr>
          <a:xfrm>
            <a:off x="3038612" y="1826906"/>
            <a:ext cx="1939195" cy="4607442"/>
            <a:chOff x="3038612" y="1826906"/>
            <a:chExt cx="1939195" cy="4607442"/>
          </a:xfrm>
        </p:grpSpPr>
        <p:grpSp>
          <p:nvGrpSpPr>
            <p:cNvPr id="19" name="Group 18">
              <a:extLst>
                <a:ext uri="{FF2B5EF4-FFF2-40B4-BE49-F238E27FC236}">
                  <a16:creationId xmlns:a16="http://schemas.microsoft.com/office/drawing/2014/main" id="{4677A2E8-3986-4F8D-B9F5-B3E928AE12BE}"/>
                </a:ext>
              </a:extLst>
            </p:cNvPr>
            <p:cNvGrpSpPr/>
            <p:nvPr/>
          </p:nvGrpSpPr>
          <p:grpSpPr>
            <a:xfrm flipV="1">
              <a:off x="3038612" y="1826906"/>
              <a:ext cx="1939195" cy="4607442"/>
              <a:chOff x="1213341" y="0"/>
              <a:chExt cx="1131055" cy="2687663"/>
            </a:xfrm>
          </p:grpSpPr>
          <p:sp>
            <p:nvSpPr>
              <p:cNvPr id="40" name="Rectangle: Rounded Corners 39">
                <a:extLst>
                  <a:ext uri="{FF2B5EF4-FFF2-40B4-BE49-F238E27FC236}">
                    <a16:creationId xmlns:a16="http://schemas.microsoft.com/office/drawing/2014/main" id="{9EDA840E-87D5-40C9-84E6-8FF043AE4161}"/>
                  </a:ext>
                </a:extLst>
              </p:cNvPr>
              <p:cNvSpPr/>
              <p:nvPr/>
            </p:nvSpPr>
            <p:spPr>
              <a:xfrm>
                <a:off x="1213341"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1" name="Oval 40">
                <a:extLst>
                  <a:ext uri="{FF2B5EF4-FFF2-40B4-BE49-F238E27FC236}">
                    <a16:creationId xmlns:a16="http://schemas.microsoft.com/office/drawing/2014/main" id="{59E4F61C-8108-41D8-BB25-9435F0AB7198}"/>
                  </a:ext>
                </a:extLst>
              </p:cNvPr>
              <p:cNvSpPr/>
              <p:nvPr/>
            </p:nvSpPr>
            <p:spPr>
              <a:xfrm>
                <a:off x="1306661"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2" name="TextBox 206">
                <a:extLst>
                  <a:ext uri="{FF2B5EF4-FFF2-40B4-BE49-F238E27FC236}">
                    <a16:creationId xmlns:a16="http://schemas.microsoft.com/office/drawing/2014/main" id="{3ED770CF-2B74-46DB-9A7C-870A521BF6A2}"/>
                  </a:ext>
                </a:extLst>
              </p:cNvPr>
              <p:cNvSpPr txBox="1"/>
              <p:nvPr/>
            </p:nvSpPr>
            <p:spPr>
              <a:xfrm flipV="1">
                <a:off x="1217906" y="980984"/>
                <a:ext cx="1126490" cy="1191359"/>
              </a:xfrm>
              <a:prstGeom prst="rect">
                <a:avLst/>
              </a:prstGeom>
              <a:noFill/>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إشراك أصحاب المصلحة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Graphic 40" descr="Meeting with solid fill">
              <a:extLst>
                <a:ext uri="{FF2B5EF4-FFF2-40B4-BE49-F238E27FC236}">
                  <a16:creationId xmlns:a16="http://schemas.microsoft.com/office/drawing/2014/main" id="{67B7F22D-200A-899F-E2CD-F17633642AE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486952" y="5052184"/>
              <a:ext cx="1031164" cy="1031039"/>
            </a:xfrm>
            <a:prstGeom prst="rect">
              <a:avLst/>
            </a:prstGeom>
          </p:spPr>
        </p:pic>
      </p:grpSp>
      <p:grpSp>
        <p:nvGrpSpPr>
          <p:cNvPr id="46" name="Group 45">
            <a:extLst>
              <a:ext uri="{FF2B5EF4-FFF2-40B4-BE49-F238E27FC236}">
                <a16:creationId xmlns:a16="http://schemas.microsoft.com/office/drawing/2014/main" id="{9A5B7FCE-7BD9-6A11-75D2-6206BB6CCB77}"/>
              </a:ext>
            </a:extLst>
          </p:cNvPr>
          <p:cNvGrpSpPr/>
          <p:nvPr/>
        </p:nvGrpSpPr>
        <p:grpSpPr>
          <a:xfrm>
            <a:off x="9187980" y="1826906"/>
            <a:ext cx="2045683" cy="4607442"/>
            <a:chOff x="9187980" y="1826906"/>
            <a:chExt cx="2045683" cy="4607442"/>
          </a:xfrm>
        </p:grpSpPr>
        <p:grpSp>
          <p:nvGrpSpPr>
            <p:cNvPr id="30" name="Group 29">
              <a:extLst>
                <a:ext uri="{FF2B5EF4-FFF2-40B4-BE49-F238E27FC236}">
                  <a16:creationId xmlns:a16="http://schemas.microsoft.com/office/drawing/2014/main" id="{CA12C81F-61D1-47DC-93B9-A9E9B6EE1ADB}"/>
                </a:ext>
              </a:extLst>
            </p:cNvPr>
            <p:cNvGrpSpPr/>
            <p:nvPr/>
          </p:nvGrpSpPr>
          <p:grpSpPr>
            <a:xfrm>
              <a:off x="9187980" y="1826906"/>
              <a:ext cx="2045683" cy="4607442"/>
              <a:chOff x="4800022" y="0"/>
              <a:chExt cx="1193165" cy="2687663"/>
            </a:xfrm>
          </p:grpSpPr>
          <p:sp>
            <p:nvSpPr>
              <p:cNvPr id="31" name="Rectangle: Rounded Corners 30">
                <a:extLst>
                  <a:ext uri="{FF2B5EF4-FFF2-40B4-BE49-F238E27FC236}">
                    <a16:creationId xmlns:a16="http://schemas.microsoft.com/office/drawing/2014/main" id="{F10E9817-98FB-4FF8-8244-3D97C3968F8A}"/>
                  </a:ext>
                </a:extLst>
              </p:cNvPr>
              <p:cNvSpPr/>
              <p:nvPr/>
            </p:nvSpPr>
            <p:spPr>
              <a:xfrm>
                <a:off x="4828726"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2" name="Oval 31">
                <a:extLst>
                  <a:ext uri="{FF2B5EF4-FFF2-40B4-BE49-F238E27FC236}">
                    <a16:creationId xmlns:a16="http://schemas.microsoft.com/office/drawing/2014/main" id="{6317CFE1-33EA-4C83-AEC4-2F6009BDB28A}"/>
                  </a:ext>
                </a:extLst>
              </p:cNvPr>
              <p:cNvSpPr/>
              <p:nvPr/>
            </p:nvSpPr>
            <p:spPr>
              <a:xfrm>
                <a:off x="4922046"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3" name="TextBox 197">
                <a:extLst>
                  <a:ext uri="{FF2B5EF4-FFF2-40B4-BE49-F238E27FC236}">
                    <a16:creationId xmlns:a16="http://schemas.microsoft.com/office/drawing/2014/main" id="{A9DE092A-C9F5-4768-B545-F01C822A0842}"/>
                  </a:ext>
                </a:extLst>
              </p:cNvPr>
              <p:cNvSpPr txBox="1"/>
              <p:nvPr/>
            </p:nvSpPr>
            <p:spPr>
              <a:xfrm>
                <a:off x="4800022" y="1266371"/>
                <a:ext cx="1193165" cy="727710"/>
              </a:xfrm>
              <a:prstGeom prst="rect">
                <a:avLst/>
              </a:prstGeom>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الواقع والتشخيص</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رسم 15" descr="قائمة اختيار">
              <a:extLst>
                <a:ext uri="{FF2B5EF4-FFF2-40B4-BE49-F238E27FC236}">
                  <a16:creationId xmlns:a16="http://schemas.microsoft.com/office/drawing/2014/main" id="{FF15828F-E269-3573-0193-BDC2B20ED4A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608086" y="2139924"/>
              <a:ext cx="1145923" cy="1145784"/>
            </a:xfrm>
            <a:prstGeom prst="rect">
              <a:avLst/>
            </a:prstGeom>
          </p:spPr>
        </p:pic>
      </p:grpSp>
      <p:grpSp>
        <p:nvGrpSpPr>
          <p:cNvPr id="50" name="Group 49">
            <a:extLst>
              <a:ext uri="{FF2B5EF4-FFF2-40B4-BE49-F238E27FC236}">
                <a16:creationId xmlns:a16="http://schemas.microsoft.com/office/drawing/2014/main" id="{CD8365FC-F190-B8CA-D9AB-05052BA5FE65}"/>
              </a:ext>
            </a:extLst>
          </p:cNvPr>
          <p:cNvGrpSpPr/>
          <p:nvPr/>
        </p:nvGrpSpPr>
        <p:grpSpPr>
          <a:xfrm>
            <a:off x="958337" y="1826906"/>
            <a:ext cx="1914487" cy="4607442"/>
            <a:chOff x="958337" y="1826906"/>
            <a:chExt cx="1914487" cy="4607442"/>
          </a:xfrm>
        </p:grpSpPr>
        <p:grpSp>
          <p:nvGrpSpPr>
            <p:cNvPr id="18" name="Group 17">
              <a:extLst>
                <a:ext uri="{FF2B5EF4-FFF2-40B4-BE49-F238E27FC236}">
                  <a16:creationId xmlns:a16="http://schemas.microsoft.com/office/drawing/2014/main" id="{14ABDF2B-7318-4B22-AD0E-1D5C7EAF6563}"/>
                </a:ext>
              </a:extLst>
            </p:cNvPr>
            <p:cNvGrpSpPr/>
            <p:nvPr/>
          </p:nvGrpSpPr>
          <p:grpSpPr>
            <a:xfrm>
              <a:off x="958337" y="1826906"/>
              <a:ext cx="1914487" cy="4607442"/>
              <a:chOff x="0" y="0"/>
              <a:chExt cx="1116644" cy="2687663"/>
            </a:xfrm>
          </p:grpSpPr>
          <p:sp>
            <p:nvSpPr>
              <p:cNvPr id="43" name="Rectangle: Rounded Corners 42">
                <a:extLst>
                  <a:ext uri="{FF2B5EF4-FFF2-40B4-BE49-F238E27FC236}">
                    <a16:creationId xmlns:a16="http://schemas.microsoft.com/office/drawing/2014/main" id="{28ADD12C-6737-4952-B617-FF2B49D8D707}"/>
                  </a:ext>
                </a:extLst>
              </p:cNvPr>
              <p:cNvSpPr/>
              <p:nvPr/>
            </p:nvSpPr>
            <p:spPr>
              <a:xfrm>
                <a:off x="0"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4" name="Oval 43">
                <a:extLst>
                  <a:ext uri="{FF2B5EF4-FFF2-40B4-BE49-F238E27FC236}">
                    <a16:creationId xmlns:a16="http://schemas.microsoft.com/office/drawing/2014/main" id="{6A60D604-5F33-451B-8AB6-AEB080C9877D}"/>
                  </a:ext>
                </a:extLst>
              </p:cNvPr>
              <p:cNvSpPr/>
              <p:nvPr/>
            </p:nvSpPr>
            <p:spPr>
              <a:xfrm>
                <a:off x="93320"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5" name="TextBox 209">
                <a:extLst>
                  <a:ext uri="{FF2B5EF4-FFF2-40B4-BE49-F238E27FC236}">
                    <a16:creationId xmlns:a16="http://schemas.microsoft.com/office/drawing/2014/main" id="{DCC20D85-A422-4088-B35D-CC449858D97E}"/>
                  </a:ext>
                </a:extLst>
              </p:cNvPr>
              <p:cNvSpPr txBox="1"/>
              <p:nvPr/>
            </p:nvSpPr>
            <p:spPr>
              <a:xfrm>
                <a:off x="21904" y="1197381"/>
                <a:ext cx="1094740" cy="1045845"/>
              </a:xfrm>
              <a:prstGeom prst="rect">
                <a:avLst/>
              </a:prstGeom>
              <a:noFill/>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القياس والتقويم المستمر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Graphic 80" descr="List with solid fill">
              <a:extLst>
                <a:ext uri="{FF2B5EF4-FFF2-40B4-BE49-F238E27FC236}">
                  <a16:creationId xmlns:a16="http://schemas.microsoft.com/office/drawing/2014/main" id="{39C8C933-30FB-4391-9553-6334D1469084}"/>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319574" y="2138153"/>
              <a:ext cx="1149465" cy="1149325"/>
            </a:xfrm>
            <a:prstGeom prst="rect">
              <a:avLst/>
            </a:prstGeom>
          </p:spPr>
        </p:pic>
      </p:grpSp>
      <p:sp>
        <p:nvSpPr>
          <p:cNvPr id="51" name="TextBox 50">
            <a:extLst>
              <a:ext uri="{FF2B5EF4-FFF2-40B4-BE49-F238E27FC236}">
                <a16:creationId xmlns:a16="http://schemas.microsoft.com/office/drawing/2014/main" id="{6784FA62-274F-F03A-1C68-8B125FA1A5FD}"/>
              </a:ext>
            </a:extLst>
          </p:cNvPr>
          <p:cNvSpPr txBox="1"/>
          <p:nvPr/>
        </p:nvSpPr>
        <p:spPr>
          <a:xfrm>
            <a:off x="-7381789" y="3146376"/>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أبرز الخطوات العملية التي يمكن للمؤسسات اتخاذها لتطبيق استراتيجيات المسؤولية الاجتماعية والبيئية</a:t>
            </a:r>
            <a:endParaRPr lang="en-US" dirty="0"/>
          </a:p>
        </p:txBody>
      </p:sp>
      <p:pic>
        <p:nvPicPr>
          <p:cNvPr id="52" name="Picture 51">
            <a:extLst>
              <a:ext uri="{FF2B5EF4-FFF2-40B4-BE49-F238E27FC236}">
                <a16:creationId xmlns:a16="http://schemas.microsoft.com/office/drawing/2014/main" id="{4931112E-6A80-A0F8-C2BD-66AD273FD24B}"/>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2734055" y="1870349"/>
            <a:ext cx="4343314" cy="4343314"/>
          </a:xfrm>
          <a:prstGeom prst="rect">
            <a:avLst/>
          </a:prstGeom>
        </p:spPr>
      </p:pic>
    </p:spTree>
    <p:extLst>
      <p:ext uri="{BB962C8B-B14F-4D97-AF65-F5344CB8AC3E}">
        <p14:creationId xmlns:p14="http://schemas.microsoft.com/office/powerpoint/2010/main" val="26156907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1000"/>
                                        <p:tgtEl>
                                          <p:spTgt spid="49"/>
                                        </p:tgtEl>
                                      </p:cBhvr>
                                    </p:animEffect>
                                    <p:anim calcmode="lin" valueType="num">
                                      <p:cBhvr>
                                        <p:cTn id="29" dur="1000" fill="hold"/>
                                        <p:tgtEl>
                                          <p:spTgt spid="49"/>
                                        </p:tgtEl>
                                        <p:attrNameLst>
                                          <p:attrName>ppt_x</p:attrName>
                                        </p:attrNameLst>
                                      </p:cBhvr>
                                      <p:tavLst>
                                        <p:tav tm="0">
                                          <p:val>
                                            <p:strVal val="#ppt_x"/>
                                          </p:val>
                                        </p:tav>
                                        <p:tav tm="100000">
                                          <p:val>
                                            <p:strVal val="#ppt_x"/>
                                          </p:val>
                                        </p:tav>
                                      </p:tavLst>
                                    </p:anim>
                                    <p:anim calcmode="lin" valueType="num">
                                      <p:cBhvr>
                                        <p:cTn id="3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1704028-C206-763B-7A6E-792141DEC78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524" t="16881" r="2515" b="20599"/>
          <a:stretch/>
        </p:blipFill>
        <p:spPr bwMode="auto">
          <a:xfrm>
            <a:off x="-5532467" y="2330798"/>
            <a:ext cx="4656167" cy="3096608"/>
          </a:xfrm>
          <a:prstGeom prst="rect">
            <a:avLst/>
          </a:prstGeom>
          <a:noFill/>
          <a:ln>
            <a:noFill/>
          </a:ln>
          <a:extLst>
            <a:ext uri="{53640926-AAD7-44D8-BBD7-CCE9431645EC}">
              <a14:shadowObscured xmlns:a14="http://schemas.microsoft.com/office/drawing/2010/main"/>
            </a:ext>
          </a:extLst>
        </p:spPr>
      </p:pic>
      <p:sp>
        <p:nvSpPr>
          <p:cNvPr id="10" name="TextBox 9">
            <a:extLst>
              <a:ext uri="{FF2B5EF4-FFF2-40B4-BE49-F238E27FC236}">
                <a16:creationId xmlns:a16="http://schemas.microsoft.com/office/drawing/2014/main" id="{3B28B9E6-7B51-40A9-DE90-AC9EDA022102}"/>
              </a:ext>
            </a:extLst>
          </p:cNvPr>
          <p:cNvSpPr txBox="1"/>
          <p:nvPr/>
        </p:nvSpPr>
        <p:spPr>
          <a:xfrm>
            <a:off x="5214845" y="1996344"/>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تُعد القيادة الاستراتيجية المستدامة أيضاً عملية مستمرة تتطلب تكييف وتحديث الاستراتيجيات والأهداف بمرور الوقت</a:t>
            </a:r>
            <a:endParaRPr lang="en-US" dirty="0"/>
          </a:p>
        </p:txBody>
      </p:sp>
      <p:sp>
        <p:nvSpPr>
          <p:cNvPr id="11" name="TextBox 10">
            <a:extLst>
              <a:ext uri="{FF2B5EF4-FFF2-40B4-BE49-F238E27FC236}">
                <a16:creationId xmlns:a16="http://schemas.microsoft.com/office/drawing/2014/main" id="{C42DB1C9-7500-0609-E1AE-4BB2694C75F3}"/>
              </a:ext>
            </a:extLst>
          </p:cNvPr>
          <p:cNvSpPr txBox="1"/>
          <p:nvPr/>
        </p:nvSpPr>
        <p:spPr>
          <a:xfrm>
            <a:off x="5214845" y="4544728"/>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القيادة الاستراتيجية المستدامة هي نهجٌ قائم على المبادئ والقيم الاستدامة يهدف إلى تحقيق التنمية المستدامة على المدى الطويل</a:t>
            </a:r>
            <a:endParaRPr lang="en-US" dirty="0"/>
          </a:p>
        </p:txBody>
      </p:sp>
      <p:pic>
        <p:nvPicPr>
          <p:cNvPr id="2" name="Picture 1">
            <a:extLst>
              <a:ext uri="{FF2B5EF4-FFF2-40B4-BE49-F238E27FC236}">
                <a16:creationId xmlns:a16="http://schemas.microsoft.com/office/drawing/2014/main" id="{EFDA4A23-56CF-22A5-3227-1B125F0DA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597" b="2600"/>
          <a:stretch/>
        </p:blipFill>
        <p:spPr bwMode="auto">
          <a:xfrm>
            <a:off x="571500" y="1889459"/>
            <a:ext cx="4445000" cy="4214091"/>
          </a:xfrm>
          <a:prstGeom prst="rect">
            <a:avLst/>
          </a:prstGeom>
          <a:noFill/>
          <a:ln>
            <a:noFill/>
          </a:ln>
          <a:extLst>
            <a:ext uri="{53640926-AAD7-44D8-BBD7-CCE9431645EC}">
              <a14:shadowObscured xmlns:a14="http://schemas.microsoft.com/office/drawing/2010/main"/>
            </a:ext>
          </a:extLst>
        </p:spPr>
      </p:pic>
      <p:pic>
        <p:nvPicPr>
          <p:cNvPr id="3" name="Picture 2" descr="Book ideas logo Royalty Free Vector Image - VectorStock">
            <a:extLst>
              <a:ext uri="{FF2B5EF4-FFF2-40B4-BE49-F238E27FC236}">
                <a16:creationId xmlns:a16="http://schemas.microsoft.com/office/drawing/2014/main" id="{5614D77E-AE47-FE62-D988-43C8173710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4194" t="16297" r="23796" b="31428"/>
          <a:stretch/>
        </p:blipFill>
        <p:spPr bwMode="auto">
          <a:xfrm>
            <a:off x="13099376"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DB22379-F4F6-8382-5A52-748CEC9A3E67}"/>
              </a:ext>
            </a:extLst>
          </p:cNvPr>
          <p:cNvSpPr txBox="1"/>
          <p:nvPr/>
        </p:nvSpPr>
        <p:spPr>
          <a:xfrm>
            <a:off x="-7020721" y="366718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نشاط </a:t>
            </a:r>
            <a:r>
              <a:rPr lang="ar-SA" dirty="0"/>
              <a:t>تعارف المشاركين</a:t>
            </a:r>
            <a:endParaRPr lang="en-US" dirty="0"/>
          </a:p>
        </p:txBody>
      </p:sp>
    </p:spTree>
    <p:extLst>
      <p:ext uri="{BB962C8B-B14F-4D97-AF65-F5344CB8AC3E}">
        <p14:creationId xmlns:p14="http://schemas.microsoft.com/office/powerpoint/2010/main" val="2279107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نشاط تدريبي</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F2CD6DDF-689E-76D4-C79F-E37D06D712A2}"/>
              </a:ext>
            </a:extLst>
          </p:cNvPr>
          <p:cNvSpPr txBox="1"/>
          <p:nvPr/>
        </p:nvSpPr>
        <p:spPr>
          <a:xfrm>
            <a:off x="1547626" y="3146376"/>
            <a:ext cx="4548374"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ناقش مع المجموعة أبرز الخطوات العملية التي يمكن للمؤسسات اتخاذها لتطبيق استراتيجيات المسؤولية الاجتماعية والبيئية</a:t>
            </a:r>
            <a:endParaRPr lang="en-US" dirty="0"/>
          </a:p>
        </p:txBody>
      </p:sp>
      <p:pic>
        <p:nvPicPr>
          <p:cNvPr id="8" name="Picture 7">
            <a:extLst>
              <a:ext uri="{FF2B5EF4-FFF2-40B4-BE49-F238E27FC236}">
                <a16:creationId xmlns:a16="http://schemas.microsoft.com/office/drawing/2014/main" id="{9F9544B7-D2AC-C14B-ACAC-D37E370F89D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Tree>
    <p:extLst>
      <p:ext uri="{BB962C8B-B14F-4D97-AF65-F5344CB8AC3E}">
        <p14:creationId xmlns:p14="http://schemas.microsoft.com/office/powerpoint/2010/main" val="21443253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خطوات </a:t>
              </a:r>
              <a:r>
                <a:rPr lang="ar-EG" sz="4000" b="1" dirty="0">
                  <a:solidFill>
                    <a:srgbClr val="168489"/>
                  </a:solidFill>
                  <a:latin typeface="Adobe Arabic" panose="02040503050201020203" pitchFamily="18" charset="-78"/>
                  <a:cs typeface="Adobe Arabic" panose="02040503050201020203" pitchFamily="18" charset="-78"/>
                </a:rPr>
                <a:t>تقييم أثر المؤسسة على المجتمع والبيئة والإبلاغ عنه</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 name="TextBox 2">
            <a:extLst>
              <a:ext uri="{FF2B5EF4-FFF2-40B4-BE49-F238E27FC236}">
                <a16:creationId xmlns:a16="http://schemas.microsoft.com/office/drawing/2014/main" id="{F2CD6DDF-689E-76D4-C79F-E37D06D712A2}"/>
              </a:ext>
            </a:extLst>
          </p:cNvPr>
          <p:cNvSpPr txBox="1"/>
          <p:nvPr/>
        </p:nvSpPr>
        <p:spPr>
          <a:xfrm>
            <a:off x="-8392786" y="3146376"/>
            <a:ext cx="4548374"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ناقش مع المجموعة أبرز الخطوات العملية التي يمكن للمؤسسات اتخاذها لتطبيق استراتيجيات المسؤولية الاجتماعية والبيئية</a:t>
            </a:r>
            <a:endParaRPr lang="en-US" dirty="0"/>
          </a:p>
        </p:txBody>
      </p:sp>
      <p:pic>
        <p:nvPicPr>
          <p:cNvPr id="8" name="Picture 7">
            <a:extLst>
              <a:ext uri="{FF2B5EF4-FFF2-40B4-BE49-F238E27FC236}">
                <a16:creationId xmlns:a16="http://schemas.microsoft.com/office/drawing/2014/main" id="{9F9544B7-D2AC-C14B-ACAC-D37E370F89D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4031913" y="1870349"/>
            <a:ext cx="4343314" cy="4343314"/>
          </a:xfrm>
          <a:prstGeom prst="rect">
            <a:avLst/>
          </a:prstGeom>
        </p:spPr>
      </p:pic>
      <p:grpSp>
        <p:nvGrpSpPr>
          <p:cNvPr id="49" name="Group 48">
            <a:extLst>
              <a:ext uri="{FF2B5EF4-FFF2-40B4-BE49-F238E27FC236}">
                <a16:creationId xmlns:a16="http://schemas.microsoft.com/office/drawing/2014/main" id="{6C5F8B97-9AF3-3C95-BC24-B347624136AF}"/>
              </a:ext>
            </a:extLst>
          </p:cNvPr>
          <p:cNvGrpSpPr/>
          <p:nvPr/>
        </p:nvGrpSpPr>
        <p:grpSpPr>
          <a:xfrm>
            <a:off x="6267601" y="3397676"/>
            <a:ext cx="3615049" cy="2583757"/>
            <a:chOff x="6267601" y="3397676"/>
            <a:chExt cx="3615049" cy="2583757"/>
          </a:xfrm>
        </p:grpSpPr>
        <p:grpSp>
          <p:nvGrpSpPr>
            <p:cNvPr id="18" name="Group 17">
              <a:extLst>
                <a:ext uri="{FF2B5EF4-FFF2-40B4-BE49-F238E27FC236}">
                  <a16:creationId xmlns:a16="http://schemas.microsoft.com/office/drawing/2014/main" id="{10C78586-2E9A-634D-EBA0-0D192955A3D0}"/>
                </a:ext>
              </a:extLst>
            </p:cNvPr>
            <p:cNvGrpSpPr/>
            <p:nvPr/>
          </p:nvGrpSpPr>
          <p:grpSpPr>
            <a:xfrm flipV="1">
              <a:off x="6267601" y="3397676"/>
              <a:ext cx="3615049" cy="2583757"/>
              <a:chOff x="2972137" y="648717"/>
              <a:chExt cx="3299791" cy="2358889"/>
            </a:xfrm>
          </p:grpSpPr>
          <p:sp>
            <p:nvSpPr>
              <p:cNvPr id="32" name="Oval 31">
                <a:extLst>
                  <a:ext uri="{FF2B5EF4-FFF2-40B4-BE49-F238E27FC236}">
                    <a16:creationId xmlns:a16="http://schemas.microsoft.com/office/drawing/2014/main" id="{2806C961-F8FD-5780-6A03-E32A688A5F82}"/>
                  </a:ext>
                </a:extLst>
              </p:cNvPr>
              <p:cNvSpPr/>
              <p:nvPr/>
            </p:nvSpPr>
            <p:spPr>
              <a:xfrm>
                <a:off x="3636581" y="1205310"/>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3" name="Rectangle 32">
                <a:extLst>
                  <a:ext uri="{FF2B5EF4-FFF2-40B4-BE49-F238E27FC236}">
                    <a16:creationId xmlns:a16="http://schemas.microsoft.com/office/drawing/2014/main" id="{76954663-E52E-A7B6-346D-16B1785AB49A}"/>
                  </a:ext>
                </a:extLst>
              </p:cNvPr>
              <p:cNvSpPr/>
              <p:nvPr/>
            </p:nvSpPr>
            <p:spPr>
              <a:xfrm>
                <a:off x="2972137" y="648717"/>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4" name="Oval 33">
                <a:extLst>
                  <a:ext uri="{FF2B5EF4-FFF2-40B4-BE49-F238E27FC236}">
                    <a16:creationId xmlns:a16="http://schemas.microsoft.com/office/drawing/2014/main" id="{EBB3F65B-2837-2388-D4CD-F14DE4D1FA12}"/>
                  </a:ext>
                </a:extLst>
              </p:cNvPr>
              <p:cNvSpPr/>
              <p:nvPr/>
            </p:nvSpPr>
            <p:spPr>
              <a:xfrm>
                <a:off x="3808860" y="1377589"/>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TextBox 263">
                <a:extLst>
                  <a:ext uri="{FF2B5EF4-FFF2-40B4-BE49-F238E27FC236}">
                    <a16:creationId xmlns:a16="http://schemas.microsoft.com/office/drawing/2014/main" id="{3D5FF5CD-B677-16ED-5062-D5A3DEF441A8}"/>
                  </a:ext>
                </a:extLst>
              </p:cNvPr>
              <p:cNvSpPr txBox="1">
                <a:spLocks noChangeArrowheads="1"/>
              </p:cNvSpPr>
              <p:nvPr/>
            </p:nvSpPr>
            <p:spPr bwMode="auto">
              <a:xfrm>
                <a:off x="3189062" y="832844"/>
                <a:ext cx="2865938" cy="629564"/>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جمع البيانات والمعلومات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16" descr="Document with solid fill">
              <a:extLst>
                <a:ext uri="{FF2B5EF4-FFF2-40B4-BE49-F238E27FC236}">
                  <a16:creationId xmlns:a16="http://schemas.microsoft.com/office/drawing/2014/main" id="{B5BA49A5-6CDE-B7B7-7788-4ACC96B2BCF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82074" y="3784408"/>
              <a:ext cx="983462" cy="983272"/>
            </a:xfrm>
            <a:prstGeom prst="rect">
              <a:avLst/>
            </a:prstGeom>
          </p:spPr>
        </p:pic>
      </p:grpSp>
      <p:grpSp>
        <p:nvGrpSpPr>
          <p:cNvPr id="52" name="Group 51">
            <a:extLst>
              <a:ext uri="{FF2B5EF4-FFF2-40B4-BE49-F238E27FC236}">
                <a16:creationId xmlns:a16="http://schemas.microsoft.com/office/drawing/2014/main" id="{F95A7162-EEE3-7D65-B5B9-876E795C706F}"/>
              </a:ext>
            </a:extLst>
          </p:cNvPr>
          <p:cNvGrpSpPr/>
          <p:nvPr/>
        </p:nvGrpSpPr>
        <p:grpSpPr>
          <a:xfrm>
            <a:off x="4288477" y="2102573"/>
            <a:ext cx="3615049" cy="2583757"/>
            <a:chOff x="4288477" y="2102573"/>
            <a:chExt cx="3615049" cy="2583757"/>
          </a:xfrm>
        </p:grpSpPr>
        <p:grpSp>
          <p:nvGrpSpPr>
            <p:cNvPr id="17" name="Group 16">
              <a:extLst>
                <a:ext uri="{FF2B5EF4-FFF2-40B4-BE49-F238E27FC236}">
                  <a16:creationId xmlns:a16="http://schemas.microsoft.com/office/drawing/2014/main" id="{58AA8E2F-E026-EB3F-DAF6-AC872529A8C3}"/>
                </a:ext>
              </a:extLst>
            </p:cNvPr>
            <p:cNvGrpSpPr/>
            <p:nvPr/>
          </p:nvGrpSpPr>
          <p:grpSpPr>
            <a:xfrm>
              <a:off x="4288477" y="2102573"/>
              <a:ext cx="3615049" cy="2583757"/>
              <a:chOff x="1980985" y="0"/>
              <a:chExt cx="3299791" cy="2358889"/>
            </a:xfrm>
          </p:grpSpPr>
          <p:sp>
            <p:nvSpPr>
              <p:cNvPr id="36" name="Oval 35">
                <a:extLst>
                  <a:ext uri="{FF2B5EF4-FFF2-40B4-BE49-F238E27FC236}">
                    <a16:creationId xmlns:a16="http://schemas.microsoft.com/office/drawing/2014/main" id="{FE441228-ABDB-F503-917F-A334C14264BE}"/>
                  </a:ext>
                </a:extLst>
              </p:cNvPr>
              <p:cNvSpPr/>
              <p:nvPr/>
            </p:nvSpPr>
            <p:spPr>
              <a:xfrm>
                <a:off x="2645429" y="556593"/>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7" name="Rectangle 36">
                <a:extLst>
                  <a:ext uri="{FF2B5EF4-FFF2-40B4-BE49-F238E27FC236}">
                    <a16:creationId xmlns:a16="http://schemas.microsoft.com/office/drawing/2014/main" id="{145BE420-0BCB-12F8-00F4-B18ADA10B3DC}"/>
                  </a:ext>
                </a:extLst>
              </p:cNvPr>
              <p:cNvSpPr/>
              <p:nvPr/>
            </p:nvSpPr>
            <p:spPr>
              <a:xfrm>
                <a:off x="1980985" y="0"/>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Oval 37">
                <a:extLst>
                  <a:ext uri="{FF2B5EF4-FFF2-40B4-BE49-F238E27FC236}">
                    <a16:creationId xmlns:a16="http://schemas.microsoft.com/office/drawing/2014/main" id="{BE0295F4-53BE-C088-A771-0D6E586CEE48}"/>
                  </a:ext>
                </a:extLst>
              </p:cNvPr>
              <p:cNvSpPr/>
              <p:nvPr/>
            </p:nvSpPr>
            <p:spPr>
              <a:xfrm>
                <a:off x="2817708" y="728872"/>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9" name="TextBox 267">
                <a:extLst>
                  <a:ext uri="{FF2B5EF4-FFF2-40B4-BE49-F238E27FC236}">
                    <a16:creationId xmlns:a16="http://schemas.microsoft.com/office/drawing/2014/main" id="{B0564642-FAB1-7567-7C45-902DDB9A7063}"/>
                  </a:ext>
                </a:extLst>
              </p:cNvPr>
              <p:cNvSpPr txBox="1">
                <a:spLocks noChangeArrowheads="1"/>
              </p:cNvSpPr>
              <p:nvPr/>
            </p:nvSpPr>
            <p:spPr bwMode="auto">
              <a:xfrm>
                <a:off x="2287971" y="88549"/>
                <a:ext cx="2689791" cy="747109"/>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الأثر والتأثير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29" descr="Downward trend graph with solid fill">
              <a:extLst>
                <a:ext uri="{FF2B5EF4-FFF2-40B4-BE49-F238E27FC236}">
                  <a16:creationId xmlns:a16="http://schemas.microsoft.com/office/drawing/2014/main" id="{8F1B5D05-6111-A312-1BBA-26630516C8A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16836" y="3253208"/>
              <a:ext cx="1048707" cy="1048505"/>
            </a:xfrm>
            <a:prstGeom prst="rect">
              <a:avLst/>
            </a:prstGeom>
          </p:spPr>
        </p:pic>
      </p:grpSp>
      <p:grpSp>
        <p:nvGrpSpPr>
          <p:cNvPr id="48" name="Group 47">
            <a:extLst>
              <a:ext uri="{FF2B5EF4-FFF2-40B4-BE49-F238E27FC236}">
                <a16:creationId xmlns:a16="http://schemas.microsoft.com/office/drawing/2014/main" id="{BF2DD760-BCD9-FFD4-46BA-FC50D339EDFE}"/>
              </a:ext>
            </a:extLst>
          </p:cNvPr>
          <p:cNvGrpSpPr/>
          <p:nvPr/>
        </p:nvGrpSpPr>
        <p:grpSpPr>
          <a:xfrm>
            <a:off x="8244088" y="2102573"/>
            <a:ext cx="3615049" cy="2583757"/>
            <a:chOff x="8244088" y="2102573"/>
            <a:chExt cx="3615049" cy="2583757"/>
          </a:xfrm>
        </p:grpSpPr>
        <p:grpSp>
          <p:nvGrpSpPr>
            <p:cNvPr id="19" name="Group 18">
              <a:extLst>
                <a:ext uri="{FF2B5EF4-FFF2-40B4-BE49-F238E27FC236}">
                  <a16:creationId xmlns:a16="http://schemas.microsoft.com/office/drawing/2014/main" id="{06604C72-A0D0-5039-D2E7-936B6886FA9F}"/>
                </a:ext>
              </a:extLst>
            </p:cNvPr>
            <p:cNvGrpSpPr/>
            <p:nvPr/>
          </p:nvGrpSpPr>
          <p:grpSpPr>
            <a:xfrm>
              <a:off x="8244088" y="2102573"/>
              <a:ext cx="3615049" cy="2583757"/>
              <a:chOff x="3961968" y="0"/>
              <a:chExt cx="3299791" cy="2358889"/>
            </a:xfrm>
          </p:grpSpPr>
          <p:sp>
            <p:nvSpPr>
              <p:cNvPr id="28" name="Oval 27">
                <a:extLst>
                  <a:ext uri="{FF2B5EF4-FFF2-40B4-BE49-F238E27FC236}">
                    <a16:creationId xmlns:a16="http://schemas.microsoft.com/office/drawing/2014/main" id="{A383539A-13D0-6D70-75E4-81EBA297AF08}"/>
                  </a:ext>
                </a:extLst>
              </p:cNvPr>
              <p:cNvSpPr/>
              <p:nvPr/>
            </p:nvSpPr>
            <p:spPr>
              <a:xfrm>
                <a:off x="4626412" y="556593"/>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9" name="Rectangle 28">
                <a:extLst>
                  <a:ext uri="{FF2B5EF4-FFF2-40B4-BE49-F238E27FC236}">
                    <a16:creationId xmlns:a16="http://schemas.microsoft.com/office/drawing/2014/main" id="{ADFF6E3E-9681-876D-BEBD-8C8C3917B13E}"/>
                  </a:ext>
                </a:extLst>
              </p:cNvPr>
              <p:cNvSpPr/>
              <p:nvPr/>
            </p:nvSpPr>
            <p:spPr>
              <a:xfrm>
                <a:off x="3961968" y="0"/>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0" name="Oval 29">
                <a:extLst>
                  <a:ext uri="{FF2B5EF4-FFF2-40B4-BE49-F238E27FC236}">
                    <a16:creationId xmlns:a16="http://schemas.microsoft.com/office/drawing/2014/main" id="{F933585E-B7C2-4A62-772F-CBB2E3478B59}"/>
                  </a:ext>
                </a:extLst>
              </p:cNvPr>
              <p:cNvSpPr/>
              <p:nvPr/>
            </p:nvSpPr>
            <p:spPr>
              <a:xfrm>
                <a:off x="4798691" y="728872"/>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1" name="TextBox 259">
                <a:extLst>
                  <a:ext uri="{FF2B5EF4-FFF2-40B4-BE49-F238E27FC236}">
                    <a16:creationId xmlns:a16="http://schemas.microsoft.com/office/drawing/2014/main" id="{20BE3B9F-D3D7-931A-8A8F-CB26FBF04BFE}"/>
                  </a:ext>
                </a:extLst>
              </p:cNvPr>
              <p:cNvSpPr txBox="1">
                <a:spLocks noChangeArrowheads="1"/>
              </p:cNvSpPr>
              <p:nvPr/>
            </p:nvSpPr>
            <p:spPr bwMode="auto">
              <a:xfrm>
                <a:off x="4197756" y="299107"/>
                <a:ext cx="2828213" cy="546662"/>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المؤشرات والمقاييس</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Graphic 19" descr="List with solid fill">
              <a:extLst>
                <a:ext uri="{FF2B5EF4-FFF2-40B4-BE49-F238E27FC236}">
                  <a16:creationId xmlns:a16="http://schemas.microsoft.com/office/drawing/2014/main" id="{A39771C4-45CA-5BC4-3DF4-2ACA7EBC8573}"/>
                </a:ext>
              </a:extLst>
            </p:cNvPr>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427328" y="3267119"/>
              <a:ext cx="1015271" cy="1020685"/>
            </a:xfrm>
            <a:prstGeom prst="rect">
              <a:avLst/>
            </a:prstGeom>
          </p:spPr>
        </p:pic>
      </p:grpSp>
      <p:grpSp>
        <p:nvGrpSpPr>
          <p:cNvPr id="50" name="Group 49">
            <a:extLst>
              <a:ext uri="{FF2B5EF4-FFF2-40B4-BE49-F238E27FC236}">
                <a16:creationId xmlns:a16="http://schemas.microsoft.com/office/drawing/2014/main" id="{C0CF604F-3B59-56A1-EC01-58232AE953D8}"/>
              </a:ext>
            </a:extLst>
          </p:cNvPr>
          <p:cNvGrpSpPr/>
          <p:nvPr/>
        </p:nvGrpSpPr>
        <p:grpSpPr>
          <a:xfrm>
            <a:off x="2311989" y="3397678"/>
            <a:ext cx="3615049" cy="2583761"/>
            <a:chOff x="2311989" y="3397678"/>
            <a:chExt cx="3615049" cy="2583761"/>
          </a:xfrm>
        </p:grpSpPr>
        <p:grpSp>
          <p:nvGrpSpPr>
            <p:cNvPr id="16" name="Group 15">
              <a:extLst>
                <a:ext uri="{FF2B5EF4-FFF2-40B4-BE49-F238E27FC236}">
                  <a16:creationId xmlns:a16="http://schemas.microsoft.com/office/drawing/2014/main" id="{89204AC8-6B89-A2DE-E15B-C1CC9155F5FA}"/>
                </a:ext>
              </a:extLst>
            </p:cNvPr>
            <p:cNvGrpSpPr/>
            <p:nvPr/>
          </p:nvGrpSpPr>
          <p:grpSpPr>
            <a:xfrm flipV="1">
              <a:off x="2311989" y="3397678"/>
              <a:ext cx="3615049" cy="2583761"/>
              <a:chOff x="991153" y="648718"/>
              <a:chExt cx="3299791" cy="2358889"/>
            </a:xfrm>
          </p:grpSpPr>
          <p:sp>
            <p:nvSpPr>
              <p:cNvPr id="40" name="Oval 39">
                <a:extLst>
                  <a:ext uri="{FF2B5EF4-FFF2-40B4-BE49-F238E27FC236}">
                    <a16:creationId xmlns:a16="http://schemas.microsoft.com/office/drawing/2014/main" id="{827ABEA2-B6D3-44D4-9B21-83DB1B6C0E05}"/>
                  </a:ext>
                </a:extLst>
              </p:cNvPr>
              <p:cNvSpPr/>
              <p:nvPr/>
            </p:nvSpPr>
            <p:spPr>
              <a:xfrm>
                <a:off x="1655597" y="1205311"/>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1" name="Rectangle 40">
                <a:extLst>
                  <a:ext uri="{FF2B5EF4-FFF2-40B4-BE49-F238E27FC236}">
                    <a16:creationId xmlns:a16="http://schemas.microsoft.com/office/drawing/2014/main" id="{083E7CD0-E450-090A-60A8-F17D1A89EAF9}"/>
                  </a:ext>
                </a:extLst>
              </p:cNvPr>
              <p:cNvSpPr/>
              <p:nvPr/>
            </p:nvSpPr>
            <p:spPr>
              <a:xfrm>
                <a:off x="991153" y="648718"/>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2" name="Oval 41">
                <a:extLst>
                  <a:ext uri="{FF2B5EF4-FFF2-40B4-BE49-F238E27FC236}">
                    <a16:creationId xmlns:a16="http://schemas.microsoft.com/office/drawing/2014/main" id="{E05403C2-558D-7D2A-8BDE-FCF564386ED0}"/>
                  </a:ext>
                </a:extLst>
              </p:cNvPr>
              <p:cNvSpPr/>
              <p:nvPr/>
            </p:nvSpPr>
            <p:spPr>
              <a:xfrm>
                <a:off x="1827876" y="1377590"/>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3" name="TextBox 271">
                <a:extLst>
                  <a:ext uri="{FF2B5EF4-FFF2-40B4-BE49-F238E27FC236}">
                    <a16:creationId xmlns:a16="http://schemas.microsoft.com/office/drawing/2014/main" id="{13B3AB0E-02B9-4CAB-1BCA-28E9606956B4}"/>
                  </a:ext>
                </a:extLst>
              </p:cNvPr>
              <p:cNvSpPr txBox="1">
                <a:spLocks noChangeArrowheads="1"/>
              </p:cNvSpPr>
              <p:nvPr/>
            </p:nvSpPr>
            <p:spPr bwMode="auto">
              <a:xfrm>
                <a:off x="1201592" y="797440"/>
                <a:ext cx="2878912" cy="688626"/>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خطط للتحسين المستمر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14" descr="Business Growth with solid fill">
              <a:extLst>
                <a:ext uri="{FF2B5EF4-FFF2-40B4-BE49-F238E27FC236}">
                  <a16:creationId xmlns:a16="http://schemas.microsoft.com/office/drawing/2014/main" id="{E3F720B1-AE1E-F0A8-71FE-6FFD11AEE17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401628" y="3779542"/>
              <a:ext cx="1149190" cy="1148968"/>
            </a:xfrm>
            <a:prstGeom prst="rect">
              <a:avLst/>
            </a:prstGeom>
          </p:spPr>
        </p:pic>
      </p:grpSp>
      <p:grpSp>
        <p:nvGrpSpPr>
          <p:cNvPr id="51" name="Group 50">
            <a:extLst>
              <a:ext uri="{FF2B5EF4-FFF2-40B4-BE49-F238E27FC236}">
                <a16:creationId xmlns:a16="http://schemas.microsoft.com/office/drawing/2014/main" id="{A047BF57-7608-76BF-914D-97BC42AD74F9}"/>
              </a:ext>
            </a:extLst>
          </p:cNvPr>
          <p:cNvGrpSpPr/>
          <p:nvPr/>
        </p:nvGrpSpPr>
        <p:grpSpPr>
          <a:xfrm>
            <a:off x="332863" y="2102573"/>
            <a:ext cx="3615049" cy="2583757"/>
            <a:chOff x="332863" y="2102573"/>
            <a:chExt cx="3615049" cy="2583757"/>
          </a:xfrm>
        </p:grpSpPr>
        <p:grpSp>
          <p:nvGrpSpPr>
            <p:cNvPr id="15" name="Group 14">
              <a:extLst>
                <a:ext uri="{FF2B5EF4-FFF2-40B4-BE49-F238E27FC236}">
                  <a16:creationId xmlns:a16="http://schemas.microsoft.com/office/drawing/2014/main" id="{EEDE385E-7389-57EA-CEF0-AF181AB37ED6}"/>
                </a:ext>
              </a:extLst>
            </p:cNvPr>
            <p:cNvGrpSpPr/>
            <p:nvPr/>
          </p:nvGrpSpPr>
          <p:grpSpPr>
            <a:xfrm>
              <a:off x="332863" y="2102573"/>
              <a:ext cx="3615049" cy="2583757"/>
              <a:chOff x="0" y="0"/>
              <a:chExt cx="3299791" cy="2358889"/>
            </a:xfrm>
          </p:grpSpPr>
          <p:sp>
            <p:nvSpPr>
              <p:cNvPr id="44" name="Oval 43">
                <a:extLst>
                  <a:ext uri="{FF2B5EF4-FFF2-40B4-BE49-F238E27FC236}">
                    <a16:creationId xmlns:a16="http://schemas.microsoft.com/office/drawing/2014/main" id="{C52551DA-5F11-AD20-AB67-7EAA9DEDFE39}"/>
                  </a:ext>
                </a:extLst>
              </p:cNvPr>
              <p:cNvSpPr/>
              <p:nvPr/>
            </p:nvSpPr>
            <p:spPr>
              <a:xfrm>
                <a:off x="664444" y="556593"/>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5" name="Rectangle 44">
                <a:extLst>
                  <a:ext uri="{FF2B5EF4-FFF2-40B4-BE49-F238E27FC236}">
                    <a16:creationId xmlns:a16="http://schemas.microsoft.com/office/drawing/2014/main" id="{E1492183-8410-0902-EA27-C4BED813256D}"/>
                  </a:ext>
                </a:extLst>
              </p:cNvPr>
              <p:cNvSpPr/>
              <p:nvPr/>
            </p:nvSpPr>
            <p:spPr>
              <a:xfrm>
                <a:off x="0" y="0"/>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6" name="Oval 45">
                <a:extLst>
                  <a:ext uri="{FF2B5EF4-FFF2-40B4-BE49-F238E27FC236}">
                    <a16:creationId xmlns:a16="http://schemas.microsoft.com/office/drawing/2014/main" id="{6EC83642-472F-E09B-4657-1F888FD79408}"/>
                  </a:ext>
                </a:extLst>
              </p:cNvPr>
              <p:cNvSpPr/>
              <p:nvPr/>
            </p:nvSpPr>
            <p:spPr>
              <a:xfrm>
                <a:off x="836723" y="728872"/>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7" name="TextBox 275">
                <a:extLst>
                  <a:ext uri="{FF2B5EF4-FFF2-40B4-BE49-F238E27FC236}">
                    <a16:creationId xmlns:a16="http://schemas.microsoft.com/office/drawing/2014/main" id="{2A7950DA-5404-A710-2510-D1044AB9D995}"/>
                  </a:ext>
                </a:extLst>
              </p:cNvPr>
              <p:cNvSpPr txBox="1">
                <a:spLocks noChangeArrowheads="1"/>
              </p:cNvSpPr>
              <p:nvPr/>
            </p:nvSpPr>
            <p:spPr bwMode="auto">
              <a:xfrm>
                <a:off x="219171" y="76836"/>
                <a:ext cx="2861447" cy="758821"/>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الإبلاغ والتواصل الشفاف</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رسم 10" descr="مراجعه العميل-من اليمين لليسار">
              <a:extLst>
                <a:ext uri="{FF2B5EF4-FFF2-40B4-BE49-F238E27FC236}">
                  <a16:creationId xmlns:a16="http://schemas.microsoft.com/office/drawing/2014/main" id="{3C151F3B-01FC-8535-39C0-1373D86322D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534376" y="3292739"/>
              <a:ext cx="969632" cy="969445"/>
            </a:xfrm>
            <a:prstGeom prst="rect">
              <a:avLst/>
            </a:prstGeom>
          </p:spPr>
        </p:pic>
      </p:grpSp>
      <p:sp>
        <p:nvSpPr>
          <p:cNvPr id="53" name="TextBox 52">
            <a:extLst>
              <a:ext uri="{FF2B5EF4-FFF2-40B4-BE49-F238E27FC236}">
                <a16:creationId xmlns:a16="http://schemas.microsoft.com/office/drawing/2014/main" id="{8CB3486D-70EF-6722-B380-B070D72AECC6}"/>
              </a:ext>
            </a:extLst>
          </p:cNvPr>
          <p:cNvSpPr txBox="1"/>
          <p:nvPr/>
        </p:nvSpPr>
        <p:spPr>
          <a:xfrm>
            <a:off x="-7987435" y="3129449"/>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الصغيرة والمتوسطة تطبيق ممارسات الاستدامة بشكل فعّال مع محدودية الموارد؟</a:t>
            </a:r>
            <a:endParaRPr lang="en-US" dirty="0"/>
          </a:p>
        </p:txBody>
      </p:sp>
      <p:pic>
        <p:nvPicPr>
          <p:cNvPr id="54" name="Picture 53">
            <a:extLst>
              <a:ext uri="{FF2B5EF4-FFF2-40B4-BE49-F238E27FC236}">
                <a16:creationId xmlns:a16="http://schemas.microsoft.com/office/drawing/2014/main" id="{C5ECEC59-F5DD-A8B7-A39D-E75452E1F66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3676058" y="1967726"/>
            <a:ext cx="4287207" cy="4381407"/>
          </a:xfrm>
          <a:prstGeom prst="rect">
            <a:avLst/>
          </a:prstGeom>
        </p:spPr>
      </p:pic>
    </p:spTree>
    <p:extLst>
      <p:ext uri="{BB962C8B-B14F-4D97-AF65-F5344CB8AC3E}">
        <p14:creationId xmlns:p14="http://schemas.microsoft.com/office/powerpoint/2010/main" val="30373896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1000"/>
                                        <p:tgtEl>
                                          <p:spTgt spid="50"/>
                                        </p:tgtEl>
                                      </p:cBhvr>
                                    </p:animEffect>
                                    <p:anim calcmode="lin" valueType="num">
                                      <p:cBhvr>
                                        <p:cTn id="29" dur="1000" fill="hold"/>
                                        <p:tgtEl>
                                          <p:spTgt spid="50"/>
                                        </p:tgtEl>
                                        <p:attrNameLst>
                                          <p:attrName>ppt_x</p:attrName>
                                        </p:attrNameLst>
                                      </p:cBhvr>
                                      <p:tavLst>
                                        <p:tav tm="0">
                                          <p:val>
                                            <p:strVal val="#ppt_x"/>
                                          </p:val>
                                        </p:tav>
                                        <p:tav tm="100000">
                                          <p:val>
                                            <p:strVal val="#ppt_x"/>
                                          </p:val>
                                        </p:tav>
                                      </p:tavLst>
                                    </p:anim>
                                    <p:anim calcmode="lin" valueType="num">
                                      <p:cBhvr>
                                        <p:cTn id="3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1000"/>
                                        <p:tgtEl>
                                          <p:spTgt spid="51"/>
                                        </p:tgtEl>
                                      </p:cBhvr>
                                    </p:animEffect>
                                    <p:anim calcmode="lin" valueType="num">
                                      <p:cBhvr>
                                        <p:cTn id="36" dur="1000" fill="hold"/>
                                        <p:tgtEl>
                                          <p:spTgt spid="51"/>
                                        </p:tgtEl>
                                        <p:attrNameLst>
                                          <p:attrName>ppt_x</p:attrName>
                                        </p:attrNameLst>
                                      </p:cBhvr>
                                      <p:tavLst>
                                        <p:tav tm="0">
                                          <p:val>
                                            <p:strVal val="#ppt_x"/>
                                          </p:val>
                                        </p:tav>
                                        <p:tav tm="100000">
                                          <p:val>
                                            <p:strVal val="#ppt_x"/>
                                          </p:val>
                                        </p:tav>
                                      </p:tavLst>
                                    </p:anim>
                                    <p:anim calcmode="lin" valueType="num">
                                      <p:cBhvr>
                                        <p:cTn id="3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386EC454-69B0-4E89-D16C-C3C8B46123D8}"/>
              </a:ext>
            </a:extLst>
          </p:cNvPr>
          <p:cNvSpPr txBox="1"/>
          <p:nvPr/>
        </p:nvSpPr>
        <p:spPr>
          <a:xfrm>
            <a:off x="1543498" y="3129449"/>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للمؤسسات الصغيرة والمتوسطة تطبيق ممارسات الاستدامة بشكل فعّال مع محدودية الموارد؟</a:t>
            </a:r>
            <a:endParaRPr lang="en-US" dirty="0"/>
          </a:p>
        </p:txBody>
      </p:sp>
      <p:pic>
        <p:nvPicPr>
          <p:cNvPr id="9" name="Picture 8">
            <a:extLst>
              <a:ext uri="{FF2B5EF4-FFF2-40B4-BE49-F238E27FC236}">
                <a16:creationId xmlns:a16="http://schemas.microsoft.com/office/drawing/2014/main" id="{5808AEC8-1F47-3887-0E36-090935A8F7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53" name="Picture 52">
            <a:extLst>
              <a:ext uri="{FF2B5EF4-FFF2-40B4-BE49-F238E27FC236}">
                <a16:creationId xmlns:a16="http://schemas.microsoft.com/office/drawing/2014/main" id="{97991AF0-4EE1-3561-D838-E808E90A76C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596291" y="1711843"/>
            <a:ext cx="5146157" cy="5146157"/>
          </a:xfrm>
          <a:prstGeom prst="rect">
            <a:avLst/>
          </a:prstGeom>
        </p:spPr>
      </p:pic>
    </p:spTree>
    <p:extLst>
      <p:ext uri="{BB962C8B-B14F-4D97-AF65-F5344CB8AC3E}">
        <p14:creationId xmlns:p14="http://schemas.microsoft.com/office/powerpoint/2010/main" val="19504241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386EC454-69B0-4E89-D16C-C3C8B46123D8}"/>
              </a:ext>
            </a:extLst>
          </p:cNvPr>
          <p:cNvSpPr txBox="1"/>
          <p:nvPr/>
        </p:nvSpPr>
        <p:spPr>
          <a:xfrm>
            <a:off x="-8927857" y="3129449"/>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الصغيرة والمتوسطة تطبيق ممارسات الاستدامة بشكل فعّال مع محدودية الموارد؟</a:t>
            </a:r>
            <a:endParaRPr lang="en-US" dirty="0"/>
          </a:p>
        </p:txBody>
      </p:sp>
      <p:pic>
        <p:nvPicPr>
          <p:cNvPr id="9" name="Picture 8">
            <a:extLst>
              <a:ext uri="{FF2B5EF4-FFF2-40B4-BE49-F238E27FC236}">
                <a16:creationId xmlns:a16="http://schemas.microsoft.com/office/drawing/2014/main" id="{5808AEC8-1F47-3887-0E36-090935A8F7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79398" y="1967726"/>
            <a:ext cx="4287207" cy="4381407"/>
          </a:xfrm>
          <a:prstGeom prst="rect">
            <a:avLst/>
          </a:prstGeom>
        </p:spPr>
      </p:pic>
      <p:pic>
        <p:nvPicPr>
          <p:cNvPr id="3" name="Picture 2">
            <a:extLst>
              <a:ext uri="{FF2B5EF4-FFF2-40B4-BE49-F238E27FC236}">
                <a16:creationId xmlns:a16="http://schemas.microsoft.com/office/drawing/2014/main" id="{B85437DB-8F9B-BEEB-1779-5019F626AA3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8" name="TextBox 7">
            <a:extLst>
              <a:ext uri="{FF2B5EF4-FFF2-40B4-BE49-F238E27FC236}">
                <a16:creationId xmlns:a16="http://schemas.microsoft.com/office/drawing/2014/main" id="{569948D1-459B-ED48-6CA4-C1E976CA7298}"/>
              </a:ext>
            </a:extLst>
          </p:cNvPr>
          <p:cNvSpPr txBox="1"/>
          <p:nvPr/>
        </p:nvSpPr>
        <p:spPr>
          <a:xfrm>
            <a:off x="5215955" y="1997867"/>
            <a:ext cx="6224506" cy="941796"/>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marL="0" indent="0">
              <a:buNone/>
            </a:pPr>
            <a:r>
              <a:rPr lang="ar-SA"/>
              <a:t>هناك بعض السبل التي يمكن للمؤسسات الصغيرة والمتوسطة من خلالها تطبيق ممارسات الاستدامة بشكل فعال على الرغم من محدودية الموارد:</a:t>
            </a:r>
            <a:endParaRPr lang="en-US"/>
          </a:p>
        </p:txBody>
      </p:sp>
      <p:sp>
        <p:nvSpPr>
          <p:cNvPr id="10" name="TextBox 9">
            <a:extLst>
              <a:ext uri="{FF2B5EF4-FFF2-40B4-BE49-F238E27FC236}">
                <a16:creationId xmlns:a16="http://schemas.microsoft.com/office/drawing/2014/main" id="{19CA022A-9BDF-ADEC-B495-FF1568675712}"/>
              </a:ext>
            </a:extLst>
          </p:cNvPr>
          <p:cNvSpPr txBox="1"/>
          <p:nvPr/>
        </p:nvSpPr>
        <p:spPr>
          <a:xfrm>
            <a:off x="5215955" y="3183035"/>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الاستفادة من الموارد المتاحة بكفاءة عالية من خلال تقليل الهدر وإعادة التدوير</a:t>
            </a:r>
            <a:endParaRPr lang="en-US" dirty="0"/>
          </a:p>
        </p:txBody>
      </p:sp>
      <p:sp>
        <p:nvSpPr>
          <p:cNvPr id="11" name="TextBox 10">
            <a:extLst>
              <a:ext uri="{FF2B5EF4-FFF2-40B4-BE49-F238E27FC236}">
                <a16:creationId xmlns:a16="http://schemas.microsoft.com/office/drawing/2014/main" id="{92C57E50-7D49-8642-6673-ECA8A9A5E466}"/>
              </a:ext>
            </a:extLst>
          </p:cNvPr>
          <p:cNvSpPr txBox="1"/>
          <p:nvPr/>
        </p:nvSpPr>
        <p:spPr>
          <a:xfrm>
            <a:off x="5215955" y="436820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تطوير خطط طويلة الأجل لتحسين الكفاءة البيئية وتقليل التكاليف</a:t>
            </a:r>
            <a:endParaRPr lang="en-US" dirty="0"/>
          </a:p>
        </p:txBody>
      </p:sp>
      <p:sp>
        <p:nvSpPr>
          <p:cNvPr id="12" name="TextBox 11">
            <a:extLst>
              <a:ext uri="{FF2B5EF4-FFF2-40B4-BE49-F238E27FC236}">
                <a16:creationId xmlns:a16="http://schemas.microsoft.com/office/drawing/2014/main" id="{DADAABC3-8E13-51D0-E4D8-7F1F8814F349}"/>
              </a:ext>
            </a:extLst>
          </p:cNvPr>
          <p:cNvSpPr txBox="1"/>
          <p:nvPr/>
        </p:nvSpPr>
        <p:spPr>
          <a:xfrm>
            <a:off x="5215955" y="512864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الاستعانة بخبرات ومشورة الهيئات الحكومية ذات العلاقة</a:t>
            </a:r>
            <a:endParaRPr lang="en-US" dirty="0"/>
          </a:p>
        </p:txBody>
      </p:sp>
      <p:sp>
        <p:nvSpPr>
          <p:cNvPr id="13" name="TextBox 12">
            <a:extLst>
              <a:ext uri="{FF2B5EF4-FFF2-40B4-BE49-F238E27FC236}">
                <a16:creationId xmlns:a16="http://schemas.microsoft.com/office/drawing/2014/main" id="{820AFE5E-0DA7-4BDB-1539-916052D34B14}"/>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dirty="0"/>
              <a:t>البحث عن فرص الحصول على منح أو تمويل لدعم مشاريع الاستدامة</a:t>
            </a:r>
            <a:endParaRPr lang="en-US" dirty="0"/>
          </a:p>
        </p:txBody>
      </p:sp>
    </p:spTree>
    <p:extLst>
      <p:ext uri="{BB962C8B-B14F-4D97-AF65-F5344CB8AC3E}">
        <p14:creationId xmlns:p14="http://schemas.microsoft.com/office/powerpoint/2010/main" val="12042045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B85437DB-8F9B-BEEB-1779-5019F626AA3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10" name="TextBox 9">
            <a:extLst>
              <a:ext uri="{FF2B5EF4-FFF2-40B4-BE49-F238E27FC236}">
                <a16:creationId xmlns:a16="http://schemas.microsoft.com/office/drawing/2014/main" id="{19CA022A-9BDF-ADEC-B495-FF1568675712}"/>
              </a:ext>
            </a:extLst>
          </p:cNvPr>
          <p:cNvSpPr txBox="1"/>
          <p:nvPr/>
        </p:nvSpPr>
        <p:spPr>
          <a:xfrm>
            <a:off x="5215955" y="2248512"/>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استخدام تقنيات بسيطة ومنخفضة التكلفة في مجالات مثل تدوير المياه والطاقة</a:t>
            </a:r>
            <a:endParaRPr lang="en-US" dirty="0"/>
          </a:p>
        </p:txBody>
      </p:sp>
      <p:sp>
        <p:nvSpPr>
          <p:cNvPr id="11" name="TextBox 10">
            <a:extLst>
              <a:ext uri="{FF2B5EF4-FFF2-40B4-BE49-F238E27FC236}">
                <a16:creationId xmlns:a16="http://schemas.microsoft.com/office/drawing/2014/main" id="{92C57E50-7D49-8642-6673-ECA8A9A5E466}"/>
              </a:ext>
            </a:extLst>
          </p:cNvPr>
          <p:cNvSpPr txBox="1"/>
          <p:nvPr/>
        </p:nvSpPr>
        <p:spPr>
          <a:xfrm>
            <a:off x="5215955" y="370585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تبادل الخبرات مع مؤسسات أخرى بهدف خفض التكاليف</a:t>
            </a:r>
            <a:endParaRPr lang="en-US" dirty="0"/>
          </a:p>
        </p:txBody>
      </p:sp>
      <p:sp>
        <p:nvSpPr>
          <p:cNvPr id="12" name="TextBox 11">
            <a:extLst>
              <a:ext uri="{FF2B5EF4-FFF2-40B4-BE49-F238E27FC236}">
                <a16:creationId xmlns:a16="http://schemas.microsoft.com/office/drawing/2014/main" id="{DADAABC3-8E13-51D0-E4D8-7F1F8814F349}"/>
              </a:ext>
            </a:extLst>
          </p:cNvPr>
          <p:cNvSpPr txBox="1"/>
          <p:nvPr/>
        </p:nvSpPr>
        <p:spPr>
          <a:xfrm>
            <a:off x="5215955" y="47384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dirty="0"/>
              <a:t>الاستفادة من خدمات الاستشارات المتخصصة في تنفيذ مبادرات محددة</a:t>
            </a:r>
            <a:endParaRPr lang="en-US" dirty="0"/>
          </a:p>
        </p:txBody>
      </p:sp>
      <p:sp>
        <p:nvSpPr>
          <p:cNvPr id="13" name="TextBox 12">
            <a:extLst>
              <a:ext uri="{FF2B5EF4-FFF2-40B4-BE49-F238E27FC236}">
                <a16:creationId xmlns:a16="http://schemas.microsoft.com/office/drawing/2014/main" id="{820AFE5E-0DA7-4BDB-1539-916052D34B14}"/>
              </a:ext>
            </a:extLst>
          </p:cNvPr>
          <p:cNvSpPr txBox="1"/>
          <p:nvPr/>
        </p:nvSpPr>
        <p:spPr>
          <a:xfrm>
            <a:off x="5215955" y="577108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تدريب العاملين على أهمية الحفاظ على الموارد واستخدامها بكفاءة</a:t>
            </a:r>
            <a:endParaRPr lang="en-US" dirty="0"/>
          </a:p>
        </p:txBody>
      </p:sp>
    </p:spTree>
    <p:extLst>
      <p:ext uri="{BB962C8B-B14F-4D97-AF65-F5344CB8AC3E}">
        <p14:creationId xmlns:p14="http://schemas.microsoft.com/office/powerpoint/2010/main" val="540631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تكنولوجيا المعلومات والابتكار المستدام</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استخدام التكنولوجيا المستدامة لتحقيق الاستدامة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التحديات والفرص المتعلقة بتكنولوجيا المعلومات والابتكار المستدام</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أدوات التكنولوجيا والابتكار المستدام في المؤسسات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8804362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الابتكار المستدام</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https://youtu.be/0pZl8ncs6GI?si=E61wwmfFQ1ysXTHo</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9104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استخدام التكنولوجيا المستدامة لتحقيق الاستدامة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55" name="Group 54">
            <a:extLst>
              <a:ext uri="{FF2B5EF4-FFF2-40B4-BE49-F238E27FC236}">
                <a16:creationId xmlns:a16="http://schemas.microsoft.com/office/drawing/2014/main" id="{EEC13A66-ED65-8E52-88D8-980DF3B21E00}"/>
              </a:ext>
            </a:extLst>
          </p:cNvPr>
          <p:cNvGrpSpPr/>
          <p:nvPr/>
        </p:nvGrpSpPr>
        <p:grpSpPr>
          <a:xfrm>
            <a:off x="8542455" y="2487189"/>
            <a:ext cx="3238509" cy="3476072"/>
            <a:chOff x="8542455" y="1926750"/>
            <a:chExt cx="3238509" cy="3476072"/>
          </a:xfrm>
        </p:grpSpPr>
        <p:sp>
          <p:nvSpPr>
            <p:cNvPr id="30" name="Shape">
              <a:extLst>
                <a:ext uri="{FF2B5EF4-FFF2-40B4-BE49-F238E27FC236}">
                  <a16:creationId xmlns:a16="http://schemas.microsoft.com/office/drawing/2014/main" id="{05CB00F4-E08C-4539-BE6A-29003747C52B}"/>
                </a:ext>
              </a:extLst>
            </p:cNvPr>
            <p:cNvSpPr/>
            <p:nvPr/>
          </p:nvSpPr>
          <p:spPr>
            <a:xfrm>
              <a:off x="9644376" y="1926750"/>
              <a:ext cx="1034669" cy="104211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noFill/>
            <a:ln w="12700">
              <a:solidFill>
                <a:srgbClr val="0058A3"/>
              </a:solidFill>
              <a:miter lim="400000"/>
            </a:ln>
          </p:spPr>
          <p:txBody>
            <a:bodyPr lIns="38100" tIns="38100" rIns="38100" bIns="38100" anchor="ctr"/>
            <a:lstStyle/>
            <a:p>
              <a:endParaRPr lang="en-US" sz="3200"/>
            </a:p>
          </p:txBody>
        </p:sp>
        <p:sp>
          <p:nvSpPr>
            <p:cNvPr id="35" name="Shape">
              <a:extLst>
                <a:ext uri="{FF2B5EF4-FFF2-40B4-BE49-F238E27FC236}">
                  <a16:creationId xmlns:a16="http://schemas.microsoft.com/office/drawing/2014/main" id="{2154D4D0-30C6-4FB0-89D2-AE92A1A89BA2}"/>
                </a:ext>
              </a:extLst>
            </p:cNvPr>
            <p:cNvSpPr/>
            <p:nvPr/>
          </p:nvSpPr>
          <p:spPr>
            <a:xfrm>
              <a:off x="8542455" y="2723609"/>
              <a:ext cx="3238509" cy="267921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9" name="TextBox 22">
              <a:extLst>
                <a:ext uri="{FF2B5EF4-FFF2-40B4-BE49-F238E27FC236}">
                  <a16:creationId xmlns:a16="http://schemas.microsoft.com/office/drawing/2014/main" id="{7764A1B8-9833-4302-B6A5-C72336C8ACF6}"/>
                </a:ext>
              </a:extLst>
            </p:cNvPr>
            <p:cNvSpPr txBox="1"/>
            <p:nvPr/>
          </p:nvSpPr>
          <p:spPr>
            <a:xfrm>
              <a:off x="9128559" y="3470854"/>
              <a:ext cx="2248108" cy="1110982"/>
            </a:xfrm>
            <a:prstGeom prst="rect">
              <a:avLst/>
            </a:prstGeom>
            <a:noFill/>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الطاقة المتجددة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descr="Renewable energy ">
              <a:extLst>
                <a:ext uri="{FF2B5EF4-FFF2-40B4-BE49-F238E27FC236}">
                  <a16:creationId xmlns:a16="http://schemas.microsoft.com/office/drawing/2014/main" id="{D77E528D-BD1F-ACB6-FBB1-83B2222BE6E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69526" y="2141346"/>
              <a:ext cx="611647" cy="6116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53">
            <a:extLst>
              <a:ext uri="{FF2B5EF4-FFF2-40B4-BE49-F238E27FC236}">
                <a16:creationId xmlns:a16="http://schemas.microsoft.com/office/drawing/2014/main" id="{6BCDA453-B231-F89D-B5BD-BF892CDF0FF1}"/>
              </a:ext>
            </a:extLst>
          </p:cNvPr>
          <p:cNvGrpSpPr/>
          <p:nvPr/>
        </p:nvGrpSpPr>
        <p:grpSpPr>
          <a:xfrm>
            <a:off x="5834913" y="2487189"/>
            <a:ext cx="3238509" cy="3476072"/>
            <a:chOff x="5834913" y="1926750"/>
            <a:chExt cx="3238509" cy="3476072"/>
          </a:xfrm>
        </p:grpSpPr>
        <p:sp>
          <p:nvSpPr>
            <p:cNvPr id="29" name="Shape">
              <a:extLst>
                <a:ext uri="{FF2B5EF4-FFF2-40B4-BE49-F238E27FC236}">
                  <a16:creationId xmlns:a16="http://schemas.microsoft.com/office/drawing/2014/main" id="{41242CB8-0A58-49F5-88D3-2A62B12A4AC1}"/>
                </a:ext>
              </a:extLst>
            </p:cNvPr>
            <p:cNvSpPr/>
            <p:nvPr/>
          </p:nvSpPr>
          <p:spPr>
            <a:xfrm>
              <a:off x="6936832" y="1926750"/>
              <a:ext cx="1034669" cy="104211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noFill/>
            <a:ln w="12700">
              <a:solidFill>
                <a:srgbClr val="0058A3"/>
              </a:solidFill>
              <a:miter lim="400000"/>
            </a:ln>
          </p:spPr>
          <p:txBody>
            <a:bodyPr lIns="38100" tIns="38100" rIns="38100" bIns="38100" anchor="ctr"/>
            <a:lstStyle/>
            <a:p>
              <a:endParaRPr lang="en-US" sz="3200"/>
            </a:p>
          </p:txBody>
        </p:sp>
        <p:sp>
          <p:nvSpPr>
            <p:cNvPr id="34" name="Shape">
              <a:extLst>
                <a:ext uri="{FF2B5EF4-FFF2-40B4-BE49-F238E27FC236}">
                  <a16:creationId xmlns:a16="http://schemas.microsoft.com/office/drawing/2014/main" id="{141D3033-E3EC-4B56-8376-E00528C8F5AC}"/>
                </a:ext>
              </a:extLst>
            </p:cNvPr>
            <p:cNvSpPr/>
            <p:nvPr/>
          </p:nvSpPr>
          <p:spPr>
            <a:xfrm>
              <a:off x="5834913" y="2723609"/>
              <a:ext cx="3238509" cy="267921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38" name="TextBox 19">
              <a:extLst>
                <a:ext uri="{FF2B5EF4-FFF2-40B4-BE49-F238E27FC236}">
                  <a16:creationId xmlns:a16="http://schemas.microsoft.com/office/drawing/2014/main" id="{BCA62627-6C8A-4571-8167-94F88F054E82}"/>
                </a:ext>
              </a:extLst>
            </p:cNvPr>
            <p:cNvSpPr txBox="1"/>
            <p:nvPr/>
          </p:nvSpPr>
          <p:spPr>
            <a:xfrm>
              <a:off x="6419395" y="3329282"/>
              <a:ext cx="1937258" cy="1584951"/>
            </a:xfrm>
            <a:prstGeom prst="rect">
              <a:avLst/>
            </a:prstGeom>
            <a:noFill/>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كفاءة الطاقة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9" name="Picture 8" descr="Energy ">
              <a:extLst>
                <a:ext uri="{FF2B5EF4-FFF2-40B4-BE49-F238E27FC236}">
                  <a16:creationId xmlns:a16="http://schemas.microsoft.com/office/drawing/2014/main" id="{E597D617-8353-6362-96CB-1A22D6BCC1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7435" y="2126361"/>
              <a:ext cx="641614" cy="6416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Group 52">
            <a:extLst>
              <a:ext uri="{FF2B5EF4-FFF2-40B4-BE49-F238E27FC236}">
                <a16:creationId xmlns:a16="http://schemas.microsoft.com/office/drawing/2014/main" id="{46C912C5-1680-85BC-ADD9-92935481686F}"/>
              </a:ext>
            </a:extLst>
          </p:cNvPr>
          <p:cNvGrpSpPr/>
          <p:nvPr/>
        </p:nvGrpSpPr>
        <p:grpSpPr>
          <a:xfrm>
            <a:off x="3118578" y="2487189"/>
            <a:ext cx="3238505" cy="3476072"/>
            <a:chOff x="3118578" y="1926750"/>
            <a:chExt cx="3238505" cy="3476072"/>
          </a:xfrm>
        </p:grpSpPr>
        <p:sp>
          <p:nvSpPr>
            <p:cNvPr id="31" name="Shape">
              <a:extLst>
                <a:ext uri="{FF2B5EF4-FFF2-40B4-BE49-F238E27FC236}">
                  <a16:creationId xmlns:a16="http://schemas.microsoft.com/office/drawing/2014/main" id="{A9D46B73-0C2B-4D22-A847-1BFC516260BA}"/>
                </a:ext>
              </a:extLst>
            </p:cNvPr>
            <p:cNvSpPr/>
            <p:nvPr/>
          </p:nvSpPr>
          <p:spPr>
            <a:xfrm>
              <a:off x="4220497" y="1926750"/>
              <a:ext cx="1034669" cy="104211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noFill/>
            <a:ln w="12700">
              <a:solidFill>
                <a:srgbClr val="0058A3"/>
              </a:solidFill>
              <a:miter lim="400000"/>
            </a:ln>
          </p:spPr>
          <p:txBody>
            <a:bodyPr lIns="38100" tIns="38100" rIns="38100" bIns="38100" anchor="ctr"/>
            <a:lstStyle/>
            <a:p>
              <a:endParaRPr lang="en-US" sz="3200"/>
            </a:p>
          </p:txBody>
        </p:sp>
        <p:sp>
          <p:nvSpPr>
            <p:cNvPr id="33" name="Shape">
              <a:extLst>
                <a:ext uri="{FF2B5EF4-FFF2-40B4-BE49-F238E27FC236}">
                  <a16:creationId xmlns:a16="http://schemas.microsoft.com/office/drawing/2014/main" id="{39BE913E-5687-45E4-A050-AA559E4BE50B}"/>
                </a:ext>
              </a:extLst>
            </p:cNvPr>
            <p:cNvSpPr/>
            <p:nvPr/>
          </p:nvSpPr>
          <p:spPr>
            <a:xfrm>
              <a:off x="3118578" y="2723609"/>
              <a:ext cx="3238505" cy="267921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7" name="TextBox 69">
              <a:extLst>
                <a:ext uri="{FF2B5EF4-FFF2-40B4-BE49-F238E27FC236}">
                  <a16:creationId xmlns:a16="http://schemas.microsoft.com/office/drawing/2014/main" id="{7FAFB75B-BBAB-4A75-85EA-C66F617D8F4D}"/>
                </a:ext>
              </a:extLst>
            </p:cNvPr>
            <p:cNvSpPr txBox="1"/>
            <p:nvPr/>
          </p:nvSpPr>
          <p:spPr>
            <a:xfrm>
              <a:off x="3863473" y="3165025"/>
              <a:ext cx="1740618" cy="1739260"/>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إعادة التدوير والاقتصاد الدائري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Recycle symbol ">
              <a:extLst>
                <a:ext uri="{FF2B5EF4-FFF2-40B4-BE49-F238E27FC236}">
                  <a16:creationId xmlns:a16="http://schemas.microsoft.com/office/drawing/2014/main" id="{2E2CD48C-ACC7-4BE0-E306-388793856E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4690" y="2121774"/>
              <a:ext cx="650789" cy="65078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Group 51">
            <a:extLst>
              <a:ext uri="{FF2B5EF4-FFF2-40B4-BE49-F238E27FC236}">
                <a16:creationId xmlns:a16="http://schemas.microsoft.com/office/drawing/2014/main" id="{3D9B0226-8A71-0B85-F04C-FB8C42E8FA8A}"/>
              </a:ext>
            </a:extLst>
          </p:cNvPr>
          <p:cNvGrpSpPr/>
          <p:nvPr/>
        </p:nvGrpSpPr>
        <p:grpSpPr>
          <a:xfrm>
            <a:off x="411036" y="2487189"/>
            <a:ext cx="3238065" cy="3475189"/>
            <a:chOff x="411036" y="1926750"/>
            <a:chExt cx="3238065" cy="3475189"/>
          </a:xfrm>
        </p:grpSpPr>
        <p:sp>
          <p:nvSpPr>
            <p:cNvPr id="28" name="Shape">
              <a:extLst>
                <a:ext uri="{FF2B5EF4-FFF2-40B4-BE49-F238E27FC236}">
                  <a16:creationId xmlns:a16="http://schemas.microsoft.com/office/drawing/2014/main" id="{691CD8E7-0FF9-43F3-A487-4D8355EE0639}"/>
                </a:ext>
              </a:extLst>
            </p:cNvPr>
            <p:cNvSpPr/>
            <p:nvPr/>
          </p:nvSpPr>
          <p:spPr>
            <a:xfrm>
              <a:off x="1512734" y="1926750"/>
              <a:ext cx="1034669" cy="104211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noFill/>
            <a:ln w="12700">
              <a:solidFill>
                <a:srgbClr val="0058A3"/>
              </a:solidFill>
              <a:miter lim="400000"/>
            </a:ln>
          </p:spPr>
          <p:txBody>
            <a:bodyPr lIns="38100" tIns="38100" rIns="38100" bIns="38100" anchor="ctr"/>
            <a:lstStyle/>
            <a:p>
              <a:endParaRPr lang="en-US" sz="3200"/>
            </a:p>
          </p:txBody>
        </p:sp>
        <p:sp>
          <p:nvSpPr>
            <p:cNvPr id="32" name="Shape">
              <a:extLst>
                <a:ext uri="{FF2B5EF4-FFF2-40B4-BE49-F238E27FC236}">
                  <a16:creationId xmlns:a16="http://schemas.microsoft.com/office/drawing/2014/main" id="{CF594E90-1D9A-483A-B9F1-2618770CAB4B}"/>
                </a:ext>
              </a:extLst>
            </p:cNvPr>
            <p:cNvSpPr/>
            <p:nvPr/>
          </p:nvSpPr>
          <p:spPr>
            <a:xfrm>
              <a:off x="411036" y="2723609"/>
              <a:ext cx="3238065" cy="2678330"/>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36" name="TextBox 13">
              <a:extLst>
                <a:ext uri="{FF2B5EF4-FFF2-40B4-BE49-F238E27FC236}">
                  <a16:creationId xmlns:a16="http://schemas.microsoft.com/office/drawing/2014/main" id="{9007A66A-9AF5-4659-823A-B80BB0ABD4EC}"/>
                </a:ext>
              </a:extLst>
            </p:cNvPr>
            <p:cNvSpPr txBox="1"/>
            <p:nvPr/>
          </p:nvSpPr>
          <p:spPr>
            <a:xfrm>
              <a:off x="932766" y="3506384"/>
              <a:ext cx="2021143" cy="1075453"/>
            </a:xfrm>
            <a:prstGeom prst="rect">
              <a:avLst/>
            </a:prstGeom>
            <a:noFill/>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الزراعة المستدامة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descr="Sustainable ">
              <a:extLst>
                <a:ext uri="{FF2B5EF4-FFF2-40B4-BE49-F238E27FC236}">
                  <a16:creationId xmlns:a16="http://schemas.microsoft.com/office/drawing/2014/main" id="{53A2C1DE-9BF2-2DA0-57F2-81E1B1E079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1954" y="2077419"/>
              <a:ext cx="739499" cy="73949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996811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1000"/>
                                        <p:tgtEl>
                                          <p:spTgt spid="54"/>
                                        </p:tgtEl>
                                      </p:cBhvr>
                                    </p:animEffect>
                                    <p:anim calcmode="lin" valueType="num">
                                      <p:cBhvr>
                                        <p:cTn id="15" dur="1000" fill="hold"/>
                                        <p:tgtEl>
                                          <p:spTgt spid="54"/>
                                        </p:tgtEl>
                                        <p:attrNameLst>
                                          <p:attrName>ppt_x</p:attrName>
                                        </p:attrNameLst>
                                      </p:cBhvr>
                                      <p:tavLst>
                                        <p:tav tm="0">
                                          <p:val>
                                            <p:strVal val="#ppt_x"/>
                                          </p:val>
                                        </p:tav>
                                        <p:tav tm="100000">
                                          <p:val>
                                            <p:strVal val="#ppt_x"/>
                                          </p:val>
                                        </p:tav>
                                      </p:tavLst>
                                    </p:anim>
                                    <p:anim calcmode="lin" valueType="num">
                                      <p:cBhvr>
                                        <p:cTn id="1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1000"/>
                                        <p:tgtEl>
                                          <p:spTgt spid="53"/>
                                        </p:tgtEl>
                                      </p:cBhvr>
                                    </p:animEffect>
                                    <p:anim calcmode="lin" valueType="num">
                                      <p:cBhvr>
                                        <p:cTn id="22" dur="1000" fill="hold"/>
                                        <p:tgtEl>
                                          <p:spTgt spid="53"/>
                                        </p:tgtEl>
                                        <p:attrNameLst>
                                          <p:attrName>ppt_x</p:attrName>
                                        </p:attrNameLst>
                                      </p:cBhvr>
                                      <p:tavLst>
                                        <p:tav tm="0">
                                          <p:val>
                                            <p:strVal val="#ppt_x"/>
                                          </p:val>
                                        </p:tav>
                                        <p:tav tm="100000">
                                          <p:val>
                                            <p:strVal val="#ppt_x"/>
                                          </p:val>
                                        </p:tav>
                                      </p:tavLst>
                                    </p:anim>
                                    <p:anim calcmode="lin" valueType="num">
                                      <p:cBhvr>
                                        <p:cTn id="2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استخدام التكنولوجيا المستدامة لتحقيق الاستدامة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9" name="Group 48">
            <a:extLst>
              <a:ext uri="{FF2B5EF4-FFF2-40B4-BE49-F238E27FC236}">
                <a16:creationId xmlns:a16="http://schemas.microsoft.com/office/drawing/2014/main" id="{273F6E4E-2963-C957-7A6E-54E52A45940F}"/>
              </a:ext>
            </a:extLst>
          </p:cNvPr>
          <p:cNvGrpSpPr/>
          <p:nvPr/>
        </p:nvGrpSpPr>
        <p:grpSpPr>
          <a:xfrm>
            <a:off x="7209933" y="2470946"/>
            <a:ext cx="3238508" cy="3476072"/>
            <a:chOff x="7209933" y="4581836"/>
            <a:chExt cx="3238508" cy="3476072"/>
          </a:xfrm>
        </p:grpSpPr>
        <p:sp>
          <p:nvSpPr>
            <p:cNvPr id="46" name="Shape">
              <a:extLst>
                <a:ext uri="{FF2B5EF4-FFF2-40B4-BE49-F238E27FC236}">
                  <a16:creationId xmlns:a16="http://schemas.microsoft.com/office/drawing/2014/main" id="{486C63C5-B47F-4042-BED7-F5C9B963D7F6}"/>
                </a:ext>
              </a:extLst>
            </p:cNvPr>
            <p:cNvSpPr/>
            <p:nvPr/>
          </p:nvSpPr>
          <p:spPr>
            <a:xfrm>
              <a:off x="8311852" y="4581836"/>
              <a:ext cx="1034669" cy="104211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noFill/>
            <a:ln w="12700">
              <a:solidFill>
                <a:srgbClr val="0058A3"/>
              </a:solidFill>
              <a:miter lim="400000"/>
            </a:ln>
          </p:spPr>
          <p:txBody>
            <a:bodyPr lIns="38100" tIns="38100" rIns="38100" bIns="38100" anchor="ctr"/>
            <a:lstStyle/>
            <a:p>
              <a:endParaRPr lang="en-US" sz="3200"/>
            </a:p>
          </p:txBody>
        </p:sp>
        <p:sp>
          <p:nvSpPr>
            <p:cNvPr id="47" name="Shape">
              <a:extLst>
                <a:ext uri="{FF2B5EF4-FFF2-40B4-BE49-F238E27FC236}">
                  <a16:creationId xmlns:a16="http://schemas.microsoft.com/office/drawing/2014/main" id="{D6FF1B1B-DD3B-4C04-A83F-599707F9F547}"/>
                </a:ext>
              </a:extLst>
            </p:cNvPr>
            <p:cNvSpPr/>
            <p:nvPr/>
          </p:nvSpPr>
          <p:spPr>
            <a:xfrm>
              <a:off x="7209933" y="5378695"/>
              <a:ext cx="3238508" cy="267921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48" name="TextBox 19">
              <a:extLst>
                <a:ext uri="{FF2B5EF4-FFF2-40B4-BE49-F238E27FC236}">
                  <a16:creationId xmlns:a16="http://schemas.microsoft.com/office/drawing/2014/main" id="{3A5A856B-1056-487C-8314-29070946415E}"/>
                </a:ext>
              </a:extLst>
            </p:cNvPr>
            <p:cNvSpPr txBox="1"/>
            <p:nvPr/>
          </p:nvSpPr>
          <p:spPr>
            <a:xfrm>
              <a:off x="7993447" y="6145009"/>
              <a:ext cx="1785409" cy="1116042"/>
            </a:xfrm>
            <a:prstGeom prst="rect">
              <a:avLst/>
            </a:prstGeom>
            <a:noFill/>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النقل المستدام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Picture 14" descr="Green ">
              <a:extLst>
                <a:ext uri="{FF2B5EF4-FFF2-40B4-BE49-F238E27FC236}">
                  <a16:creationId xmlns:a16="http://schemas.microsoft.com/office/drawing/2014/main" id="{D9A005CB-497F-0A24-5505-C090E3257A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3695" y="4757085"/>
              <a:ext cx="727242" cy="72724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Group 49">
            <a:extLst>
              <a:ext uri="{FF2B5EF4-FFF2-40B4-BE49-F238E27FC236}">
                <a16:creationId xmlns:a16="http://schemas.microsoft.com/office/drawing/2014/main" id="{A7E69FC6-D603-585D-738B-31BD6D907509}"/>
              </a:ext>
            </a:extLst>
          </p:cNvPr>
          <p:cNvGrpSpPr/>
          <p:nvPr/>
        </p:nvGrpSpPr>
        <p:grpSpPr>
          <a:xfrm>
            <a:off x="4493599" y="2470946"/>
            <a:ext cx="3238504" cy="3476072"/>
            <a:chOff x="4493599" y="4581836"/>
            <a:chExt cx="3238504" cy="3476072"/>
          </a:xfrm>
        </p:grpSpPr>
        <p:sp>
          <p:nvSpPr>
            <p:cNvPr id="43" name="Shape">
              <a:extLst>
                <a:ext uri="{FF2B5EF4-FFF2-40B4-BE49-F238E27FC236}">
                  <a16:creationId xmlns:a16="http://schemas.microsoft.com/office/drawing/2014/main" id="{C84C5BCF-7175-4BD0-A4EE-E8B0D71268E5}"/>
                </a:ext>
              </a:extLst>
            </p:cNvPr>
            <p:cNvSpPr/>
            <p:nvPr/>
          </p:nvSpPr>
          <p:spPr>
            <a:xfrm>
              <a:off x="5595517" y="4581836"/>
              <a:ext cx="1034669" cy="104211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noFill/>
            <a:ln w="12700">
              <a:solidFill>
                <a:srgbClr val="0058A3"/>
              </a:solidFill>
              <a:miter lim="400000"/>
            </a:ln>
          </p:spPr>
          <p:txBody>
            <a:bodyPr lIns="38100" tIns="38100" rIns="38100" bIns="38100" anchor="ctr"/>
            <a:lstStyle/>
            <a:p>
              <a:endParaRPr lang="en-US" sz="3200"/>
            </a:p>
          </p:txBody>
        </p:sp>
        <p:sp>
          <p:nvSpPr>
            <p:cNvPr id="44" name="Shape">
              <a:extLst>
                <a:ext uri="{FF2B5EF4-FFF2-40B4-BE49-F238E27FC236}">
                  <a16:creationId xmlns:a16="http://schemas.microsoft.com/office/drawing/2014/main" id="{945762A9-23F5-409B-BFE0-E6F6977BC143}"/>
                </a:ext>
              </a:extLst>
            </p:cNvPr>
            <p:cNvSpPr/>
            <p:nvPr/>
          </p:nvSpPr>
          <p:spPr>
            <a:xfrm>
              <a:off x="4493599" y="5378695"/>
              <a:ext cx="3238504" cy="267921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45" name="TextBox 77">
              <a:extLst>
                <a:ext uri="{FF2B5EF4-FFF2-40B4-BE49-F238E27FC236}">
                  <a16:creationId xmlns:a16="http://schemas.microsoft.com/office/drawing/2014/main" id="{05BDD69C-077A-4754-91D0-EE0FE99702D1}"/>
                </a:ext>
              </a:extLst>
            </p:cNvPr>
            <p:cNvSpPr txBox="1"/>
            <p:nvPr/>
          </p:nvSpPr>
          <p:spPr>
            <a:xfrm>
              <a:off x="5099587" y="6145009"/>
              <a:ext cx="2034877" cy="1501465"/>
            </a:xfrm>
            <a:prstGeom prst="rect">
              <a:avLst/>
            </a:prstGeom>
            <a:noFill/>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البناء المستدام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Picture 15" descr="Sustainable energy ">
              <a:extLst>
                <a:ext uri="{FF2B5EF4-FFF2-40B4-BE49-F238E27FC236}">
                  <a16:creationId xmlns:a16="http://schemas.microsoft.com/office/drawing/2014/main" id="{DC2D31AD-AA58-DBF0-A32B-D0EFE3362E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3520" y="4831101"/>
              <a:ext cx="579212" cy="5792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1" name="Group 50">
            <a:extLst>
              <a:ext uri="{FF2B5EF4-FFF2-40B4-BE49-F238E27FC236}">
                <a16:creationId xmlns:a16="http://schemas.microsoft.com/office/drawing/2014/main" id="{F4C667B3-9546-10C5-83B3-A5EA59C7243A}"/>
              </a:ext>
            </a:extLst>
          </p:cNvPr>
          <p:cNvGrpSpPr/>
          <p:nvPr/>
        </p:nvGrpSpPr>
        <p:grpSpPr>
          <a:xfrm>
            <a:off x="1786057" y="2470946"/>
            <a:ext cx="3238065" cy="3475189"/>
            <a:chOff x="1786057" y="4581836"/>
            <a:chExt cx="3238065" cy="3475189"/>
          </a:xfrm>
        </p:grpSpPr>
        <p:sp>
          <p:nvSpPr>
            <p:cNvPr id="40" name="Shape">
              <a:extLst>
                <a:ext uri="{FF2B5EF4-FFF2-40B4-BE49-F238E27FC236}">
                  <a16:creationId xmlns:a16="http://schemas.microsoft.com/office/drawing/2014/main" id="{84C6B0F3-7B25-4558-9822-0E8BD9A57D11}"/>
                </a:ext>
              </a:extLst>
            </p:cNvPr>
            <p:cNvSpPr/>
            <p:nvPr/>
          </p:nvSpPr>
          <p:spPr>
            <a:xfrm>
              <a:off x="2887755" y="4581836"/>
              <a:ext cx="1034669" cy="104211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noFill/>
            <a:ln w="12700">
              <a:solidFill>
                <a:srgbClr val="0058A3"/>
              </a:solidFill>
              <a:miter lim="400000"/>
            </a:ln>
          </p:spPr>
          <p:txBody>
            <a:bodyPr lIns="38100" tIns="38100" rIns="38100" bIns="38100" anchor="ctr"/>
            <a:lstStyle/>
            <a:p>
              <a:endParaRPr lang="en-US" sz="3200"/>
            </a:p>
          </p:txBody>
        </p:sp>
        <p:sp>
          <p:nvSpPr>
            <p:cNvPr id="41" name="Shape">
              <a:extLst>
                <a:ext uri="{FF2B5EF4-FFF2-40B4-BE49-F238E27FC236}">
                  <a16:creationId xmlns:a16="http://schemas.microsoft.com/office/drawing/2014/main" id="{D55222E6-C549-4754-87EF-AA9C84A45D3E}"/>
                </a:ext>
              </a:extLst>
            </p:cNvPr>
            <p:cNvSpPr/>
            <p:nvPr/>
          </p:nvSpPr>
          <p:spPr>
            <a:xfrm>
              <a:off x="1786057" y="5378695"/>
              <a:ext cx="3238065" cy="2678330"/>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42" name="TextBox 13">
              <a:extLst>
                <a:ext uri="{FF2B5EF4-FFF2-40B4-BE49-F238E27FC236}">
                  <a16:creationId xmlns:a16="http://schemas.microsoft.com/office/drawing/2014/main" id="{DDDE2C54-DBA4-4414-9205-1753E8D5BDB3}"/>
                </a:ext>
              </a:extLst>
            </p:cNvPr>
            <p:cNvSpPr txBox="1"/>
            <p:nvPr/>
          </p:nvSpPr>
          <p:spPr>
            <a:xfrm>
              <a:off x="2390257" y="6198796"/>
              <a:ext cx="2009024" cy="1107750"/>
            </a:xfrm>
            <a:prstGeom prst="rect">
              <a:avLst/>
            </a:prstGeom>
            <a:noFill/>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النفايات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Picture 16" descr="Recycle bin ">
              <a:extLst>
                <a:ext uri="{FF2B5EF4-FFF2-40B4-BE49-F238E27FC236}">
                  <a16:creationId xmlns:a16="http://schemas.microsoft.com/office/drawing/2014/main" id="{E8500B7A-4540-B7DF-3D55-FD6A1BB87E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6751" y="4783080"/>
              <a:ext cx="675255" cy="67525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64536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الأمثلة الناجحة لتطبيقات التكنولوجيا المستدامة حول العالم</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 name="Group 2">
            <a:extLst>
              <a:ext uri="{FF2B5EF4-FFF2-40B4-BE49-F238E27FC236}">
                <a16:creationId xmlns:a16="http://schemas.microsoft.com/office/drawing/2014/main" id="{F4AB3E5C-B5D1-A285-63EF-91F25D3EA480}"/>
              </a:ext>
            </a:extLst>
          </p:cNvPr>
          <p:cNvGrpSpPr/>
          <p:nvPr/>
        </p:nvGrpSpPr>
        <p:grpSpPr>
          <a:xfrm>
            <a:off x="284640" y="2876550"/>
            <a:ext cx="2248565" cy="2247900"/>
            <a:chOff x="0" y="0"/>
            <a:chExt cx="1722784" cy="1722784"/>
          </a:xfrm>
        </p:grpSpPr>
        <p:sp>
          <p:nvSpPr>
            <p:cNvPr id="53" name="Oval 52">
              <a:extLst>
                <a:ext uri="{FF2B5EF4-FFF2-40B4-BE49-F238E27FC236}">
                  <a16:creationId xmlns:a16="http://schemas.microsoft.com/office/drawing/2014/main" id="{2C6ECA38-F88B-2C03-A41E-FB30256720EB}"/>
                </a:ext>
              </a:extLst>
            </p:cNvPr>
            <p:cNvSpPr/>
            <p:nvPr/>
          </p:nvSpPr>
          <p:spPr>
            <a:xfrm>
              <a:off x="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Oval 53">
              <a:extLst>
                <a:ext uri="{FF2B5EF4-FFF2-40B4-BE49-F238E27FC236}">
                  <a16:creationId xmlns:a16="http://schemas.microsoft.com/office/drawing/2014/main" id="{7E66F56C-D54C-3012-651E-7A8A0FF48488}"/>
                </a:ext>
              </a:extLst>
            </p:cNvPr>
            <p:cNvSpPr/>
            <p:nvPr/>
          </p:nvSpPr>
          <p:spPr>
            <a:xfrm>
              <a:off x="9276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Oval 54">
              <a:extLst>
                <a:ext uri="{FF2B5EF4-FFF2-40B4-BE49-F238E27FC236}">
                  <a16:creationId xmlns:a16="http://schemas.microsoft.com/office/drawing/2014/main" id="{C3B8BBA8-985B-B413-E1AB-A787118D318C}"/>
                </a:ext>
              </a:extLst>
            </p:cNvPr>
            <p:cNvSpPr/>
            <p:nvPr/>
          </p:nvSpPr>
          <p:spPr>
            <a:xfrm>
              <a:off x="172554"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6" name="TextBox 121">
              <a:extLst>
                <a:ext uri="{FF2B5EF4-FFF2-40B4-BE49-F238E27FC236}">
                  <a16:creationId xmlns:a16="http://schemas.microsoft.com/office/drawing/2014/main" id="{7F214DF0-3B50-C3A4-E65F-6C2CCF9E9C10}"/>
                </a:ext>
              </a:extLst>
            </p:cNvPr>
            <p:cNvSpPr txBox="1">
              <a:spLocks noChangeArrowheads="1"/>
            </p:cNvSpPr>
            <p:nvPr/>
          </p:nvSpPr>
          <p:spPr bwMode="auto">
            <a:xfrm flipV="1">
              <a:off x="341847" y="172581"/>
              <a:ext cx="937495" cy="1234444"/>
            </a:xfrm>
            <a:prstGeom prst="rect">
              <a:avLst/>
            </a:prstGeom>
          </p:spPr>
          <p:txBody>
            <a:bodyPr rot="0" vert="horz" wrap="square" lIns="0" tIns="45720" rIns="0" bIns="45720" anchor="b" anchorCtr="0" upright="1">
              <a:noAutofit/>
            </a:bodyPr>
            <a:lstStyle/>
            <a:p>
              <a:pPr algn="ctr"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الزراعة الذكية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9" name="Group 8">
            <a:extLst>
              <a:ext uri="{FF2B5EF4-FFF2-40B4-BE49-F238E27FC236}">
                <a16:creationId xmlns:a16="http://schemas.microsoft.com/office/drawing/2014/main" id="{C43C8D42-787F-0DFF-92E7-02AF36CCD298}"/>
              </a:ext>
            </a:extLst>
          </p:cNvPr>
          <p:cNvGrpSpPr/>
          <p:nvPr/>
        </p:nvGrpSpPr>
        <p:grpSpPr>
          <a:xfrm>
            <a:off x="2615231" y="2876550"/>
            <a:ext cx="2248565" cy="2247900"/>
            <a:chOff x="1150894" y="0"/>
            <a:chExt cx="1722784" cy="1722784"/>
          </a:xfrm>
        </p:grpSpPr>
        <p:sp>
          <p:nvSpPr>
            <p:cNvPr id="37" name="Oval 36">
              <a:extLst>
                <a:ext uri="{FF2B5EF4-FFF2-40B4-BE49-F238E27FC236}">
                  <a16:creationId xmlns:a16="http://schemas.microsoft.com/office/drawing/2014/main" id="{7A4FB61E-0847-0658-CBFF-D90E09F992E8}"/>
                </a:ext>
              </a:extLst>
            </p:cNvPr>
            <p:cNvSpPr/>
            <p:nvPr/>
          </p:nvSpPr>
          <p:spPr>
            <a:xfrm>
              <a:off x="1150894"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Oval 37">
              <a:extLst>
                <a:ext uri="{FF2B5EF4-FFF2-40B4-BE49-F238E27FC236}">
                  <a16:creationId xmlns:a16="http://schemas.microsoft.com/office/drawing/2014/main" id="{41ED63D7-4E99-89AC-9928-4CA59F17FB44}"/>
                </a:ext>
              </a:extLst>
            </p:cNvPr>
            <p:cNvSpPr/>
            <p:nvPr/>
          </p:nvSpPr>
          <p:spPr>
            <a:xfrm>
              <a:off x="1243660"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a16="http://schemas.microsoft.com/office/drawing/2014/main" id="{477CD0F4-88D5-A662-2888-7543667DF854}"/>
                </a:ext>
              </a:extLst>
            </p:cNvPr>
            <p:cNvSpPr/>
            <p:nvPr/>
          </p:nvSpPr>
          <p:spPr>
            <a:xfrm>
              <a:off x="1323447" y="172553"/>
              <a:ext cx="1377676" cy="1377675"/>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2" name="TextBox 117">
              <a:extLst>
                <a:ext uri="{FF2B5EF4-FFF2-40B4-BE49-F238E27FC236}">
                  <a16:creationId xmlns:a16="http://schemas.microsoft.com/office/drawing/2014/main" id="{EB11B65A-C51C-4CC3-0BAB-52E9282B783A}"/>
                </a:ext>
              </a:extLst>
            </p:cNvPr>
            <p:cNvSpPr txBox="1">
              <a:spLocks noChangeArrowheads="1"/>
            </p:cNvSpPr>
            <p:nvPr/>
          </p:nvSpPr>
          <p:spPr bwMode="auto">
            <a:xfrm flipV="1">
              <a:off x="1513623" y="172567"/>
              <a:ext cx="993060" cy="1234444"/>
            </a:xfrm>
            <a:prstGeom prst="rect">
              <a:avLst/>
            </a:prstGeom>
          </p:spPr>
          <p:txBody>
            <a:bodyPr rot="0" vert="horz" wrap="square" lIns="0" tIns="45720" rIns="0" bIns="45720" anchor="b" anchorCtr="0" upright="1">
              <a:noAutofit/>
            </a:bodyPr>
            <a:lstStyle/>
            <a:p>
              <a:pPr algn="ctr"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إعادة التدوير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B4939EB1-B391-1910-512A-AF97D1DEB273}"/>
              </a:ext>
            </a:extLst>
          </p:cNvPr>
          <p:cNvGrpSpPr/>
          <p:nvPr/>
        </p:nvGrpSpPr>
        <p:grpSpPr>
          <a:xfrm>
            <a:off x="4984873" y="2876550"/>
            <a:ext cx="2248565" cy="2247900"/>
            <a:chOff x="2321072" y="0"/>
            <a:chExt cx="1722784" cy="1722784"/>
          </a:xfrm>
        </p:grpSpPr>
        <p:sp>
          <p:nvSpPr>
            <p:cNvPr id="33" name="Oval 32">
              <a:extLst>
                <a:ext uri="{FF2B5EF4-FFF2-40B4-BE49-F238E27FC236}">
                  <a16:creationId xmlns:a16="http://schemas.microsoft.com/office/drawing/2014/main" id="{E91680FD-DE6B-C580-F566-A20440C15144}"/>
                </a:ext>
              </a:extLst>
            </p:cNvPr>
            <p:cNvSpPr/>
            <p:nvPr/>
          </p:nvSpPr>
          <p:spPr>
            <a:xfrm>
              <a:off x="2321072"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F85ED579-1AD1-3D20-BDCB-CDB671542143}"/>
                </a:ext>
              </a:extLst>
            </p:cNvPr>
            <p:cNvSpPr/>
            <p:nvPr/>
          </p:nvSpPr>
          <p:spPr>
            <a:xfrm>
              <a:off x="2413838"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id="{6BA6368F-5660-ADD2-B30C-E83B310CC228}"/>
                </a:ext>
              </a:extLst>
            </p:cNvPr>
            <p:cNvSpPr/>
            <p:nvPr/>
          </p:nvSpPr>
          <p:spPr>
            <a:xfrm>
              <a:off x="2493626"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TextBox 113">
              <a:extLst>
                <a:ext uri="{FF2B5EF4-FFF2-40B4-BE49-F238E27FC236}">
                  <a16:creationId xmlns:a16="http://schemas.microsoft.com/office/drawing/2014/main" id="{578C874A-2E40-933E-20AB-7A15359F1AA6}"/>
                </a:ext>
              </a:extLst>
            </p:cNvPr>
            <p:cNvSpPr txBox="1">
              <a:spLocks noChangeArrowheads="1"/>
            </p:cNvSpPr>
            <p:nvPr/>
          </p:nvSpPr>
          <p:spPr bwMode="auto">
            <a:xfrm flipV="1">
              <a:off x="2447618" y="143377"/>
              <a:ext cx="1537252" cy="1234444"/>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السيارات الكهربائية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AFD1BE06-7C7C-FCB0-C6A9-1280017020C6}"/>
              </a:ext>
            </a:extLst>
          </p:cNvPr>
          <p:cNvGrpSpPr/>
          <p:nvPr/>
        </p:nvGrpSpPr>
        <p:grpSpPr>
          <a:xfrm>
            <a:off x="7315464" y="2876550"/>
            <a:ext cx="2248565" cy="2247900"/>
            <a:chOff x="3471966" y="0"/>
            <a:chExt cx="1722784" cy="1722784"/>
          </a:xfrm>
        </p:grpSpPr>
        <p:sp>
          <p:nvSpPr>
            <p:cNvPr id="29" name="Oval 28">
              <a:extLst>
                <a:ext uri="{FF2B5EF4-FFF2-40B4-BE49-F238E27FC236}">
                  <a16:creationId xmlns:a16="http://schemas.microsoft.com/office/drawing/2014/main" id="{252D5606-B7ED-7B4F-80C9-C9B930B9E359}"/>
                </a:ext>
              </a:extLst>
            </p:cNvPr>
            <p:cNvSpPr/>
            <p:nvPr/>
          </p:nvSpPr>
          <p:spPr>
            <a:xfrm>
              <a:off x="3471966"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7600E1C1-5BE9-C75E-39E6-799BD9C229DE}"/>
                </a:ext>
              </a:extLst>
            </p:cNvPr>
            <p:cNvSpPr/>
            <p:nvPr/>
          </p:nvSpPr>
          <p:spPr>
            <a:xfrm>
              <a:off x="3564732"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Oval 30">
              <a:extLst>
                <a:ext uri="{FF2B5EF4-FFF2-40B4-BE49-F238E27FC236}">
                  <a16:creationId xmlns:a16="http://schemas.microsoft.com/office/drawing/2014/main" id="{967922C1-FC53-9559-4D43-58174A323E83}"/>
                </a:ext>
              </a:extLst>
            </p:cNvPr>
            <p:cNvSpPr/>
            <p:nvPr/>
          </p:nvSpPr>
          <p:spPr>
            <a:xfrm>
              <a:off x="3644520"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TextBox 109">
              <a:extLst>
                <a:ext uri="{FF2B5EF4-FFF2-40B4-BE49-F238E27FC236}">
                  <a16:creationId xmlns:a16="http://schemas.microsoft.com/office/drawing/2014/main" id="{6B270245-C654-9EF1-0E20-FFB0A1F8F4A7}"/>
                </a:ext>
              </a:extLst>
            </p:cNvPr>
            <p:cNvSpPr txBox="1">
              <a:spLocks noChangeArrowheads="1"/>
            </p:cNvSpPr>
            <p:nvPr/>
          </p:nvSpPr>
          <p:spPr bwMode="auto">
            <a:xfrm flipV="1">
              <a:off x="3767013" y="143352"/>
              <a:ext cx="1141442" cy="1234444"/>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الطاقة الشمسية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E35FC003-093F-3CE0-3BEB-19F2E5E8564B}"/>
              </a:ext>
            </a:extLst>
          </p:cNvPr>
          <p:cNvGrpSpPr/>
          <p:nvPr/>
        </p:nvGrpSpPr>
        <p:grpSpPr>
          <a:xfrm>
            <a:off x="9658795" y="2876550"/>
            <a:ext cx="2248565" cy="2247900"/>
            <a:chOff x="4629151" y="0"/>
            <a:chExt cx="1722784" cy="1722784"/>
          </a:xfrm>
        </p:grpSpPr>
        <p:sp>
          <p:nvSpPr>
            <p:cNvPr id="14" name="Oval 13">
              <a:extLst>
                <a:ext uri="{FF2B5EF4-FFF2-40B4-BE49-F238E27FC236}">
                  <a16:creationId xmlns:a16="http://schemas.microsoft.com/office/drawing/2014/main" id="{F6EE6D99-5732-8B01-AE52-D64E0BD9DF9B}"/>
                </a:ext>
              </a:extLst>
            </p:cNvPr>
            <p:cNvSpPr/>
            <p:nvPr/>
          </p:nvSpPr>
          <p:spPr>
            <a:xfrm>
              <a:off x="4629151"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Oval 17">
              <a:extLst>
                <a:ext uri="{FF2B5EF4-FFF2-40B4-BE49-F238E27FC236}">
                  <a16:creationId xmlns:a16="http://schemas.microsoft.com/office/drawing/2014/main" id="{41E44EBA-3651-984A-F3B7-A96E22CBD3ED}"/>
                </a:ext>
              </a:extLst>
            </p:cNvPr>
            <p:cNvSpPr/>
            <p:nvPr/>
          </p:nvSpPr>
          <p:spPr>
            <a:xfrm>
              <a:off x="4721917"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1CDB5E7F-408A-32AD-3B73-0DA0319FCC67}"/>
                </a:ext>
              </a:extLst>
            </p:cNvPr>
            <p:cNvSpPr/>
            <p:nvPr/>
          </p:nvSpPr>
          <p:spPr>
            <a:xfrm>
              <a:off x="4801705"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TextBox 105">
              <a:extLst>
                <a:ext uri="{FF2B5EF4-FFF2-40B4-BE49-F238E27FC236}">
                  <a16:creationId xmlns:a16="http://schemas.microsoft.com/office/drawing/2014/main" id="{5FD770BD-4995-D6E8-7CF9-2F954F346024}"/>
                </a:ext>
              </a:extLst>
            </p:cNvPr>
            <p:cNvSpPr txBox="1">
              <a:spLocks noChangeArrowheads="1"/>
            </p:cNvSpPr>
            <p:nvPr/>
          </p:nvSpPr>
          <p:spPr bwMode="auto">
            <a:xfrm flipV="1">
              <a:off x="4855987" y="422234"/>
              <a:ext cx="1288454" cy="752427"/>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طاقة الرياح</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7" name="TextBox 56">
            <a:extLst>
              <a:ext uri="{FF2B5EF4-FFF2-40B4-BE49-F238E27FC236}">
                <a16:creationId xmlns:a16="http://schemas.microsoft.com/office/drawing/2014/main" id="{7628093F-B637-19AE-D9A1-C888684D184D}"/>
              </a:ext>
            </a:extLst>
          </p:cNvPr>
          <p:cNvSpPr txBox="1"/>
          <p:nvPr/>
        </p:nvSpPr>
        <p:spPr>
          <a:xfrm>
            <a:off x="-7336600" y="3545953"/>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حدد أبرز التحديات التي تواجه تطبيق التكنولوجيا المستدامة على نطاق واسع</a:t>
            </a:r>
            <a:endParaRPr lang="en-US" dirty="0"/>
          </a:p>
        </p:txBody>
      </p:sp>
      <p:pic>
        <p:nvPicPr>
          <p:cNvPr id="58" name="Picture 57">
            <a:extLst>
              <a:ext uri="{FF2B5EF4-FFF2-40B4-BE49-F238E27FC236}">
                <a16:creationId xmlns:a16="http://schemas.microsoft.com/office/drawing/2014/main" id="{F0BB4FB2-78BA-3651-894A-3752B8F7B2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7385" y="1967726"/>
            <a:ext cx="4287207" cy="4381407"/>
          </a:xfrm>
          <a:prstGeom prst="rect">
            <a:avLst/>
          </a:prstGeom>
        </p:spPr>
      </p:pic>
    </p:spTree>
    <p:extLst>
      <p:ext uri="{BB962C8B-B14F-4D97-AF65-F5344CB8AC3E}">
        <p14:creationId xmlns:p14="http://schemas.microsoft.com/office/powerpoint/2010/main" val="1292919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id="{1118E50F-9080-FFD7-752F-6CD4CA1C2AA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975E332A-03C2-AC24-7DBD-F1400A08F1DA}"/>
              </a:ext>
            </a:extLst>
          </p:cNvPr>
          <p:cNvSpPr txBox="1"/>
          <p:nvPr/>
        </p:nvSpPr>
        <p:spPr>
          <a:xfrm>
            <a:off x="1002402" y="366718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pic>
        <p:nvPicPr>
          <p:cNvPr id="8" name="Picture 7">
            <a:extLst>
              <a:ext uri="{FF2B5EF4-FFF2-40B4-BE49-F238E27FC236}">
                <a16:creationId xmlns:a16="http://schemas.microsoft.com/office/drawing/2014/main" id="{E193CFE4-796C-B8CE-356D-3AE950416ED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597" b="2600"/>
          <a:stretch/>
        </p:blipFill>
        <p:spPr bwMode="auto">
          <a:xfrm>
            <a:off x="-7068165" y="1889459"/>
            <a:ext cx="4445000" cy="4214091"/>
          </a:xfrm>
          <a:prstGeom prst="rect">
            <a:avLst/>
          </a:prstGeom>
          <a:noFill/>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71072363-5DF2-13AD-D3F6-4D354635362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931" y="8142712"/>
            <a:ext cx="4577891" cy="4577891"/>
          </a:xfrm>
          <a:prstGeom prst="rect">
            <a:avLst/>
          </a:prstGeom>
          <a:noFill/>
          <a:ln>
            <a:noFill/>
          </a:ln>
        </p:spPr>
      </p:pic>
      <p:sp>
        <p:nvSpPr>
          <p:cNvPr id="10" name="TextBox 9">
            <a:extLst>
              <a:ext uri="{FF2B5EF4-FFF2-40B4-BE49-F238E27FC236}">
                <a16:creationId xmlns:a16="http://schemas.microsoft.com/office/drawing/2014/main" id="{659865FC-804F-16F1-CB80-7690B70FDE17}"/>
              </a:ext>
            </a:extLst>
          </p:cNvPr>
          <p:cNvSpPr txBox="1"/>
          <p:nvPr/>
        </p:nvSpPr>
        <p:spPr>
          <a:xfrm>
            <a:off x="13411200" y="3532495"/>
            <a:ext cx="5578930"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latin typeface="Sakkal Majalla" panose="02000000000000000000" pitchFamily="2" charset="-78"/>
                <a:cs typeface="Sakkal Majalla" panose="02000000000000000000" pitchFamily="2" charset="-78"/>
              </a:rPr>
              <a:t>القيادة الاستراتيجية المستدامة هي نمط من القيادة يركز على تحقيق الأهداف الاستراتيجية للمنظمة على المدى الطويل </a:t>
            </a:r>
            <a:endParaRPr lang="en-US"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7152922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494C5847-DDF7-1FC8-BD43-4722829E0C7A}"/>
              </a:ext>
            </a:extLst>
          </p:cNvPr>
          <p:cNvSpPr txBox="1"/>
          <p:nvPr/>
        </p:nvSpPr>
        <p:spPr>
          <a:xfrm>
            <a:off x="1543498" y="3545953"/>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حدد أبرز التحديات التي تواجه تطبيق التكنولوجيا المستدامة على نطاق واسع</a:t>
            </a:r>
            <a:endParaRPr lang="en-US" dirty="0"/>
          </a:p>
        </p:txBody>
      </p:sp>
      <p:pic>
        <p:nvPicPr>
          <p:cNvPr id="8" name="Picture 7">
            <a:extLst>
              <a:ext uri="{FF2B5EF4-FFF2-40B4-BE49-F238E27FC236}">
                <a16:creationId xmlns:a16="http://schemas.microsoft.com/office/drawing/2014/main" id="{6AC51834-B820-FE5C-E46B-824B147F1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0" name="Picture 9">
            <a:extLst>
              <a:ext uri="{FF2B5EF4-FFF2-40B4-BE49-F238E27FC236}">
                <a16:creationId xmlns:a16="http://schemas.microsoft.com/office/drawing/2014/main" id="{79A2A498-1918-FD76-36CF-78FAE6B7D34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654978" y="1711843"/>
            <a:ext cx="5146157" cy="5146157"/>
          </a:xfrm>
          <a:prstGeom prst="rect">
            <a:avLst/>
          </a:prstGeom>
        </p:spPr>
      </p:pic>
    </p:spTree>
    <p:extLst>
      <p:ext uri="{BB962C8B-B14F-4D97-AF65-F5344CB8AC3E}">
        <p14:creationId xmlns:p14="http://schemas.microsoft.com/office/powerpoint/2010/main" val="41140013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494C5847-DDF7-1FC8-BD43-4722829E0C7A}"/>
              </a:ext>
            </a:extLst>
          </p:cNvPr>
          <p:cNvSpPr txBox="1"/>
          <p:nvPr/>
        </p:nvSpPr>
        <p:spPr>
          <a:xfrm>
            <a:off x="-9399806" y="3545953"/>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حدد أبرز التحديات التي تواجه تطبيق التكنولوجيا المستدامة على نطاق واسع</a:t>
            </a:r>
            <a:endParaRPr lang="en-US" dirty="0"/>
          </a:p>
        </p:txBody>
      </p:sp>
      <p:pic>
        <p:nvPicPr>
          <p:cNvPr id="8" name="Picture 7">
            <a:extLst>
              <a:ext uri="{FF2B5EF4-FFF2-40B4-BE49-F238E27FC236}">
                <a16:creationId xmlns:a16="http://schemas.microsoft.com/office/drawing/2014/main" id="{6AC51834-B820-FE5C-E46B-824B147F11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16818" y="1967726"/>
            <a:ext cx="4287207" cy="4381407"/>
          </a:xfrm>
          <a:prstGeom prst="rect">
            <a:avLst/>
          </a:prstGeom>
        </p:spPr>
      </p:pic>
      <p:pic>
        <p:nvPicPr>
          <p:cNvPr id="3" name="Picture 2">
            <a:extLst>
              <a:ext uri="{FF2B5EF4-FFF2-40B4-BE49-F238E27FC236}">
                <a16:creationId xmlns:a16="http://schemas.microsoft.com/office/drawing/2014/main" id="{9DAD89AF-3F4D-E859-9AAA-8D3B2BF70B6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0D7111EE-0526-7E94-4E12-CA2B813CF530}"/>
              </a:ext>
            </a:extLst>
          </p:cNvPr>
          <p:cNvSpPr txBox="1"/>
          <p:nvPr/>
        </p:nvSpPr>
        <p:spPr>
          <a:xfrm>
            <a:off x="5215955" y="196772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التكلفة العالية لتطوير ونشر بعض تلك التكنولوجيات مقارنة بالتكنولوجيات التقليدية</a:t>
            </a:r>
            <a:endParaRPr lang="en-US" dirty="0"/>
          </a:p>
        </p:txBody>
      </p:sp>
      <p:sp>
        <p:nvSpPr>
          <p:cNvPr id="10" name="TextBox 9">
            <a:extLst>
              <a:ext uri="{FF2B5EF4-FFF2-40B4-BE49-F238E27FC236}">
                <a16:creationId xmlns:a16="http://schemas.microsoft.com/office/drawing/2014/main" id="{56F0FAC9-CC0D-8B2E-E02A-50DBD94803FB}"/>
              </a:ext>
            </a:extLst>
          </p:cNvPr>
          <p:cNvSpPr txBox="1"/>
          <p:nvPr/>
        </p:nvSpPr>
        <p:spPr>
          <a:xfrm>
            <a:off x="5215955" y="342507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عدم وجود آليات تمويل ملائمة خاصة في الدول النامية</a:t>
            </a:r>
            <a:endParaRPr lang="en-US" dirty="0"/>
          </a:p>
        </p:txBody>
      </p:sp>
      <p:sp>
        <p:nvSpPr>
          <p:cNvPr id="11" name="TextBox 10">
            <a:extLst>
              <a:ext uri="{FF2B5EF4-FFF2-40B4-BE49-F238E27FC236}">
                <a16:creationId xmlns:a16="http://schemas.microsoft.com/office/drawing/2014/main" id="{DB348143-5C5D-D02A-ED13-B7067BBA1FA8}"/>
              </a:ext>
            </a:extLst>
          </p:cNvPr>
          <p:cNvSpPr txBox="1"/>
          <p:nvPr/>
        </p:nvSpPr>
        <p:spPr>
          <a:xfrm>
            <a:off x="5215955" y="445768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قلة الوعي والثقافة المجتمعية حول أهمية التنمية المستدامة</a:t>
            </a:r>
            <a:endParaRPr lang="en-US" dirty="0"/>
          </a:p>
        </p:txBody>
      </p:sp>
      <p:sp>
        <p:nvSpPr>
          <p:cNvPr id="12" name="TextBox 11">
            <a:extLst>
              <a:ext uri="{FF2B5EF4-FFF2-40B4-BE49-F238E27FC236}">
                <a16:creationId xmlns:a16="http://schemas.microsoft.com/office/drawing/2014/main" id="{4C5BF48B-4513-425B-9B45-7134AADF96F7}"/>
              </a:ext>
            </a:extLst>
          </p:cNvPr>
          <p:cNvSpPr txBox="1"/>
          <p:nvPr/>
        </p:nvSpPr>
        <p:spPr>
          <a:xfrm>
            <a:off x="5215955" y="5490302"/>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ضعف البنية التحتية المؤهلة لتبني بعض تلك التكنولوجيات مثل الطاقات المتجددة</a:t>
            </a:r>
            <a:endParaRPr lang="en-US" dirty="0"/>
          </a:p>
        </p:txBody>
      </p:sp>
    </p:spTree>
    <p:extLst>
      <p:ext uri="{BB962C8B-B14F-4D97-AF65-F5344CB8AC3E}">
        <p14:creationId xmlns:p14="http://schemas.microsoft.com/office/powerpoint/2010/main" val="35859958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9DAD89AF-3F4D-E859-9AAA-8D3B2BF70B6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0D7111EE-0526-7E94-4E12-CA2B813CF530}"/>
              </a:ext>
            </a:extLst>
          </p:cNvPr>
          <p:cNvSpPr txBox="1"/>
          <p:nvPr/>
        </p:nvSpPr>
        <p:spPr>
          <a:xfrm>
            <a:off x="5215955" y="214335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تردد الحكومات في سن تشريعات ولوائح تسهل تبني تلك التكنولوجيات</a:t>
            </a:r>
            <a:endParaRPr lang="en-US" dirty="0"/>
          </a:p>
        </p:txBody>
      </p:sp>
      <p:sp>
        <p:nvSpPr>
          <p:cNvPr id="10" name="TextBox 9">
            <a:extLst>
              <a:ext uri="{FF2B5EF4-FFF2-40B4-BE49-F238E27FC236}">
                <a16:creationId xmlns:a16="http://schemas.microsoft.com/office/drawing/2014/main" id="{56F0FAC9-CC0D-8B2E-E02A-50DBD94803FB}"/>
              </a:ext>
            </a:extLst>
          </p:cNvPr>
          <p:cNvSpPr txBox="1"/>
          <p:nvPr/>
        </p:nvSpPr>
        <p:spPr>
          <a:xfrm>
            <a:off x="5215955" y="3034389"/>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مقاومة الشركات ذات المصالح في التكنولوجيات التقليدية للتحول نحو المستدامة</a:t>
            </a:r>
            <a:endParaRPr lang="en-US" dirty="0"/>
          </a:p>
        </p:txBody>
      </p:sp>
      <p:sp>
        <p:nvSpPr>
          <p:cNvPr id="11" name="TextBox 10">
            <a:extLst>
              <a:ext uri="{FF2B5EF4-FFF2-40B4-BE49-F238E27FC236}">
                <a16:creationId xmlns:a16="http://schemas.microsoft.com/office/drawing/2014/main" id="{DB348143-5C5D-D02A-ED13-B7067BBA1FA8}"/>
              </a:ext>
            </a:extLst>
          </p:cNvPr>
          <p:cNvSpPr txBox="1"/>
          <p:nvPr/>
        </p:nvSpPr>
        <p:spPr>
          <a:xfrm>
            <a:off x="5215955" y="435015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عدم وجود تعاون بين القطاعين العام والخاص لدعم الأبحاث والتطوير في هذا المجال</a:t>
            </a:r>
            <a:endParaRPr lang="en-US" dirty="0"/>
          </a:p>
        </p:txBody>
      </p:sp>
      <p:sp>
        <p:nvSpPr>
          <p:cNvPr id="12" name="TextBox 11">
            <a:extLst>
              <a:ext uri="{FF2B5EF4-FFF2-40B4-BE49-F238E27FC236}">
                <a16:creationId xmlns:a16="http://schemas.microsoft.com/office/drawing/2014/main" id="{4C5BF48B-4513-425B-9B45-7134AADF96F7}"/>
              </a:ext>
            </a:extLst>
          </p:cNvPr>
          <p:cNvSpPr txBox="1"/>
          <p:nvPr/>
        </p:nvSpPr>
        <p:spPr>
          <a:xfrm>
            <a:off x="5215955" y="566592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lvl="0"/>
            <a:r>
              <a:rPr lang="ar-SA"/>
              <a:t>صعوبة قياس وتقييم أثر تلك التكنولوجيات على المدى البعيد</a:t>
            </a:r>
            <a:endParaRPr lang="en-US" dirty="0"/>
          </a:p>
        </p:txBody>
      </p:sp>
    </p:spTree>
    <p:extLst>
      <p:ext uri="{BB962C8B-B14F-4D97-AF65-F5344CB8AC3E}">
        <p14:creationId xmlns:p14="http://schemas.microsoft.com/office/powerpoint/2010/main" val="1316707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التحديات المتعلقة بتكنولوجيا المعلومات والابتكار المستدام</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9DAD89AF-3F4D-E859-9AAA-8D3B2BF70B6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504910" y="1711843"/>
            <a:ext cx="5146157" cy="5146157"/>
          </a:xfrm>
          <a:prstGeom prst="rect">
            <a:avLst/>
          </a:prstGeom>
        </p:spPr>
      </p:pic>
      <p:grpSp>
        <p:nvGrpSpPr>
          <p:cNvPr id="33" name="Group 32">
            <a:extLst>
              <a:ext uri="{FF2B5EF4-FFF2-40B4-BE49-F238E27FC236}">
                <a16:creationId xmlns:a16="http://schemas.microsoft.com/office/drawing/2014/main" id="{EE663605-3859-A022-697D-68F3B8DAB74E}"/>
              </a:ext>
            </a:extLst>
          </p:cNvPr>
          <p:cNvGrpSpPr/>
          <p:nvPr/>
        </p:nvGrpSpPr>
        <p:grpSpPr>
          <a:xfrm>
            <a:off x="9234838" y="2612712"/>
            <a:ext cx="2467288" cy="3570280"/>
            <a:chOff x="9234838" y="2612712"/>
            <a:chExt cx="2467288" cy="3570280"/>
          </a:xfrm>
        </p:grpSpPr>
        <p:sp>
          <p:nvSpPr>
            <p:cNvPr id="31" name="TextBox 15">
              <a:extLst>
                <a:ext uri="{FF2B5EF4-FFF2-40B4-BE49-F238E27FC236}">
                  <a16:creationId xmlns:a16="http://schemas.microsoft.com/office/drawing/2014/main" id="{2FBAD1CF-6043-4D80-8B25-D7B6B5F48419}"/>
                </a:ext>
              </a:extLst>
            </p:cNvPr>
            <p:cNvSpPr txBox="1">
              <a:spLocks noChangeArrowheads="1"/>
            </p:cNvSpPr>
            <p:nvPr/>
          </p:nvSpPr>
          <p:spPr bwMode="auto">
            <a:xfrm>
              <a:off x="9234838" y="4682352"/>
              <a:ext cx="2467288" cy="150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التكاليف الرأسمالية المرتفعة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Rectangle: Rounded Corners 31">
              <a:extLst>
                <a:ext uri="{FF2B5EF4-FFF2-40B4-BE49-F238E27FC236}">
                  <a16:creationId xmlns:a16="http://schemas.microsoft.com/office/drawing/2014/main" id="{C99D6AF5-410B-4094-BFB2-E49AF7EB3137}"/>
                </a:ext>
              </a:extLst>
            </p:cNvPr>
            <p:cNvSpPr/>
            <p:nvPr/>
          </p:nvSpPr>
          <p:spPr>
            <a:xfrm>
              <a:off x="9620308" y="4474865"/>
              <a:ext cx="1696349" cy="166560"/>
            </a:xfrm>
            <a:prstGeom prst="roundRect">
              <a:avLst/>
            </a:prstGeom>
            <a:solidFill>
              <a:srgbClr val="557690"/>
            </a:solidFill>
            <a:ln>
              <a:solidFill>
                <a:srgbClr val="5576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pic>
          <p:nvPicPr>
            <p:cNvPr id="13" name="Picture 12" descr="Arrow ">
              <a:extLst>
                <a:ext uri="{FF2B5EF4-FFF2-40B4-BE49-F238E27FC236}">
                  <a16:creationId xmlns:a16="http://schemas.microsoft.com/office/drawing/2014/main" id="{9DB0C066-F7AA-69A0-A9FB-343C4C9E32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5969" y="2612712"/>
              <a:ext cx="1696349" cy="169619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a:extLst>
              <a:ext uri="{FF2B5EF4-FFF2-40B4-BE49-F238E27FC236}">
                <a16:creationId xmlns:a16="http://schemas.microsoft.com/office/drawing/2014/main" id="{D2F03ED5-41A7-7019-D562-D2AD939C52F0}"/>
              </a:ext>
            </a:extLst>
          </p:cNvPr>
          <p:cNvGrpSpPr/>
          <p:nvPr/>
        </p:nvGrpSpPr>
        <p:grpSpPr>
          <a:xfrm>
            <a:off x="6730407" y="2656155"/>
            <a:ext cx="1819525" cy="3280559"/>
            <a:chOff x="6730407" y="2656155"/>
            <a:chExt cx="1819525" cy="3280559"/>
          </a:xfrm>
        </p:grpSpPr>
        <p:sp>
          <p:nvSpPr>
            <p:cNvPr id="28" name="TextBox 18">
              <a:extLst>
                <a:ext uri="{FF2B5EF4-FFF2-40B4-BE49-F238E27FC236}">
                  <a16:creationId xmlns:a16="http://schemas.microsoft.com/office/drawing/2014/main" id="{11E072FE-6250-4EC3-BA78-23417C51A869}"/>
                </a:ext>
              </a:extLst>
            </p:cNvPr>
            <p:cNvSpPr txBox="1">
              <a:spLocks noChangeArrowheads="1"/>
            </p:cNvSpPr>
            <p:nvPr/>
          </p:nvSpPr>
          <p:spPr bwMode="auto">
            <a:xfrm>
              <a:off x="6730407" y="5151120"/>
              <a:ext cx="1819525" cy="785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التقنية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Rectangle: Rounded Corners 28">
              <a:extLst>
                <a:ext uri="{FF2B5EF4-FFF2-40B4-BE49-F238E27FC236}">
                  <a16:creationId xmlns:a16="http://schemas.microsoft.com/office/drawing/2014/main" id="{19FFFC5C-7A10-48C9-84C9-6C2058EB1719}"/>
                </a:ext>
              </a:extLst>
            </p:cNvPr>
            <p:cNvSpPr/>
            <p:nvPr/>
          </p:nvSpPr>
          <p:spPr>
            <a:xfrm>
              <a:off x="6793875" y="4474865"/>
              <a:ext cx="1696349" cy="166560"/>
            </a:xfrm>
            <a:prstGeom prst="roundRect">
              <a:avLst/>
            </a:prstGeom>
            <a:solidFill>
              <a:srgbClr val="557690"/>
            </a:solidFill>
            <a:ln>
              <a:solidFill>
                <a:srgbClr val="5576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pic>
          <p:nvPicPr>
            <p:cNvPr id="14" name="Picture 13" descr="Service ">
              <a:extLst>
                <a:ext uri="{FF2B5EF4-FFF2-40B4-BE49-F238E27FC236}">
                  <a16:creationId xmlns:a16="http://schemas.microsoft.com/office/drawing/2014/main" id="{9821D668-BD49-D90F-EFA7-FB125B6AE1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8277" y="2656155"/>
              <a:ext cx="1584694" cy="16093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Group 34">
            <a:extLst>
              <a:ext uri="{FF2B5EF4-FFF2-40B4-BE49-F238E27FC236}">
                <a16:creationId xmlns:a16="http://schemas.microsoft.com/office/drawing/2014/main" id="{31EE62EE-B217-8E67-8A17-F289293F9155}"/>
              </a:ext>
            </a:extLst>
          </p:cNvPr>
          <p:cNvGrpSpPr/>
          <p:nvPr/>
        </p:nvGrpSpPr>
        <p:grpSpPr>
          <a:xfrm>
            <a:off x="3386688" y="2731801"/>
            <a:ext cx="2467288" cy="3168193"/>
            <a:chOff x="3386688" y="2731801"/>
            <a:chExt cx="2467288" cy="3168193"/>
          </a:xfrm>
        </p:grpSpPr>
        <p:sp>
          <p:nvSpPr>
            <p:cNvPr id="19" name="TextBox 15">
              <a:extLst>
                <a:ext uri="{FF2B5EF4-FFF2-40B4-BE49-F238E27FC236}">
                  <a16:creationId xmlns:a16="http://schemas.microsoft.com/office/drawing/2014/main" id="{22CFABA4-BDA7-4EE2-8A83-B3E94E286B69}"/>
                </a:ext>
              </a:extLst>
            </p:cNvPr>
            <p:cNvSpPr txBox="1">
              <a:spLocks noChangeArrowheads="1"/>
            </p:cNvSpPr>
            <p:nvPr/>
          </p:nvSpPr>
          <p:spPr bwMode="auto">
            <a:xfrm>
              <a:off x="3386688" y="4682352"/>
              <a:ext cx="2467288" cy="1217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التنظيمية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Rectangle: Rounded Corners 29">
              <a:extLst>
                <a:ext uri="{FF2B5EF4-FFF2-40B4-BE49-F238E27FC236}">
                  <a16:creationId xmlns:a16="http://schemas.microsoft.com/office/drawing/2014/main" id="{44C3A388-41D7-45BD-ADEF-EEF1D9EB0292}"/>
                </a:ext>
              </a:extLst>
            </p:cNvPr>
            <p:cNvSpPr/>
            <p:nvPr/>
          </p:nvSpPr>
          <p:spPr>
            <a:xfrm>
              <a:off x="3772158" y="4474865"/>
              <a:ext cx="1696349" cy="166560"/>
            </a:xfrm>
            <a:prstGeom prst="roundRect">
              <a:avLst/>
            </a:prstGeom>
            <a:solidFill>
              <a:srgbClr val="557690"/>
            </a:solidFill>
            <a:ln>
              <a:solidFill>
                <a:srgbClr val="5576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pic>
          <p:nvPicPr>
            <p:cNvPr id="15" name="Picture 14" descr="Calendar event ">
              <a:extLst>
                <a:ext uri="{FF2B5EF4-FFF2-40B4-BE49-F238E27FC236}">
                  <a16:creationId xmlns:a16="http://schemas.microsoft.com/office/drawing/2014/main" id="{18D7CABE-F75F-F2C1-BFCB-91F8E7E1232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88893" y="2731801"/>
              <a:ext cx="1458147" cy="14580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a:extLst>
              <a:ext uri="{FF2B5EF4-FFF2-40B4-BE49-F238E27FC236}">
                <a16:creationId xmlns:a16="http://schemas.microsoft.com/office/drawing/2014/main" id="{61BF7FEB-D305-947D-0F25-53934A84FDEB}"/>
              </a:ext>
            </a:extLst>
          </p:cNvPr>
          <p:cNvGrpSpPr/>
          <p:nvPr/>
        </p:nvGrpSpPr>
        <p:grpSpPr>
          <a:xfrm>
            <a:off x="489874" y="2731801"/>
            <a:ext cx="2165625" cy="3168193"/>
            <a:chOff x="489874" y="2731801"/>
            <a:chExt cx="2165625" cy="3168193"/>
          </a:xfrm>
        </p:grpSpPr>
        <p:sp>
          <p:nvSpPr>
            <p:cNvPr id="17" name="TextBox 12">
              <a:extLst>
                <a:ext uri="{FF2B5EF4-FFF2-40B4-BE49-F238E27FC236}">
                  <a16:creationId xmlns:a16="http://schemas.microsoft.com/office/drawing/2014/main" id="{2E127837-E91A-410C-8A15-0F5900D56967}"/>
                </a:ext>
              </a:extLst>
            </p:cNvPr>
            <p:cNvSpPr txBox="1">
              <a:spLocks noChangeArrowheads="1"/>
            </p:cNvSpPr>
            <p:nvPr/>
          </p:nvSpPr>
          <p:spPr bwMode="auto">
            <a:xfrm>
              <a:off x="489874" y="4753523"/>
              <a:ext cx="2165625" cy="1146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التقبّل الاجتماعي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Rectangle: Rounded Corners 17">
              <a:extLst>
                <a:ext uri="{FF2B5EF4-FFF2-40B4-BE49-F238E27FC236}">
                  <a16:creationId xmlns:a16="http://schemas.microsoft.com/office/drawing/2014/main" id="{26464817-931A-4453-B024-526F28E3316B}"/>
                </a:ext>
              </a:extLst>
            </p:cNvPr>
            <p:cNvSpPr/>
            <p:nvPr/>
          </p:nvSpPr>
          <p:spPr>
            <a:xfrm>
              <a:off x="719719" y="4474865"/>
              <a:ext cx="1696349" cy="166560"/>
            </a:xfrm>
            <a:prstGeom prst="roundRect">
              <a:avLst/>
            </a:prstGeom>
            <a:solidFill>
              <a:srgbClr val="557690"/>
            </a:solidFill>
            <a:ln>
              <a:solidFill>
                <a:srgbClr val="5576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pic>
          <p:nvPicPr>
            <p:cNvPr id="16" name="Picture 15" descr="Interactions ">
              <a:extLst>
                <a:ext uri="{FF2B5EF4-FFF2-40B4-BE49-F238E27FC236}">
                  <a16:creationId xmlns:a16="http://schemas.microsoft.com/office/drawing/2014/main" id="{37799CE0-059D-6F27-4B99-E1DD77D438F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8401" y="2731801"/>
              <a:ext cx="1458149" cy="145801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28700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ppt_x</p:attrName>
                                        </p:attrNameLst>
                                      </p:cBhvr>
                                      <p:tavLst>
                                        <p:tav tm="0">
                                          <p:val>
                                            <p:strVal val="#ppt_x"/>
                                          </p:val>
                                        </p:tav>
                                        <p:tav tm="100000">
                                          <p:val>
                                            <p:strVal val="#ppt_x"/>
                                          </p:val>
                                        </p:tav>
                                      </p:tavLst>
                                    </p:anim>
                                    <p:anim calcmode="lin" valueType="num">
                                      <p:cBhvr>
                                        <p:cTn id="2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الفرص</a:t>
              </a:r>
              <a:r>
                <a:rPr lang="ar-EG" sz="4000" b="1" dirty="0">
                  <a:solidFill>
                    <a:srgbClr val="168489"/>
                  </a:solidFill>
                  <a:latin typeface="Adobe Arabic" panose="02040503050201020203" pitchFamily="18" charset="-78"/>
                  <a:cs typeface="Adobe Arabic" panose="02040503050201020203" pitchFamily="18" charset="-78"/>
                </a:rPr>
                <a:t> المتعلقة بتكنولوجيا المعلومات والابتكار المستدام</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53" name="Group 52">
            <a:extLst>
              <a:ext uri="{FF2B5EF4-FFF2-40B4-BE49-F238E27FC236}">
                <a16:creationId xmlns:a16="http://schemas.microsoft.com/office/drawing/2014/main" id="{BBE7E4A0-6E3C-9DB0-D53F-ECAC2415F901}"/>
              </a:ext>
            </a:extLst>
          </p:cNvPr>
          <p:cNvGrpSpPr/>
          <p:nvPr/>
        </p:nvGrpSpPr>
        <p:grpSpPr>
          <a:xfrm>
            <a:off x="8641911" y="1658198"/>
            <a:ext cx="3225713" cy="3496506"/>
            <a:chOff x="8641911" y="1658198"/>
            <a:chExt cx="3225713" cy="3496506"/>
          </a:xfrm>
        </p:grpSpPr>
        <p:sp>
          <p:nvSpPr>
            <p:cNvPr id="39" name="Freeform: Shape 38">
              <a:extLst>
                <a:ext uri="{FF2B5EF4-FFF2-40B4-BE49-F238E27FC236}">
                  <a16:creationId xmlns:a16="http://schemas.microsoft.com/office/drawing/2014/main" id="{E6168A9B-64BA-4ADD-8720-76AEEDE6D94E}"/>
                </a:ext>
              </a:extLst>
            </p:cNvPr>
            <p:cNvSpPr>
              <a:spLocks/>
            </p:cNvSpPr>
            <p:nvPr/>
          </p:nvSpPr>
          <p:spPr bwMode="auto">
            <a:xfrm>
              <a:off x="9169129" y="2903304"/>
              <a:ext cx="2308821" cy="1288196"/>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168489"/>
            </a:solidFill>
            <a:ln>
              <a:noFill/>
            </a:ln>
          </p:spPr>
          <p:txBody>
            <a:bodyPr rot="0" vert="horz" wrap="square" lIns="91440" tIns="45720" rIns="91440" bIns="45720" anchor="ctr" anchorCtr="0" upright="1">
              <a:noAutofit/>
            </a:bodyPr>
            <a:lstStyle/>
            <a:p>
              <a:endParaRPr lang="en-US" sz="3200"/>
            </a:p>
          </p:txBody>
        </p:sp>
        <p:sp>
          <p:nvSpPr>
            <p:cNvPr id="41" name="Freeform: Shape 40">
              <a:extLst>
                <a:ext uri="{FF2B5EF4-FFF2-40B4-BE49-F238E27FC236}">
                  <a16:creationId xmlns:a16="http://schemas.microsoft.com/office/drawing/2014/main" id="{8DD47990-539C-45ED-9C28-016F92635A88}"/>
                </a:ext>
              </a:extLst>
            </p:cNvPr>
            <p:cNvSpPr>
              <a:spLocks/>
            </p:cNvSpPr>
            <p:nvPr/>
          </p:nvSpPr>
          <p:spPr bwMode="auto">
            <a:xfrm>
              <a:off x="9471662" y="3228299"/>
              <a:ext cx="1721921" cy="1926405"/>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168489"/>
              </a:solidFill>
            </a:ln>
          </p:spPr>
          <p:txBody>
            <a:bodyPr rot="0" vert="horz" wrap="square" lIns="91440" tIns="45720" rIns="91440" bIns="45720" anchor="ctr" anchorCtr="0" upright="1">
              <a:noAutofit/>
            </a:bodyPr>
            <a:lstStyle/>
            <a:p>
              <a:endParaRPr lang="en-US" sz="3200"/>
            </a:p>
          </p:txBody>
        </p:sp>
        <p:sp>
          <p:nvSpPr>
            <p:cNvPr id="43" name="TextBox 47">
              <a:extLst>
                <a:ext uri="{FF2B5EF4-FFF2-40B4-BE49-F238E27FC236}">
                  <a16:creationId xmlns:a16="http://schemas.microsoft.com/office/drawing/2014/main" id="{680E24AC-FF72-4748-824E-C5F4B255286F}"/>
                </a:ext>
              </a:extLst>
            </p:cNvPr>
            <p:cNvSpPr txBox="1">
              <a:spLocks noChangeArrowheads="1"/>
            </p:cNvSpPr>
            <p:nvPr/>
          </p:nvSpPr>
          <p:spPr bwMode="auto">
            <a:xfrm>
              <a:off x="8641911" y="1658198"/>
              <a:ext cx="3225713" cy="82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الابتكار التكنولوجي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9" name="Picture 8" descr="Project management ">
              <a:extLst>
                <a:ext uri="{FF2B5EF4-FFF2-40B4-BE49-F238E27FC236}">
                  <a16:creationId xmlns:a16="http://schemas.microsoft.com/office/drawing/2014/main" id="{9457A928-E067-D8B9-4784-C43A026CD4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7033" y="3547379"/>
              <a:ext cx="1299701" cy="12997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53">
            <a:extLst>
              <a:ext uri="{FF2B5EF4-FFF2-40B4-BE49-F238E27FC236}">
                <a16:creationId xmlns:a16="http://schemas.microsoft.com/office/drawing/2014/main" id="{BDB59897-8A82-027D-17D4-D862349BDF3F}"/>
              </a:ext>
            </a:extLst>
          </p:cNvPr>
          <p:cNvGrpSpPr/>
          <p:nvPr/>
        </p:nvGrpSpPr>
        <p:grpSpPr>
          <a:xfrm>
            <a:off x="6069025" y="3228299"/>
            <a:ext cx="4409851" cy="3268599"/>
            <a:chOff x="6069025" y="3228299"/>
            <a:chExt cx="4409851" cy="3268599"/>
          </a:xfrm>
        </p:grpSpPr>
        <p:sp>
          <p:nvSpPr>
            <p:cNvPr id="46" name="Freeform: Shape 45">
              <a:extLst>
                <a:ext uri="{FF2B5EF4-FFF2-40B4-BE49-F238E27FC236}">
                  <a16:creationId xmlns:a16="http://schemas.microsoft.com/office/drawing/2014/main" id="{2C803FE2-D259-4135-AD4F-FE98F7460FB3}"/>
                </a:ext>
              </a:extLst>
            </p:cNvPr>
            <p:cNvSpPr>
              <a:spLocks/>
            </p:cNvSpPr>
            <p:nvPr/>
          </p:nvSpPr>
          <p:spPr bwMode="auto">
            <a:xfrm>
              <a:off x="7082255" y="4191499"/>
              <a:ext cx="2302898" cy="1288196"/>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65000"/>
              </a:schemeClr>
            </a:solidFill>
            <a:ln>
              <a:noFill/>
            </a:ln>
          </p:spPr>
          <p:txBody>
            <a:bodyPr rot="0" vert="horz" wrap="square" lIns="91440" tIns="45720" rIns="91440" bIns="45720" anchor="ctr" anchorCtr="0" upright="1">
              <a:noAutofit/>
            </a:bodyPr>
            <a:lstStyle/>
            <a:p>
              <a:endParaRPr lang="en-US" sz="3200"/>
            </a:p>
          </p:txBody>
        </p:sp>
        <p:sp>
          <p:nvSpPr>
            <p:cNvPr id="49" name="Freeform: Shape 48">
              <a:extLst>
                <a:ext uri="{FF2B5EF4-FFF2-40B4-BE49-F238E27FC236}">
                  <a16:creationId xmlns:a16="http://schemas.microsoft.com/office/drawing/2014/main" id="{DFC910D8-2D74-447B-8D02-9C4D7ADC09E1}"/>
                </a:ext>
              </a:extLst>
            </p:cNvPr>
            <p:cNvSpPr>
              <a:spLocks/>
            </p:cNvSpPr>
            <p:nvPr/>
          </p:nvSpPr>
          <p:spPr bwMode="auto">
            <a:xfrm>
              <a:off x="7366618" y="3228299"/>
              <a:ext cx="1721921" cy="1926405"/>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A6A6A6"/>
              </a:solidFill>
            </a:ln>
          </p:spPr>
          <p:txBody>
            <a:bodyPr rot="0" vert="horz" wrap="square" lIns="91440" tIns="45720" rIns="91440" bIns="45720" anchor="ctr" anchorCtr="0" upright="1">
              <a:noAutofit/>
            </a:bodyPr>
            <a:lstStyle/>
            <a:p>
              <a:endParaRPr lang="en-US" sz="3200"/>
            </a:p>
          </p:txBody>
        </p:sp>
        <p:sp>
          <p:nvSpPr>
            <p:cNvPr id="51" name="TextBox 38">
              <a:extLst>
                <a:ext uri="{FF2B5EF4-FFF2-40B4-BE49-F238E27FC236}">
                  <a16:creationId xmlns:a16="http://schemas.microsoft.com/office/drawing/2014/main" id="{FAF123D9-EDF8-4F9F-BAA0-E6B30A3F550A}"/>
                </a:ext>
              </a:extLst>
            </p:cNvPr>
            <p:cNvSpPr txBox="1">
              <a:spLocks noChangeArrowheads="1"/>
            </p:cNvSpPr>
            <p:nvPr/>
          </p:nvSpPr>
          <p:spPr bwMode="auto">
            <a:xfrm>
              <a:off x="6069025" y="5664529"/>
              <a:ext cx="4409851" cy="832369"/>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التحسينات في الكفاءة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Picture 9" descr="Clock ">
              <a:extLst>
                <a:ext uri="{FF2B5EF4-FFF2-40B4-BE49-F238E27FC236}">
                  <a16:creationId xmlns:a16="http://schemas.microsoft.com/office/drawing/2014/main" id="{D0F74F18-D5EA-B910-9993-5B997B3AE1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1400" y="3626828"/>
              <a:ext cx="1140817" cy="114089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7" name="Group 56">
            <a:extLst>
              <a:ext uri="{FF2B5EF4-FFF2-40B4-BE49-F238E27FC236}">
                <a16:creationId xmlns:a16="http://schemas.microsoft.com/office/drawing/2014/main" id="{FCA25B8B-2A05-861B-D84F-7EEE429B8D21}"/>
              </a:ext>
            </a:extLst>
          </p:cNvPr>
          <p:cNvGrpSpPr/>
          <p:nvPr/>
        </p:nvGrpSpPr>
        <p:grpSpPr>
          <a:xfrm>
            <a:off x="4362735" y="1729007"/>
            <a:ext cx="3380279" cy="3425701"/>
            <a:chOff x="4362735" y="1729007"/>
            <a:chExt cx="3380279" cy="3425701"/>
          </a:xfrm>
        </p:grpSpPr>
        <p:sp>
          <p:nvSpPr>
            <p:cNvPr id="45" name="Freeform: Shape 44">
              <a:extLst>
                <a:ext uri="{FF2B5EF4-FFF2-40B4-BE49-F238E27FC236}">
                  <a16:creationId xmlns:a16="http://schemas.microsoft.com/office/drawing/2014/main" id="{41FAC81D-E50B-4596-96CF-8F1B6AF9EC22}"/>
                </a:ext>
              </a:extLst>
            </p:cNvPr>
            <p:cNvSpPr>
              <a:spLocks/>
            </p:cNvSpPr>
            <p:nvPr/>
          </p:nvSpPr>
          <p:spPr bwMode="auto">
            <a:xfrm>
              <a:off x="4989258" y="2903304"/>
              <a:ext cx="2302898" cy="1288196"/>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168489"/>
            </a:solidFill>
            <a:ln>
              <a:noFill/>
            </a:ln>
          </p:spPr>
          <p:txBody>
            <a:bodyPr rot="0" vert="horz" wrap="square" lIns="91440" tIns="45720" rIns="91440" bIns="45720" anchor="ctr" anchorCtr="0" upright="1">
              <a:noAutofit/>
            </a:bodyPr>
            <a:lstStyle/>
            <a:p>
              <a:endParaRPr lang="en-US" sz="3200"/>
            </a:p>
          </p:txBody>
        </p:sp>
        <p:sp>
          <p:nvSpPr>
            <p:cNvPr id="48" name="Freeform: Shape 47">
              <a:extLst>
                <a:ext uri="{FF2B5EF4-FFF2-40B4-BE49-F238E27FC236}">
                  <a16:creationId xmlns:a16="http://schemas.microsoft.com/office/drawing/2014/main" id="{F30C1EFE-3702-45D8-A38F-CB6F0A8862FE}"/>
                </a:ext>
              </a:extLst>
            </p:cNvPr>
            <p:cNvSpPr>
              <a:spLocks/>
            </p:cNvSpPr>
            <p:nvPr/>
          </p:nvSpPr>
          <p:spPr bwMode="auto">
            <a:xfrm>
              <a:off x="5279622" y="3228297"/>
              <a:ext cx="1722068" cy="1926411"/>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168489"/>
              </a:solidFill>
            </a:ln>
          </p:spPr>
          <p:txBody>
            <a:bodyPr rot="0" vert="horz" wrap="square" lIns="91440" tIns="45720" rIns="91440" bIns="45720" anchor="ctr" anchorCtr="0" upright="1">
              <a:noAutofit/>
            </a:bodyPr>
            <a:lstStyle/>
            <a:p>
              <a:endParaRPr lang="en-US" sz="3200"/>
            </a:p>
          </p:txBody>
        </p:sp>
        <p:sp>
          <p:nvSpPr>
            <p:cNvPr id="52" name="TextBox 44">
              <a:extLst>
                <a:ext uri="{FF2B5EF4-FFF2-40B4-BE49-F238E27FC236}">
                  <a16:creationId xmlns:a16="http://schemas.microsoft.com/office/drawing/2014/main" id="{A1E328BE-9424-490B-AD4F-EF41A3397091}"/>
                </a:ext>
              </a:extLst>
            </p:cNvPr>
            <p:cNvSpPr txBox="1">
              <a:spLocks noChangeArrowheads="1"/>
            </p:cNvSpPr>
            <p:nvPr/>
          </p:nvSpPr>
          <p:spPr bwMode="auto">
            <a:xfrm>
              <a:off x="4362735" y="1729007"/>
              <a:ext cx="3380279" cy="77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الاقتصاد الدائري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Analytics ">
              <a:extLst>
                <a:ext uri="{FF2B5EF4-FFF2-40B4-BE49-F238E27FC236}">
                  <a16:creationId xmlns:a16="http://schemas.microsoft.com/office/drawing/2014/main" id="{BEDCF0DA-6248-31B9-ECE7-2CBB66F38E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8736" y="3624444"/>
              <a:ext cx="1145583" cy="114566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5" name="Group 54">
            <a:extLst>
              <a:ext uri="{FF2B5EF4-FFF2-40B4-BE49-F238E27FC236}">
                <a16:creationId xmlns:a16="http://schemas.microsoft.com/office/drawing/2014/main" id="{5A68A85D-72B6-0FB2-A45E-1C7C02A5FBEB}"/>
              </a:ext>
            </a:extLst>
          </p:cNvPr>
          <p:cNvGrpSpPr/>
          <p:nvPr/>
        </p:nvGrpSpPr>
        <p:grpSpPr>
          <a:xfrm>
            <a:off x="1659174" y="3228297"/>
            <a:ext cx="4574371" cy="3242357"/>
            <a:chOff x="1659174" y="3228297"/>
            <a:chExt cx="4574371" cy="3242357"/>
          </a:xfrm>
        </p:grpSpPr>
        <p:sp>
          <p:nvSpPr>
            <p:cNvPr id="44" name="Freeform: Shape 43">
              <a:extLst>
                <a:ext uri="{FF2B5EF4-FFF2-40B4-BE49-F238E27FC236}">
                  <a16:creationId xmlns:a16="http://schemas.microsoft.com/office/drawing/2014/main" id="{4B5CAF21-FDC4-4955-AA8C-F2CE4AC6E17C}"/>
                </a:ext>
              </a:extLst>
            </p:cNvPr>
            <p:cNvSpPr>
              <a:spLocks/>
            </p:cNvSpPr>
            <p:nvPr/>
          </p:nvSpPr>
          <p:spPr bwMode="auto">
            <a:xfrm>
              <a:off x="2895445" y="4191499"/>
              <a:ext cx="2303819" cy="1288196"/>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65000"/>
              </a:schemeClr>
            </a:solidFill>
            <a:ln>
              <a:noFill/>
            </a:ln>
          </p:spPr>
          <p:txBody>
            <a:bodyPr rot="0" vert="horz" wrap="square" lIns="91440" tIns="45720" rIns="91440" bIns="45720" anchor="ctr" anchorCtr="0" upright="1">
              <a:noAutofit/>
            </a:bodyPr>
            <a:lstStyle/>
            <a:p>
              <a:endParaRPr lang="en-US" sz="3200"/>
            </a:p>
          </p:txBody>
        </p:sp>
        <p:sp>
          <p:nvSpPr>
            <p:cNvPr id="47" name="Freeform: Shape 46">
              <a:extLst>
                <a:ext uri="{FF2B5EF4-FFF2-40B4-BE49-F238E27FC236}">
                  <a16:creationId xmlns:a16="http://schemas.microsoft.com/office/drawing/2014/main" id="{C4B17CD2-C574-482C-B354-D85E910313DB}"/>
                </a:ext>
              </a:extLst>
            </p:cNvPr>
            <p:cNvSpPr>
              <a:spLocks/>
            </p:cNvSpPr>
            <p:nvPr/>
          </p:nvSpPr>
          <p:spPr bwMode="auto">
            <a:xfrm>
              <a:off x="3186318" y="3228297"/>
              <a:ext cx="1722068" cy="1926411"/>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A6A6A6"/>
              </a:solidFill>
            </a:ln>
          </p:spPr>
          <p:txBody>
            <a:bodyPr rot="0" vert="horz" wrap="square" lIns="91440" tIns="45720" rIns="91440" bIns="45720" anchor="ctr" anchorCtr="0" upright="1">
              <a:noAutofit/>
            </a:bodyPr>
            <a:lstStyle/>
            <a:p>
              <a:endParaRPr lang="en-US" sz="3200"/>
            </a:p>
          </p:txBody>
        </p:sp>
        <p:sp>
          <p:nvSpPr>
            <p:cNvPr id="50" name="TextBox 35">
              <a:extLst>
                <a:ext uri="{FF2B5EF4-FFF2-40B4-BE49-F238E27FC236}">
                  <a16:creationId xmlns:a16="http://schemas.microsoft.com/office/drawing/2014/main" id="{B11C693E-12ED-4689-88EB-3FED5EECC4B8}"/>
                </a:ext>
              </a:extLst>
            </p:cNvPr>
            <p:cNvSpPr txBox="1">
              <a:spLocks noChangeArrowheads="1"/>
            </p:cNvSpPr>
            <p:nvPr/>
          </p:nvSpPr>
          <p:spPr bwMode="auto">
            <a:xfrm>
              <a:off x="1659174" y="5690773"/>
              <a:ext cx="4574371" cy="779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جمع البيانات والتحليلات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descr="Data collection ">
              <a:extLst>
                <a:ext uri="{FF2B5EF4-FFF2-40B4-BE49-F238E27FC236}">
                  <a16:creationId xmlns:a16="http://schemas.microsoft.com/office/drawing/2014/main" id="{44F6FA09-CE94-9691-99DF-15AAEA3346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3263" y="3690966"/>
              <a:ext cx="1012550" cy="10126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55">
            <a:extLst>
              <a:ext uri="{FF2B5EF4-FFF2-40B4-BE49-F238E27FC236}">
                <a16:creationId xmlns:a16="http://schemas.microsoft.com/office/drawing/2014/main" id="{1787D73C-DCAC-E794-7E15-2D96F703ECB1}"/>
              </a:ext>
            </a:extLst>
          </p:cNvPr>
          <p:cNvGrpSpPr/>
          <p:nvPr/>
        </p:nvGrpSpPr>
        <p:grpSpPr>
          <a:xfrm>
            <a:off x="324376" y="1781436"/>
            <a:ext cx="3158998" cy="3373272"/>
            <a:chOff x="324376" y="1781436"/>
            <a:chExt cx="3158998" cy="3373272"/>
          </a:xfrm>
        </p:grpSpPr>
        <p:sp>
          <p:nvSpPr>
            <p:cNvPr id="38" name="Freeform: Shape 37">
              <a:extLst>
                <a:ext uri="{FF2B5EF4-FFF2-40B4-BE49-F238E27FC236}">
                  <a16:creationId xmlns:a16="http://schemas.microsoft.com/office/drawing/2014/main" id="{C809CEC9-66E5-4E76-8B3D-7E19DD4734CC}"/>
                </a:ext>
              </a:extLst>
            </p:cNvPr>
            <p:cNvSpPr>
              <a:spLocks/>
            </p:cNvSpPr>
            <p:nvPr/>
          </p:nvSpPr>
          <p:spPr bwMode="auto">
            <a:xfrm>
              <a:off x="803263" y="2903304"/>
              <a:ext cx="2303001" cy="1288196"/>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168489"/>
            </a:solidFill>
            <a:ln>
              <a:noFill/>
            </a:ln>
          </p:spPr>
          <p:txBody>
            <a:bodyPr rot="0" vert="horz" wrap="square" lIns="91440" tIns="45720" rIns="91440" bIns="45720" anchor="ctr" anchorCtr="0" upright="1">
              <a:noAutofit/>
            </a:bodyPr>
            <a:lstStyle/>
            <a:p>
              <a:endParaRPr lang="en-US" sz="3200"/>
            </a:p>
          </p:txBody>
        </p:sp>
        <p:sp>
          <p:nvSpPr>
            <p:cNvPr id="40" name="Freeform: Shape 39">
              <a:extLst>
                <a:ext uri="{FF2B5EF4-FFF2-40B4-BE49-F238E27FC236}">
                  <a16:creationId xmlns:a16="http://schemas.microsoft.com/office/drawing/2014/main" id="{12FE39A5-5288-4C77-BADA-8C0ECBF1E098}"/>
                </a:ext>
              </a:extLst>
            </p:cNvPr>
            <p:cNvSpPr>
              <a:spLocks/>
            </p:cNvSpPr>
            <p:nvPr/>
          </p:nvSpPr>
          <p:spPr bwMode="auto">
            <a:xfrm>
              <a:off x="1093935" y="3228297"/>
              <a:ext cx="1722068" cy="1926411"/>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168489"/>
              </a:solidFill>
            </a:ln>
          </p:spPr>
          <p:txBody>
            <a:bodyPr rot="0" vert="horz" wrap="square" lIns="91440" tIns="45720" rIns="91440" bIns="45720" anchor="ctr" anchorCtr="0" upright="1">
              <a:noAutofit/>
            </a:bodyPr>
            <a:lstStyle/>
            <a:p>
              <a:endParaRPr lang="en-US" sz="3200"/>
            </a:p>
          </p:txBody>
        </p:sp>
        <p:sp>
          <p:nvSpPr>
            <p:cNvPr id="42" name="TextBox 41">
              <a:extLst>
                <a:ext uri="{FF2B5EF4-FFF2-40B4-BE49-F238E27FC236}">
                  <a16:creationId xmlns:a16="http://schemas.microsoft.com/office/drawing/2014/main" id="{775D9360-DCCC-41A1-BD6F-F80543CFC757}"/>
                </a:ext>
              </a:extLst>
            </p:cNvPr>
            <p:cNvSpPr txBox="1">
              <a:spLocks noChangeArrowheads="1"/>
            </p:cNvSpPr>
            <p:nvPr/>
          </p:nvSpPr>
          <p:spPr bwMode="auto">
            <a:xfrm>
              <a:off x="324376" y="1781436"/>
              <a:ext cx="3158998" cy="69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dirty="0">
                  <a:solidFill>
                    <a:srgbClr val="000000"/>
                  </a:solidFill>
                  <a:latin typeface="Times New Roman" panose="02020603050405020304" pitchFamily="18" charset="0"/>
                  <a:cs typeface="Adobe Arabic" panose="02040503050201020203" pitchFamily="18" charset="-78"/>
                </a:rPr>
                <a:t>فرص التوظيف</a:t>
              </a:r>
              <a:endParaRPr lang="en-US" sz="3200" b="1" dirty="0">
                <a:solidFill>
                  <a:srgbClr val="000000"/>
                </a:solidFill>
                <a:latin typeface="Times New Roman" panose="02020603050405020304" pitchFamily="18" charset="0"/>
                <a:cs typeface="Adobe Arabic" panose="02040503050201020203" pitchFamily="18" charset="-78"/>
              </a:endParaRPr>
            </a:p>
          </p:txBody>
        </p:sp>
        <p:pic>
          <p:nvPicPr>
            <p:cNvPr id="37" name="Picture 36" descr="Equal opportunities ">
              <a:extLst>
                <a:ext uri="{FF2B5EF4-FFF2-40B4-BE49-F238E27FC236}">
                  <a16:creationId xmlns:a16="http://schemas.microsoft.com/office/drawing/2014/main" id="{3BE6DBB2-9E2F-4E2A-4F38-73F4C7ADB7A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18350" y="3544929"/>
              <a:ext cx="1304602" cy="1304693"/>
            </a:xfrm>
            <a:prstGeom prst="rect">
              <a:avLst/>
            </a:prstGeom>
            <a:noFill/>
            <a:extLst>
              <a:ext uri="{909E8E84-426E-40DD-AFC4-6F175D3DCCD1}">
                <a14:hiddenFill xmlns:a14="http://schemas.microsoft.com/office/drawing/2010/main">
                  <a:solidFill>
                    <a:srgbClr val="FFFFFF"/>
                  </a:solidFill>
                </a14:hiddenFill>
              </a:ext>
            </a:extLst>
          </p:spPr>
        </p:pic>
      </p:grpSp>
      <p:sp>
        <p:nvSpPr>
          <p:cNvPr id="58" name="TextBox 57">
            <a:extLst>
              <a:ext uri="{FF2B5EF4-FFF2-40B4-BE49-F238E27FC236}">
                <a16:creationId xmlns:a16="http://schemas.microsoft.com/office/drawing/2014/main" id="{264DEAE5-DDB8-2B30-DDDC-E06D318F0D3B}"/>
              </a:ext>
            </a:extLst>
          </p:cNvPr>
          <p:cNvSpPr txBox="1"/>
          <p:nvPr/>
        </p:nvSpPr>
        <p:spPr>
          <a:xfrm>
            <a:off x="-5560605" y="3545953"/>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الفرص الوظيفية الناشئة عن التطورات في تكنولوجيا المعلومات والابتكار المستدام؟</a:t>
            </a:r>
            <a:endParaRPr lang="en-US" dirty="0"/>
          </a:p>
        </p:txBody>
      </p:sp>
      <p:pic>
        <p:nvPicPr>
          <p:cNvPr id="59" name="Picture 58">
            <a:extLst>
              <a:ext uri="{FF2B5EF4-FFF2-40B4-BE49-F238E27FC236}">
                <a16:creationId xmlns:a16="http://schemas.microsoft.com/office/drawing/2014/main" id="{F024DD49-45F4-3A6E-A78C-DB0DF3E399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569582" y="1967726"/>
            <a:ext cx="4287207" cy="4381407"/>
          </a:xfrm>
          <a:prstGeom prst="rect">
            <a:avLst/>
          </a:prstGeom>
        </p:spPr>
      </p:pic>
    </p:spTree>
    <p:extLst>
      <p:ext uri="{BB962C8B-B14F-4D97-AF65-F5344CB8AC3E}">
        <p14:creationId xmlns:p14="http://schemas.microsoft.com/office/powerpoint/2010/main" val="7937062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1000"/>
                                        <p:tgtEl>
                                          <p:spTgt spid="54"/>
                                        </p:tgtEl>
                                      </p:cBhvr>
                                    </p:animEffect>
                                    <p:anim calcmode="lin" valueType="num">
                                      <p:cBhvr>
                                        <p:cTn id="15" dur="1000" fill="hold"/>
                                        <p:tgtEl>
                                          <p:spTgt spid="54"/>
                                        </p:tgtEl>
                                        <p:attrNameLst>
                                          <p:attrName>ppt_x</p:attrName>
                                        </p:attrNameLst>
                                      </p:cBhvr>
                                      <p:tavLst>
                                        <p:tav tm="0">
                                          <p:val>
                                            <p:strVal val="#ppt_x"/>
                                          </p:val>
                                        </p:tav>
                                        <p:tav tm="100000">
                                          <p:val>
                                            <p:strVal val="#ppt_x"/>
                                          </p:val>
                                        </p:tav>
                                      </p:tavLst>
                                    </p:anim>
                                    <p:anim calcmode="lin" valueType="num">
                                      <p:cBhvr>
                                        <p:cTn id="1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1000"/>
                                        <p:tgtEl>
                                          <p:spTgt spid="57"/>
                                        </p:tgtEl>
                                      </p:cBhvr>
                                    </p:animEffect>
                                    <p:anim calcmode="lin" valueType="num">
                                      <p:cBhvr>
                                        <p:cTn id="22" dur="1000" fill="hold"/>
                                        <p:tgtEl>
                                          <p:spTgt spid="57"/>
                                        </p:tgtEl>
                                        <p:attrNameLst>
                                          <p:attrName>ppt_x</p:attrName>
                                        </p:attrNameLst>
                                      </p:cBhvr>
                                      <p:tavLst>
                                        <p:tav tm="0">
                                          <p:val>
                                            <p:strVal val="#ppt_x"/>
                                          </p:val>
                                        </p:tav>
                                        <p:tav tm="100000">
                                          <p:val>
                                            <p:strVal val="#ppt_x"/>
                                          </p:val>
                                        </p:tav>
                                      </p:tavLst>
                                    </p:anim>
                                    <p:anim calcmode="lin" valueType="num">
                                      <p:cBhvr>
                                        <p:cTn id="2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1000"/>
                                        <p:tgtEl>
                                          <p:spTgt spid="56"/>
                                        </p:tgtEl>
                                      </p:cBhvr>
                                    </p:animEffect>
                                    <p:anim calcmode="lin" valueType="num">
                                      <p:cBhvr>
                                        <p:cTn id="36" dur="1000" fill="hold"/>
                                        <p:tgtEl>
                                          <p:spTgt spid="56"/>
                                        </p:tgtEl>
                                        <p:attrNameLst>
                                          <p:attrName>ppt_x</p:attrName>
                                        </p:attrNameLst>
                                      </p:cBhvr>
                                      <p:tavLst>
                                        <p:tav tm="0">
                                          <p:val>
                                            <p:strVal val="#ppt_x"/>
                                          </p:val>
                                        </p:tav>
                                        <p:tav tm="100000">
                                          <p:val>
                                            <p:strVal val="#ppt_x"/>
                                          </p:val>
                                        </p:tav>
                                      </p:tavLst>
                                    </p:anim>
                                    <p:anim calcmode="lin" valueType="num">
                                      <p:cBhvr>
                                        <p:cTn id="3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EA7FBFD2-3777-72E9-423D-D09D17CE603C}"/>
              </a:ext>
            </a:extLst>
          </p:cNvPr>
          <p:cNvSpPr txBox="1"/>
          <p:nvPr/>
        </p:nvSpPr>
        <p:spPr>
          <a:xfrm>
            <a:off x="1543498" y="3545953"/>
            <a:ext cx="5009702"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الفرص الوظيفية الناشئة عن التطورات في تكنولوجيا المعلومات والابتكار المستدام؟</a:t>
            </a:r>
            <a:endParaRPr lang="en-US" dirty="0"/>
          </a:p>
        </p:txBody>
      </p:sp>
      <p:pic>
        <p:nvPicPr>
          <p:cNvPr id="3" name="Picture 2">
            <a:extLst>
              <a:ext uri="{FF2B5EF4-FFF2-40B4-BE49-F238E27FC236}">
                <a16:creationId xmlns:a16="http://schemas.microsoft.com/office/drawing/2014/main" id="{48E16B0E-36CD-3F94-43FE-24270D7B49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8" name="Picture 7">
            <a:extLst>
              <a:ext uri="{FF2B5EF4-FFF2-40B4-BE49-F238E27FC236}">
                <a16:creationId xmlns:a16="http://schemas.microsoft.com/office/drawing/2014/main" id="{DB0E54A3-E0B0-E592-058A-13A18B78A56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6254802" y="1711843"/>
            <a:ext cx="5146157" cy="5146157"/>
          </a:xfrm>
          <a:prstGeom prst="rect">
            <a:avLst/>
          </a:prstGeom>
        </p:spPr>
      </p:pic>
    </p:spTree>
    <p:extLst>
      <p:ext uri="{BB962C8B-B14F-4D97-AF65-F5344CB8AC3E}">
        <p14:creationId xmlns:p14="http://schemas.microsoft.com/office/powerpoint/2010/main" val="1976626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EA7FBFD2-3777-72E9-423D-D09D17CE603C}"/>
              </a:ext>
            </a:extLst>
          </p:cNvPr>
          <p:cNvSpPr txBox="1"/>
          <p:nvPr/>
        </p:nvSpPr>
        <p:spPr>
          <a:xfrm>
            <a:off x="-6247952" y="3545953"/>
            <a:ext cx="5009702" cy="72943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الفرص الوظيفية الناشئة عن التطورات في تكنولوجيا المعلومات والابتكار المستدام؟</a:t>
            </a:r>
            <a:endParaRPr lang="en-US" dirty="0"/>
          </a:p>
        </p:txBody>
      </p:sp>
      <p:pic>
        <p:nvPicPr>
          <p:cNvPr id="3" name="Picture 2">
            <a:extLst>
              <a:ext uri="{FF2B5EF4-FFF2-40B4-BE49-F238E27FC236}">
                <a16:creationId xmlns:a16="http://schemas.microsoft.com/office/drawing/2014/main" id="{48E16B0E-36CD-3F94-43FE-24270D7B49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83982" y="1967726"/>
            <a:ext cx="4287207" cy="4381407"/>
          </a:xfrm>
          <a:prstGeom prst="rect">
            <a:avLst/>
          </a:prstGeom>
        </p:spPr>
      </p:pic>
      <p:pic>
        <p:nvPicPr>
          <p:cNvPr id="8" name="Picture 7">
            <a:extLst>
              <a:ext uri="{FF2B5EF4-FFF2-40B4-BE49-F238E27FC236}">
                <a16:creationId xmlns:a16="http://schemas.microsoft.com/office/drawing/2014/main" id="{73F02B92-202D-1908-D908-CE902892D00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D47C7CA3-AB54-CE6D-D3BC-63A062AC9064}"/>
              </a:ext>
            </a:extLst>
          </p:cNvPr>
          <p:cNvSpPr txBox="1"/>
          <p:nvPr/>
        </p:nvSpPr>
        <p:spPr>
          <a:xfrm>
            <a:off x="5215955" y="196772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وظائف تصميم وتطوير تطبيقات وحلول ذكية للمدن الذكية</a:t>
            </a:r>
            <a:endParaRPr lang="en-US" dirty="0"/>
          </a:p>
        </p:txBody>
      </p:sp>
      <p:sp>
        <p:nvSpPr>
          <p:cNvPr id="10" name="TextBox 9">
            <a:extLst>
              <a:ext uri="{FF2B5EF4-FFF2-40B4-BE49-F238E27FC236}">
                <a16:creationId xmlns:a16="http://schemas.microsoft.com/office/drawing/2014/main" id="{48D1E0DA-E4C1-C810-5BCA-1BAF12352E34}"/>
              </a:ext>
            </a:extLst>
          </p:cNvPr>
          <p:cNvSpPr txBox="1"/>
          <p:nvPr/>
        </p:nvSpPr>
        <p:spPr>
          <a:xfrm>
            <a:off x="5215955" y="3000341"/>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وظائف تصميم وتطوير أنظمة لمراقبة الطاقة والمياه والنفايات باستخدام تقنيات الإنترنت الأشياء</a:t>
            </a:r>
            <a:endParaRPr lang="en-US" dirty="0"/>
          </a:p>
        </p:txBody>
      </p:sp>
      <p:sp>
        <p:nvSpPr>
          <p:cNvPr id="11" name="TextBox 10">
            <a:extLst>
              <a:ext uri="{FF2B5EF4-FFF2-40B4-BE49-F238E27FC236}">
                <a16:creationId xmlns:a16="http://schemas.microsoft.com/office/drawing/2014/main" id="{B9C7E050-1131-9879-CECF-266956A94A06}"/>
              </a:ext>
            </a:extLst>
          </p:cNvPr>
          <p:cNvSpPr txBox="1"/>
          <p:nvPr/>
        </p:nvSpPr>
        <p:spPr>
          <a:xfrm>
            <a:off x="5215955" y="445768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dirty="0"/>
              <a:t>وظائف تصميم أنظمة للزراعة الذكية والري المستدام</a:t>
            </a:r>
            <a:endParaRPr lang="en-US" dirty="0"/>
          </a:p>
        </p:txBody>
      </p:sp>
      <p:sp>
        <p:nvSpPr>
          <p:cNvPr id="12" name="TextBox 11">
            <a:extLst>
              <a:ext uri="{FF2B5EF4-FFF2-40B4-BE49-F238E27FC236}">
                <a16:creationId xmlns:a16="http://schemas.microsoft.com/office/drawing/2014/main" id="{CBA003C7-4C8F-75C9-5448-BD6EACC54F81}"/>
              </a:ext>
            </a:extLst>
          </p:cNvPr>
          <p:cNvSpPr txBox="1"/>
          <p:nvPr/>
        </p:nvSpPr>
        <p:spPr>
          <a:xfrm>
            <a:off x="5215955" y="5490302"/>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وظائف خبراء في تحليل البيانات الكبيرة لتحقيق الكفاءة في استهلاك الطاقة والموارد</a:t>
            </a:r>
            <a:endParaRPr lang="en-US" dirty="0"/>
          </a:p>
        </p:txBody>
      </p:sp>
    </p:spTree>
    <p:extLst>
      <p:ext uri="{BB962C8B-B14F-4D97-AF65-F5344CB8AC3E}">
        <p14:creationId xmlns:p14="http://schemas.microsoft.com/office/powerpoint/2010/main" val="4234534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8" name="Picture 7">
            <a:extLst>
              <a:ext uri="{FF2B5EF4-FFF2-40B4-BE49-F238E27FC236}">
                <a16:creationId xmlns:a16="http://schemas.microsoft.com/office/drawing/2014/main" id="{73F02B92-202D-1908-D908-CE902892D00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D47C7CA3-AB54-CE6D-D3BC-63A062AC9064}"/>
              </a:ext>
            </a:extLst>
          </p:cNvPr>
          <p:cNvSpPr txBox="1"/>
          <p:nvPr/>
        </p:nvSpPr>
        <p:spPr>
          <a:xfrm>
            <a:off x="5215955" y="204392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وظائف في مجال إدارة الابتكار وريادة الأعمال لتطوير حلول ومنتجات خضراء</a:t>
            </a:r>
            <a:endParaRPr lang="en-US" dirty="0"/>
          </a:p>
        </p:txBody>
      </p:sp>
      <p:sp>
        <p:nvSpPr>
          <p:cNvPr id="10" name="TextBox 9">
            <a:extLst>
              <a:ext uri="{FF2B5EF4-FFF2-40B4-BE49-F238E27FC236}">
                <a16:creationId xmlns:a16="http://schemas.microsoft.com/office/drawing/2014/main" id="{48D1E0DA-E4C1-C810-5BCA-1BAF12352E34}"/>
              </a:ext>
            </a:extLst>
          </p:cNvPr>
          <p:cNvSpPr txBox="1"/>
          <p:nvPr/>
        </p:nvSpPr>
        <p:spPr>
          <a:xfrm>
            <a:off x="5215955" y="335969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وظائف في مجال تصميم وإدارة الشبكات الذكية النظيفة</a:t>
            </a:r>
            <a:endParaRPr lang="en-US" dirty="0"/>
          </a:p>
        </p:txBody>
      </p:sp>
      <p:sp>
        <p:nvSpPr>
          <p:cNvPr id="11" name="TextBox 10">
            <a:extLst>
              <a:ext uri="{FF2B5EF4-FFF2-40B4-BE49-F238E27FC236}">
                <a16:creationId xmlns:a16="http://schemas.microsoft.com/office/drawing/2014/main" id="{B9C7E050-1131-9879-CECF-266956A94A06}"/>
              </a:ext>
            </a:extLst>
          </p:cNvPr>
          <p:cNvSpPr txBox="1"/>
          <p:nvPr/>
        </p:nvSpPr>
        <p:spPr>
          <a:xfrm>
            <a:off x="5215955" y="4250733"/>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وظائف للعمل على تطوير تطبيقات الهاتف المتنقل لمساعدة المستهلكين على اتخاذ قرارات مستدامة</a:t>
            </a:r>
            <a:endParaRPr lang="en-US" dirty="0"/>
          </a:p>
        </p:txBody>
      </p:sp>
      <p:sp>
        <p:nvSpPr>
          <p:cNvPr id="12" name="TextBox 11">
            <a:extLst>
              <a:ext uri="{FF2B5EF4-FFF2-40B4-BE49-F238E27FC236}">
                <a16:creationId xmlns:a16="http://schemas.microsoft.com/office/drawing/2014/main" id="{CBA003C7-4C8F-75C9-5448-BD6EACC54F81}"/>
              </a:ext>
            </a:extLst>
          </p:cNvPr>
          <p:cNvSpPr txBox="1"/>
          <p:nvPr/>
        </p:nvSpPr>
        <p:spPr>
          <a:xfrm>
            <a:off x="5215955" y="556650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dirty="0"/>
              <a:t>وظائف في قطاعات الطاقة المتجددة والنقل النظيف والصناعات الخضراء</a:t>
            </a:r>
            <a:endParaRPr lang="en-US" dirty="0"/>
          </a:p>
        </p:txBody>
      </p:sp>
    </p:spTree>
    <p:extLst>
      <p:ext uri="{BB962C8B-B14F-4D97-AF65-F5344CB8AC3E}">
        <p14:creationId xmlns:p14="http://schemas.microsoft.com/office/powerpoint/2010/main" val="1508708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أدوات التكنولوجيا والابتكار المستدام في المؤسسات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8" name="Picture 7">
            <a:extLst>
              <a:ext uri="{FF2B5EF4-FFF2-40B4-BE49-F238E27FC236}">
                <a16:creationId xmlns:a16="http://schemas.microsoft.com/office/drawing/2014/main" id="{73F02B92-202D-1908-D908-CE902892D0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5911902" y="1711843"/>
            <a:ext cx="5146157" cy="5146157"/>
          </a:xfrm>
          <a:prstGeom prst="rect">
            <a:avLst/>
          </a:prstGeom>
        </p:spPr>
      </p:pic>
      <p:grpSp>
        <p:nvGrpSpPr>
          <p:cNvPr id="46" name="Group 45">
            <a:extLst>
              <a:ext uri="{FF2B5EF4-FFF2-40B4-BE49-F238E27FC236}">
                <a16:creationId xmlns:a16="http://schemas.microsoft.com/office/drawing/2014/main" id="{3EF56C99-7289-D147-70BA-562DEFBBEB95}"/>
              </a:ext>
            </a:extLst>
          </p:cNvPr>
          <p:cNvGrpSpPr/>
          <p:nvPr/>
        </p:nvGrpSpPr>
        <p:grpSpPr>
          <a:xfrm>
            <a:off x="7851238" y="2006810"/>
            <a:ext cx="2892961" cy="3737965"/>
            <a:chOff x="7851238" y="1711843"/>
            <a:chExt cx="2892961" cy="3737965"/>
          </a:xfrm>
        </p:grpSpPr>
        <p:sp>
          <p:nvSpPr>
            <p:cNvPr id="42" name="شكل حر: شكل 30">
              <a:extLst>
                <a:ext uri="{FF2B5EF4-FFF2-40B4-BE49-F238E27FC236}">
                  <a16:creationId xmlns:a16="http://schemas.microsoft.com/office/drawing/2014/main" id="{F491C5CE-2195-47D4-B4AC-FE133F433D44}"/>
                </a:ext>
              </a:extLst>
            </p:cNvPr>
            <p:cNvSpPr/>
            <p:nvPr/>
          </p:nvSpPr>
          <p:spPr>
            <a:xfrm>
              <a:off x="7894351" y="2629497"/>
              <a:ext cx="2827823" cy="282031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43" name="مربع نص 28">
              <a:extLst>
                <a:ext uri="{FF2B5EF4-FFF2-40B4-BE49-F238E27FC236}">
                  <a16:creationId xmlns:a16="http://schemas.microsoft.com/office/drawing/2014/main" id="{1437790B-1546-4690-A8E5-E33CEC97F22B}"/>
                </a:ext>
              </a:extLst>
            </p:cNvPr>
            <p:cNvSpPr txBox="1"/>
            <p:nvPr/>
          </p:nvSpPr>
          <p:spPr>
            <a:xfrm>
              <a:off x="7851238" y="4243542"/>
              <a:ext cx="2892961" cy="923591"/>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الطاقة المتجددة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Picture 15" descr="Renewable energy ">
              <a:extLst>
                <a:ext uri="{FF2B5EF4-FFF2-40B4-BE49-F238E27FC236}">
                  <a16:creationId xmlns:a16="http://schemas.microsoft.com/office/drawing/2014/main" id="{29F4DC90-CCF3-DCB2-55DB-08BB5FCA0E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8987" y="1711843"/>
              <a:ext cx="1445592" cy="14455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a:extLst>
              <a:ext uri="{FF2B5EF4-FFF2-40B4-BE49-F238E27FC236}">
                <a16:creationId xmlns:a16="http://schemas.microsoft.com/office/drawing/2014/main" id="{AA1C5A6F-DFF0-BB6A-A37F-C9DC9EB75720}"/>
              </a:ext>
            </a:extLst>
          </p:cNvPr>
          <p:cNvGrpSpPr/>
          <p:nvPr/>
        </p:nvGrpSpPr>
        <p:grpSpPr>
          <a:xfrm>
            <a:off x="4736339" y="2265569"/>
            <a:ext cx="2827824" cy="3479197"/>
            <a:chOff x="4736339" y="1970602"/>
            <a:chExt cx="2827824" cy="3479197"/>
          </a:xfrm>
        </p:grpSpPr>
        <p:sp>
          <p:nvSpPr>
            <p:cNvPr id="40" name="شكل حر: شكل 30">
              <a:extLst>
                <a:ext uri="{FF2B5EF4-FFF2-40B4-BE49-F238E27FC236}">
                  <a16:creationId xmlns:a16="http://schemas.microsoft.com/office/drawing/2014/main" id="{2CB50013-6639-4D43-AC3F-5382DBD2FB4B}"/>
                </a:ext>
              </a:extLst>
            </p:cNvPr>
            <p:cNvSpPr/>
            <p:nvPr/>
          </p:nvSpPr>
          <p:spPr>
            <a:xfrm>
              <a:off x="4736339" y="2629497"/>
              <a:ext cx="2827822" cy="2820302"/>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41" name="مربع نص 28">
              <a:extLst>
                <a:ext uri="{FF2B5EF4-FFF2-40B4-BE49-F238E27FC236}">
                  <a16:creationId xmlns:a16="http://schemas.microsoft.com/office/drawing/2014/main" id="{C60CBE79-6820-4C83-9C92-507375BA3786}"/>
                </a:ext>
              </a:extLst>
            </p:cNvPr>
            <p:cNvSpPr txBox="1"/>
            <p:nvPr/>
          </p:nvSpPr>
          <p:spPr>
            <a:xfrm>
              <a:off x="4750874" y="4266248"/>
              <a:ext cx="2813289" cy="764544"/>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كفاءة الطاقة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Picture 16" descr="Energy ">
              <a:extLst>
                <a:ext uri="{FF2B5EF4-FFF2-40B4-BE49-F238E27FC236}">
                  <a16:creationId xmlns:a16="http://schemas.microsoft.com/office/drawing/2014/main" id="{AFF3B93A-F815-4500-9963-DBF0C6AEEF9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0975" y="1970602"/>
              <a:ext cx="1445592" cy="14455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2CF2DA43-28FB-4CA6-0EEB-4BB068990FD3}"/>
              </a:ext>
            </a:extLst>
          </p:cNvPr>
          <p:cNvGrpSpPr/>
          <p:nvPr/>
        </p:nvGrpSpPr>
        <p:grpSpPr>
          <a:xfrm>
            <a:off x="1578327" y="2205767"/>
            <a:ext cx="2827822" cy="3539001"/>
            <a:chOff x="1578327" y="1910800"/>
            <a:chExt cx="2827822" cy="3539001"/>
          </a:xfrm>
        </p:grpSpPr>
        <p:sp>
          <p:nvSpPr>
            <p:cNvPr id="44" name="شكل حر: شكل 30">
              <a:extLst>
                <a:ext uri="{FF2B5EF4-FFF2-40B4-BE49-F238E27FC236}">
                  <a16:creationId xmlns:a16="http://schemas.microsoft.com/office/drawing/2014/main" id="{54D5D9CD-9F6D-4332-9BBF-DBD75C1AEBDB}"/>
                </a:ext>
              </a:extLst>
            </p:cNvPr>
            <p:cNvSpPr/>
            <p:nvPr/>
          </p:nvSpPr>
          <p:spPr>
            <a:xfrm>
              <a:off x="1578327" y="2629497"/>
              <a:ext cx="2827822" cy="282030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45" name="مربع نص 28">
              <a:extLst>
                <a:ext uri="{FF2B5EF4-FFF2-40B4-BE49-F238E27FC236}">
                  <a16:creationId xmlns:a16="http://schemas.microsoft.com/office/drawing/2014/main" id="{C5551524-1D58-4521-83D0-B4A7691B2D35}"/>
                </a:ext>
              </a:extLst>
            </p:cNvPr>
            <p:cNvSpPr txBox="1"/>
            <p:nvPr/>
          </p:nvSpPr>
          <p:spPr>
            <a:xfrm>
              <a:off x="1643009" y="4177041"/>
              <a:ext cx="2633190" cy="796364"/>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النفايات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8" name="Picture 17" descr="Recycle bin ">
              <a:extLst>
                <a:ext uri="{FF2B5EF4-FFF2-40B4-BE49-F238E27FC236}">
                  <a16:creationId xmlns:a16="http://schemas.microsoft.com/office/drawing/2014/main" id="{736E00EE-3811-805A-A83B-E0FE661D6CA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504" y="1910800"/>
              <a:ext cx="1481979" cy="148194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543186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أدوات التكنولوجيا والابتكار المستدام في المؤسسات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9" name="Group 48">
            <a:extLst>
              <a:ext uri="{FF2B5EF4-FFF2-40B4-BE49-F238E27FC236}">
                <a16:creationId xmlns:a16="http://schemas.microsoft.com/office/drawing/2014/main" id="{20B84F42-5F4C-ED76-95EC-2BAC3EDF5206}"/>
              </a:ext>
            </a:extLst>
          </p:cNvPr>
          <p:cNvGrpSpPr/>
          <p:nvPr/>
        </p:nvGrpSpPr>
        <p:grpSpPr>
          <a:xfrm>
            <a:off x="7874297" y="2096773"/>
            <a:ext cx="2847872" cy="3582724"/>
            <a:chOff x="7874297" y="5754373"/>
            <a:chExt cx="2847872" cy="3582724"/>
          </a:xfrm>
        </p:grpSpPr>
        <p:sp>
          <p:nvSpPr>
            <p:cNvPr id="38" name="شكل حر: شكل 30">
              <a:extLst>
                <a:ext uri="{FF2B5EF4-FFF2-40B4-BE49-F238E27FC236}">
                  <a16:creationId xmlns:a16="http://schemas.microsoft.com/office/drawing/2014/main" id="{FAD15C57-C695-47B7-A602-69BFA152FB62}"/>
                </a:ext>
              </a:extLst>
            </p:cNvPr>
            <p:cNvSpPr/>
            <p:nvPr/>
          </p:nvSpPr>
          <p:spPr>
            <a:xfrm>
              <a:off x="7894349" y="6516793"/>
              <a:ext cx="2827820" cy="282030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39" name="مربع نص 28">
              <a:extLst>
                <a:ext uri="{FF2B5EF4-FFF2-40B4-BE49-F238E27FC236}">
                  <a16:creationId xmlns:a16="http://schemas.microsoft.com/office/drawing/2014/main" id="{23F54EE5-D02D-4035-8FDB-D4588931CD1D}"/>
                </a:ext>
              </a:extLst>
            </p:cNvPr>
            <p:cNvSpPr txBox="1"/>
            <p:nvPr/>
          </p:nvSpPr>
          <p:spPr>
            <a:xfrm>
              <a:off x="7874297" y="8021173"/>
              <a:ext cx="2847658" cy="943300"/>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النقل المستدام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Picture 18" descr="Green ">
              <a:extLst>
                <a:ext uri="{FF2B5EF4-FFF2-40B4-BE49-F238E27FC236}">
                  <a16:creationId xmlns:a16="http://schemas.microsoft.com/office/drawing/2014/main" id="{9574E7DC-6C27-239C-D347-EB18BF8897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384" y="5754373"/>
              <a:ext cx="1541757" cy="15417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Group 49">
            <a:extLst>
              <a:ext uri="{FF2B5EF4-FFF2-40B4-BE49-F238E27FC236}">
                <a16:creationId xmlns:a16="http://schemas.microsoft.com/office/drawing/2014/main" id="{06F9B071-288B-3E4D-3EAB-8010692C5DB2}"/>
              </a:ext>
            </a:extLst>
          </p:cNvPr>
          <p:cNvGrpSpPr/>
          <p:nvPr/>
        </p:nvGrpSpPr>
        <p:grpSpPr>
          <a:xfrm>
            <a:off x="4517040" y="2161115"/>
            <a:ext cx="3357800" cy="3518382"/>
            <a:chOff x="4517040" y="5818715"/>
            <a:chExt cx="3357800" cy="3518382"/>
          </a:xfrm>
        </p:grpSpPr>
        <p:grpSp>
          <p:nvGrpSpPr>
            <p:cNvPr id="32" name="Group 31">
              <a:extLst>
                <a:ext uri="{FF2B5EF4-FFF2-40B4-BE49-F238E27FC236}">
                  <a16:creationId xmlns:a16="http://schemas.microsoft.com/office/drawing/2014/main" id="{E1E506E9-B25A-4AFE-AF31-E90DDA797B34}"/>
                </a:ext>
              </a:extLst>
            </p:cNvPr>
            <p:cNvGrpSpPr/>
            <p:nvPr/>
          </p:nvGrpSpPr>
          <p:grpSpPr>
            <a:xfrm>
              <a:off x="4517040" y="6516793"/>
              <a:ext cx="3357800" cy="2820304"/>
              <a:chOff x="1509372" y="2293276"/>
              <a:chExt cx="1651279" cy="1387734"/>
            </a:xfrm>
          </p:grpSpPr>
          <p:sp>
            <p:nvSpPr>
              <p:cNvPr id="36" name="شكل حر: شكل 30">
                <a:extLst>
                  <a:ext uri="{FF2B5EF4-FFF2-40B4-BE49-F238E27FC236}">
                    <a16:creationId xmlns:a16="http://schemas.microsoft.com/office/drawing/2014/main" id="{A1D93887-1F0E-4FFD-96D9-4B8D06A2D7ED}"/>
                  </a:ext>
                </a:extLst>
              </p:cNvPr>
              <p:cNvSpPr/>
              <p:nvPr/>
            </p:nvSpPr>
            <p:spPr>
              <a:xfrm>
                <a:off x="1617218" y="2293276"/>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37" name="مربع نص 28">
                <a:extLst>
                  <a:ext uri="{FF2B5EF4-FFF2-40B4-BE49-F238E27FC236}">
                    <a16:creationId xmlns:a16="http://schemas.microsoft.com/office/drawing/2014/main" id="{0A03F7EF-72D0-4419-9234-08EC4AE9E6E1}"/>
                  </a:ext>
                </a:extLst>
              </p:cNvPr>
              <p:cNvSpPr txBox="1"/>
              <p:nvPr/>
            </p:nvSpPr>
            <p:spPr>
              <a:xfrm>
                <a:off x="1509372" y="3016054"/>
                <a:ext cx="1651279" cy="401536"/>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التقنيات الذكية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8" name="Picture 27" descr="Smart contracts ">
              <a:extLst>
                <a:ext uri="{FF2B5EF4-FFF2-40B4-BE49-F238E27FC236}">
                  <a16:creationId xmlns:a16="http://schemas.microsoft.com/office/drawing/2014/main" id="{59A84F17-BF75-4448-AAFD-804FB18A1885}"/>
                </a:ext>
              </a:extLst>
            </p:cNvPr>
            <p:cNvPicPr>
              <a:picLocks noChangeAspect="1" noChangeArrowheads="1"/>
            </p:cNvPicPr>
            <p:nvPr/>
          </p:nvPicPr>
          <p:blipFill>
            <a:blip r:embed="rId3">
              <a:duotone>
                <a:prstClr val="black"/>
                <a:srgbClr val="168489">
                  <a:tint val="45000"/>
                  <a:satMod val="400000"/>
                </a:srgbClr>
              </a:duotone>
              <a:extLst>
                <a:ext uri="{28A0092B-C50C-407E-A947-70E740481C1C}">
                  <a14:useLocalDpi xmlns:a14="http://schemas.microsoft.com/office/drawing/2010/main" val="0"/>
                </a:ext>
              </a:extLst>
            </a:blip>
            <a:srcRect/>
            <a:stretch>
              <a:fillRect/>
            </a:stretch>
          </p:blipFill>
          <p:spPr bwMode="auto">
            <a:xfrm>
              <a:off x="5425311" y="5818715"/>
              <a:ext cx="1298220" cy="12981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1" name="Group 50">
            <a:extLst>
              <a:ext uri="{FF2B5EF4-FFF2-40B4-BE49-F238E27FC236}">
                <a16:creationId xmlns:a16="http://schemas.microsoft.com/office/drawing/2014/main" id="{02A32005-1C0E-7C74-D139-75A850D81672}"/>
              </a:ext>
            </a:extLst>
          </p:cNvPr>
          <p:cNvGrpSpPr/>
          <p:nvPr/>
        </p:nvGrpSpPr>
        <p:grpSpPr>
          <a:xfrm>
            <a:off x="1447801" y="2188263"/>
            <a:ext cx="3069233" cy="3491234"/>
            <a:chOff x="1447801" y="5845863"/>
            <a:chExt cx="3069233" cy="3491234"/>
          </a:xfrm>
        </p:grpSpPr>
        <p:grpSp>
          <p:nvGrpSpPr>
            <p:cNvPr id="33" name="Group 32">
              <a:extLst>
                <a:ext uri="{FF2B5EF4-FFF2-40B4-BE49-F238E27FC236}">
                  <a16:creationId xmlns:a16="http://schemas.microsoft.com/office/drawing/2014/main" id="{7DE12065-6B3F-4A91-A2D9-353E26A65D47}"/>
                </a:ext>
              </a:extLst>
            </p:cNvPr>
            <p:cNvGrpSpPr/>
            <p:nvPr/>
          </p:nvGrpSpPr>
          <p:grpSpPr>
            <a:xfrm>
              <a:off x="1447801" y="6516793"/>
              <a:ext cx="3069233" cy="2820304"/>
              <a:chOff x="0" y="2293276"/>
              <a:chExt cx="1509369" cy="1387734"/>
            </a:xfrm>
          </p:grpSpPr>
          <p:sp>
            <p:nvSpPr>
              <p:cNvPr id="34" name="شكل حر: شكل 30">
                <a:extLst>
                  <a:ext uri="{FF2B5EF4-FFF2-40B4-BE49-F238E27FC236}">
                    <a16:creationId xmlns:a16="http://schemas.microsoft.com/office/drawing/2014/main" id="{98E210DC-3FC2-47D3-BA4D-071808530DAD}"/>
                  </a:ext>
                </a:extLst>
              </p:cNvPr>
              <p:cNvSpPr/>
              <p:nvPr/>
            </p:nvSpPr>
            <p:spPr>
              <a:xfrm>
                <a:off x="64189" y="2293276"/>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35" name="مربع نص 28">
                <a:extLst>
                  <a:ext uri="{FF2B5EF4-FFF2-40B4-BE49-F238E27FC236}">
                    <a16:creationId xmlns:a16="http://schemas.microsoft.com/office/drawing/2014/main" id="{BEECA069-01E6-4791-AACB-3E8BE58236B3}"/>
                  </a:ext>
                </a:extLst>
              </p:cNvPr>
              <p:cNvSpPr txBox="1"/>
              <p:nvPr/>
            </p:nvSpPr>
            <p:spPr>
              <a:xfrm>
                <a:off x="0" y="3033505"/>
                <a:ext cx="1509369" cy="366633"/>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الابتكار المستدام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9" name="Picture 28" descr="Green energy ">
              <a:extLst>
                <a:ext uri="{FF2B5EF4-FFF2-40B4-BE49-F238E27FC236}">
                  <a16:creationId xmlns:a16="http://schemas.microsoft.com/office/drawing/2014/main" id="{C638CFFF-417F-9A5D-DC86-DF99B7510D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3773" y="5845863"/>
              <a:ext cx="1509641" cy="150960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74968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مفهوم القيادة الاستراتيجية المستدامة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id="{1118E50F-9080-FFD7-752F-6CD4CA1C2AA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13158370"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975E332A-03C2-AC24-7DBD-F1400A08F1DA}"/>
              </a:ext>
            </a:extLst>
          </p:cNvPr>
          <p:cNvSpPr txBox="1"/>
          <p:nvPr/>
        </p:nvSpPr>
        <p:spPr>
          <a:xfrm>
            <a:off x="-7964617" y="366718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نشاط </a:t>
            </a:r>
            <a:r>
              <a:rPr lang="ar-SA" dirty="0"/>
              <a:t>تعارف المشاركين</a:t>
            </a:r>
            <a:endParaRPr lang="en-US" dirty="0"/>
          </a:p>
        </p:txBody>
      </p:sp>
      <p:pic>
        <p:nvPicPr>
          <p:cNvPr id="9" name="Picture 8">
            <a:extLst>
              <a:ext uri="{FF2B5EF4-FFF2-40B4-BE49-F238E27FC236}">
                <a16:creationId xmlns:a16="http://schemas.microsoft.com/office/drawing/2014/main" id="{41FCCC45-F6EC-CEDC-C859-31210AD54B3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931" y="2036879"/>
            <a:ext cx="4577891" cy="4577891"/>
          </a:xfrm>
          <a:prstGeom prst="rect">
            <a:avLst/>
          </a:prstGeom>
          <a:noFill/>
          <a:ln>
            <a:noFill/>
          </a:ln>
        </p:spPr>
      </p:pic>
      <p:sp>
        <p:nvSpPr>
          <p:cNvPr id="10" name="TextBox 9">
            <a:extLst>
              <a:ext uri="{FF2B5EF4-FFF2-40B4-BE49-F238E27FC236}">
                <a16:creationId xmlns:a16="http://schemas.microsoft.com/office/drawing/2014/main" id="{FAE0F553-C859-5569-3A7E-2F2AB8C2C5BD}"/>
              </a:ext>
            </a:extLst>
          </p:cNvPr>
          <p:cNvSpPr txBox="1"/>
          <p:nvPr/>
        </p:nvSpPr>
        <p:spPr>
          <a:xfrm>
            <a:off x="6096000" y="3532495"/>
            <a:ext cx="5578930"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latin typeface="Sakkal Majalla" panose="02000000000000000000" pitchFamily="2" charset="-78"/>
                <a:cs typeface="Sakkal Majalla" panose="02000000000000000000" pitchFamily="2" charset="-78"/>
              </a:rPr>
              <a:t>القيادة الاستراتيجية المستدامة هي نمط من القيادة يركز على تحقيق الأهداف الاستراتيجية للمنظمة على المدى الطويل </a:t>
            </a:r>
            <a:endParaRPr lang="en-US"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1050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قياس وتقييم الأداء المستدام</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مؤشرات الأداء المستدام ونظم التقييم</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8965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تحليل وتقييم الأداء المستدام للمؤسسة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72176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أدوات قياس الأثر الاجتماعي والبيئي للمؤسسة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24499855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90DE40-7F1E-4239-9133-4AAEC1420844}"/>
              </a:ext>
            </a:extLst>
          </p:cNvPr>
          <p:cNvSpPr txBox="1"/>
          <p:nvPr/>
        </p:nvSpPr>
        <p:spPr>
          <a:xfrm>
            <a:off x="5009536" y="2311355"/>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كيف نقيس الاستدامة؟</a:t>
            </a:r>
            <a:endParaRPr lang="en-US"/>
          </a:p>
        </p:txBody>
      </p:sp>
      <p:sp>
        <p:nvSpPr>
          <p:cNvPr id="4" name="TextBox 3">
            <a:extLst>
              <a:ext uri="{FF2B5EF4-FFF2-40B4-BE49-F238E27FC236}">
                <a16:creationId xmlns:a16="http://schemas.microsoft.com/office/drawing/2014/main" id="{46AC71B9-84C2-404D-9C97-1B41B0B067AC}"/>
              </a:ext>
            </a:extLst>
          </p:cNvPr>
          <p:cNvSpPr txBox="1"/>
          <p:nvPr/>
        </p:nvSpPr>
        <p:spPr>
          <a:xfrm>
            <a:off x="4560764" y="4532264"/>
            <a:ext cx="7405094"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en-US">
                <a:hlinkClick r:id="rId3">
                  <a:extLst>
                    <a:ext uri="{A12FA001-AC4F-418D-AE19-62706E023703}">
                      <ahyp:hlinkClr xmlns:ahyp="http://schemas.microsoft.com/office/drawing/2018/hyperlinkcolor" val="tx"/>
                    </a:ext>
                  </a:extLst>
                </a:hlinkClick>
              </a:rPr>
              <a:t>https://youtu.be/4nxgLTvcmZ4?si=oDfnvKX-aue8NyHp</a:t>
            </a:r>
            <a:endParaRPr lang="en-US"/>
          </a:p>
        </p:txBody>
      </p:sp>
      <p:pic>
        <p:nvPicPr>
          <p:cNvPr id="24" name="Picture 23" descr="Youtube-logo png images for free download – Pngset.com">
            <a:extLst>
              <a:ext uri="{FF2B5EF4-FFF2-40B4-BE49-F238E27FC236}">
                <a16:creationId xmlns:a16="http://schemas.microsoft.com/office/drawing/2014/main" id="{879D99FE-8FDC-F372-413F-0D442DF89E8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4700" b="95900" l="5500" r="93700">
                        <a14:foregroundMark x1="28600" y1="16300" x2="28600" y2="16300"/>
                        <a14:foregroundMark x1="46200" y1="16900" x2="64400" y2="20500"/>
                        <a14:foregroundMark x1="64400" y1="20500" x2="83500" y2="38600"/>
                        <a14:foregroundMark x1="83500" y1="38600" x2="81300" y2="61500"/>
                        <a14:foregroundMark x1="81300" y1="61500" x2="63200" y2="79900"/>
                        <a14:foregroundMark x1="63200" y1="79900" x2="28200" y2="80100"/>
                        <a14:foregroundMark x1="28200" y1="80100" x2="15100" y2="58100"/>
                        <a14:foregroundMark x1="15100" y1="58100" x2="20400" y2="33200"/>
                        <a14:foregroundMark x1="20400" y1="33200" x2="24000" y2="28100"/>
                        <a14:foregroundMark x1="50600" y1="49700" x2="49600" y2="52900"/>
                        <a14:foregroundMark x1="66700" y1="26200" x2="45900" y2="20000"/>
                        <a14:foregroundMark x1="45900" y1="20000" x2="18300" y2="33300"/>
                        <a14:foregroundMark x1="18300" y1="33300" x2="10100" y2="57900"/>
                        <a14:foregroundMark x1="10100" y1="57900" x2="13900" y2="76300"/>
                        <a14:foregroundMark x1="13900" y1="76300" x2="42000" y2="86100"/>
                        <a14:foregroundMark x1="42000" y1="86100" x2="71100" y2="79800"/>
                        <a14:foregroundMark x1="71100" y1="79800" x2="87100" y2="48500"/>
                        <a14:foregroundMark x1="87100" y1="48500" x2="83000" y2="23800"/>
                        <a14:foregroundMark x1="83000" y1="23800" x2="58700" y2="13200"/>
                        <a14:foregroundMark x1="58700" y1="13200" x2="25200" y2="12100"/>
                        <a14:foregroundMark x1="35200" y1="17400" x2="26000" y2="21900"/>
                        <a14:foregroundMark x1="26000" y1="21900" x2="9300" y2="40400"/>
                        <a14:foregroundMark x1="9300" y1="40400" x2="5600" y2="60100"/>
                        <a14:foregroundMark x1="48100" y1="51600" x2="56500" y2="51600"/>
                        <a14:foregroundMark x1="56500" y1="51600" x2="54200" y2="49700"/>
                        <a14:foregroundMark x1="48100" y1="55700" x2="57200" y2="53800"/>
                        <a14:foregroundMark x1="57200" y1="53800" x2="57200" y2="57400"/>
                        <a14:foregroundMark x1="59900" y1="44700" x2="45200" y2="51400"/>
                        <a14:foregroundMark x1="45200" y1="51400" x2="52800" y2="52200"/>
                        <a14:foregroundMark x1="52800" y1="52200" x2="53800" y2="45700"/>
                        <a14:foregroundMark x1="74300" y1="64300" x2="71200" y2="73000"/>
                        <a14:foregroundMark x1="71200" y1="73000" x2="84600" y2="59500"/>
                        <a14:foregroundMark x1="84600" y1="59500" x2="82000" y2="65800"/>
                        <a14:foregroundMark x1="70700" y1="79600" x2="48600" y2="93400"/>
                        <a14:foregroundMark x1="48600" y1="93400" x2="54000" y2="95900"/>
                        <a14:foregroundMark x1="91900" y1="64800" x2="93700" y2="42000"/>
                        <a14:foregroundMark x1="93700" y1="42000" x2="93600" y2="41500"/>
                        <a14:foregroundMark x1="68400" y1="11600" x2="47100" y2="8700"/>
                        <a14:foregroundMark x1="47100" y1="8700" x2="42400" y2="9300"/>
                        <a14:foregroundMark x1="61600" y1="9100" x2="53100" y2="4700"/>
                        <a14:foregroundMark x1="53100" y1="4700" x2="46600" y2="4700"/>
                        <a14:foregroundMark x1="52500" y1="48900" x2="45600" y2="54200"/>
                        <a14:foregroundMark x1="45600" y1="54200" x2="45600" y2="54000"/>
                        <a14:foregroundMark x1="65900" y1="35100" x2="43800" y2="36300"/>
                        <a14:foregroundMark x1="43800" y1="36300" x2="16000" y2="55400"/>
                        <a14:foregroundMark x1="16000" y1="55400" x2="34900" y2="66400"/>
                        <a14:foregroundMark x1="34900" y1="66400" x2="63800" y2="58000"/>
                        <a14:foregroundMark x1="63800" y1="58000" x2="63100" y2="35400"/>
                        <a14:foregroundMark x1="63100" y1="35400" x2="31200" y2="37500"/>
                        <a14:foregroundMark x1="31200" y1="37500" x2="30500" y2="50600"/>
                        <a14:foregroundMark x1="72000" y1="39600" x2="67900" y2="58500"/>
                        <a14:foregroundMark x1="67900" y1="58500" x2="36200" y2="63400"/>
                        <a14:foregroundMark x1="36200" y1="63400" x2="45100" y2="40600"/>
                        <a14:foregroundMark x1="45100" y1="40600" x2="44800" y2="57100"/>
                        <a14:foregroundMark x1="44800" y1="57100" x2="48500" y2="43200"/>
                        <a14:foregroundMark x1="48500" y1="43200" x2="29800" y2="48200"/>
                        <a14:foregroundMark x1="29800" y1="48200" x2="48800" y2="55700"/>
                        <a14:foregroundMark x1="48800" y1="55700" x2="58600" y2="46700"/>
                        <a14:foregroundMark x1="58600" y1="46700" x2="53400" y2="57200"/>
                        <a14:foregroundMark x1="53400" y1="57200" x2="58500" y2="62800"/>
                        <a14:foregroundMark x1="58500" y1="62800" x2="43200" y2="64300"/>
                        <a14:foregroundMark x1="77100" y1="42500" x2="64600" y2="59700"/>
                        <a14:foregroundMark x1="64600" y1="59700" x2="79000" y2="47900"/>
                        <a14:foregroundMark x1="79000" y1="47900" x2="73400" y2="40800"/>
                        <a14:foregroundMark x1="73400" y1="40800" x2="46900" y2="32800"/>
                        <a14:foregroundMark x1="46900" y1="32800" x2="28300" y2="37500"/>
                        <a14:foregroundMark x1="28300" y1="37500" x2="32300" y2="45500"/>
                        <a14:foregroundMark x1="32300" y1="45500" x2="31200" y2="51400"/>
                      </a14:backgroundRemoval>
                    </a14:imgEffect>
                  </a14:imgLayer>
                </a14:imgProps>
              </a:ext>
              <a:ext uri="{28A0092B-C50C-407E-A947-70E740481C1C}">
                <a14:useLocalDpi xmlns:a14="http://schemas.microsoft.com/office/drawing/2010/main" val="0"/>
              </a:ext>
            </a:extLst>
          </a:blip>
          <a:srcRect/>
          <a:stretch>
            <a:fillRect/>
          </a:stretch>
        </p:blipFill>
        <p:spPr bwMode="auto">
          <a:xfrm>
            <a:off x="1257300" y="2311355"/>
            <a:ext cx="2600007" cy="2562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90794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مؤشرات الأداء المستدام ونظم التقييم</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7" name="Group 46">
            <a:extLst>
              <a:ext uri="{FF2B5EF4-FFF2-40B4-BE49-F238E27FC236}">
                <a16:creationId xmlns:a16="http://schemas.microsoft.com/office/drawing/2014/main" id="{B6103621-6222-6F4A-0BDF-8CE12244CBDB}"/>
              </a:ext>
            </a:extLst>
          </p:cNvPr>
          <p:cNvGrpSpPr/>
          <p:nvPr/>
        </p:nvGrpSpPr>
        <p:grpSpPr>
          <a:xfrm>
            <a:off x="736614" y="2463792"/>
            <a:ext cx="1961523" cy="3350491"/>
            <a:chOff x="736614" y="2832501"/>
            <a:chExt cx="1961523" cy="3350491"/>
          </a:xfrm>
        </p:grpSpPr>
        <p:pic>
          <p:nvPicPr>
            <p:cNvPr id="3" name="Picture 2" descr="Task ">
              <a:extLst>
                <a:ext uri="{FF2B5EF4-FFF2-40B4-BE49-F238E27FC236}">
                  <a16:creationId xmlns:a16="http://schemas.microsoft.com/office/drawing/2014/main" id="{0763F205-9B56-9724-9D3E-3472313530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0610" y="2832501"/>
              <a:ext cx="1367789" cy="136768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2">
              <a:extLst>
                <a:ext uri="{FF2B5EF4-FFF2-40B4-BE49-F238E27FC236}">
                  <a16:creationId xmlns:a16="http://schemas.microsoft.com/office/drawing/2014/main" id="{594C6C23-5C3C-2641-155F-1FC830500D85}"/>
                </a:ext>
              </a:extLst>
            </p:cNvPr>
            <p:cNvSpPr txBox="1">
              <a:spLocks noChangeArrowheads="1"/>
            </p:cNvSpPr>
            <p:nvPr/>
          </p:nvSpPr>
          <p:spPr bwMode="auto">
            <a:xfrm>
              <a:off x="736614" y="4791083"/>
              <a:ext cx="1961523" cy="139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نظم التقييم والإبلاغ</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Rectangle: Rounded Corners 16">
              <a:extLst>
                <a:ext uri="{FF2B5EF4-FFF2-40B4-BE49-F238E27FC236}">
                  <a16:creationId xmlns:a16="http://schemas.microsoft.com/office/drawing/2014/main" id="{574D203D-6264-0F67-E2DB-2D7645D33E39}"/>
                </a:ext>
              </a:extLst>
            </p:cNvPr>
            <p:cNvSpPr/>
            <p:nvPr/>
          </p:nvSpPr>
          <p:spPr>
            <a:xfrm>
              <a:off x="886831" y="4519747"/>
              <a:ext cx="1651751" cy="162183"/>
            </a:xfrm>
            <a:prstGeom prst="roundRect">
              <a:avLst/>
            </a:prstGeom>
            <a:solidFill>
              <a:srgbClr val="557690"/>
            </a:solidFill>
            <a:ln>
              <a:solidFill>
                <a:srgbClr val="5576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grpSp>
        <p:nvGrpSpPr>
          <p:cNvPr id="44" name="Group 43">
            <a:extLst>
              <a:ext uri="{FF2B5EF4-FFF2-40B4-BE49-F238E27FC236}">
                <a16:creationId xmlns:a16="http://schemas.microsoft.com/office/drawing/2014/main" id="{A8C679AF-1D50-8D01-E302-24CBA41C2733}"/>
              </a:ext>
            </a:extLst>
          </p:cNvPr>
          <p:cNvGrpSpPr/>
          <p:nvPr/>
        </p:nvGrpSpPr>
        <p:grpSpPr>
          <a:xfrm>
            <a:off x="9178087" y="2401953"/>
            <a:ext cx="2402423" cy="3412330"/>
            <a:chOff x="9178087" y="2770662"/>
            <a:chExt cx="2402423" cy="3412330"/>
          </a:xfrm>
        </p:grpSpPr>
        <p:sp>
          <p:nvSpPr>
            <p:cNvPr id="42" name="TextBox 15">
              <a:extLst>
                <a:ext uri="{FF2B5EF4-FFF2-40B4-BE49-F238E27FC236}">
                  <a16:creationId xmlns:a16="http://schemas.microsoft.com/office/drawing/2014/main" id="{62205B9C-1D60-6DD5-09C6-CAB7B6F27F7E}"/>
                </a:ext>
              </a:extLst>
            </p:cNvPr>
            <p:cNvSpPr txBox="1">
              <a:spLocks noChangeArrowheads="1"/>
            </p:cNvSpPr>
            <p:nvPr/>
          </p:nvSpPr>
          <p:spPr bwMode="auto">
            <a:xfrm>
              <a:off x="9178087" y="4721782"/>
              <a:ext cx="2402423" cy="14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الاستدامة البيئية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Rectangle: Rounded Corners 42">
              <a:extLst>
                <a:ext uri="{FF2B5EF4-FFF2-40B4-BE49-F238E27FC236}">
                  <a16:creationId xmlns:a16="http://schemas.microsoft.com/office/drawing/2014/main" id="{FC6DAB63-4C3B-D757-2846-CD8CC0DADDF7}"/>
                </a:ext>
              </a:extLst>
            </p:cNvPr>
            <p:cNvSpPr/>
            <p:nvPr/>
          </p:nvSpPr>
          <p:spPr>
            <a:xfrm>
              <a:off x="9553423" y="4519747"/>
              <a:ext cx="1651751" cy="162183"/>
            </a:xfrm>
            <a:prstGeom prst="roundRect">
              <a:avLst/>
            </a:prstGeom>
            <a:solidFill>
              <a:srgbClr val="557690"/>
            </a:solidFill>
            <a:ln>
              <a:solidFill>
                <a:srgbClr val="5576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pic>
          <p:nvPicPr>
            <p:cNvPr id="13" name="Picture 12" descr="Sustainable energy ">
              <a:extLst>
                <a:ext uri="{FF2B5EF4-FFF2-40B4-BE49-F238E27FC236}">
                  <a16:creationId xmlns:a16="http://schemas.microsoft.com/office/drawing/2014/main" id="{AA09F5C3-D628-D0E9-6911-77311BEDD9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2084" y="2770662"/>
              <a:ext cx="1373091" cy="137298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Group 44">
            <a:extLst>
              <a:ext uri="{FF2B5EF4-FFF2-40B4-BE49-F238E27FC236}">
                <a16:creationId xmlns:a16="http://schemas.microsoft.com/office/drawing/2014/main" id="{21B2FA77-3BEC-15DC-F7D5-670ABBF7D7B6}"/>
              </a:ext>
            </a:extLst>
          </p:cNvPr>
          <p:cNvGrpSpPr/>
          <p:nvPr/>
        </p:nvGrpSpPr>
        <p:grpSpPr>
          <a:xfrm>
            <a:off x="6357690" y="2469965"/>
            <a:ext cx="2535306" cy="3344318"/>
            <a:chOff x="6357690" y="2838674"/>
            <a:chExt cx="2535306" cy="3344318"/>
          </a:xfrm>
        </p:grpSpPr>
        <p:sp>
          <p:nvSpPr>
            <p:cNvPr id="19" name="TextBox 18">
              <a:extLst>
                <a:ext uri="{FF2B5EF4-FFF2-40B4-BE49-F238E27FC236}">
                  <a16:creationId xmlns:a16="http://schemas.microsoft.com/office/drawing/2014/main" id="{73136BEA-15B9-0524-4EF6-2BA70B8351A4}"/>
                </a:ext>
              </a:extLst>
            </p:cNvPr>
            <p:cNvSpPr txBox="1">
              <a:spLocks noChangeArrowheads="1"/>
            </p:cNvSpPr>
            <p:nvPr/>
          </p:nvSpPr>
          <p:spPr bwMode="auto">
            <a:xfrm>
              <a:off x="6357690" y="4519747"/>
              <a:ext cx="2535306" cy="1663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الاستدامة الاجتماعية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Rectangle: Rounded Corners 39">
              <a:extLst>
                <a:ext uri="{FF2B5EF4-FFF2-40B4-BE49-F238E27FC236}">
                  <a16:creationId xmlns:a16="http://schemas.microsoft.com/office/drawing/2014/main" id="{595F136A-1463-9C2C-6EC5-5788A1BFBEF4}"/>
                </a:ext>
              </a:extLst>
            </p:cNvPr>
            <p:cNvSpPr/>
            <p:nvPr/>
          </p:nvSpPr>
          <p:spPr>
            <a:xfrm>
              <a:off x="6801298" y="4519747"/>
              <a:ext cx="1651751" cy="162183"/>
            </a:xfrm>
            <a:prstGeom prst="roundRect">
              <a:avLst/>
            </a:prstGeom>
            <a:solidFill>
              <a:srgbClr val="557690"/>
            </a:solidFill>
            <a:ln>
              <a:solidFill>
                <a:srgbClr val="5576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pic>
          <p:nvPicPr>
            <p:cNvPr id="14" name="Picture 13" descr="Sustainability ">
              <a:extLst>
                <a:ext uri="{FF2B5EF4-FFF2-40B4-BE49-F238E27FC236}">
                  <a16:creationId xmlns:a16="http://schemas.microsoft.com/office/drawing/2014/main" id="{3690E637-F399-7509-566D-4B19C67028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5026" y="2838674"/>
              <a:ext cx="1284056" cy="12839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a:extLst>
              <a:ext uri="{FF2B5EF4-FFF2-40B4-BE49-F238E27FC236}">
                <a16:creationId xmlns:a16="http://schemas.microsoft.com/office/drawing/2014/main" id="{46A77FE7-5C18-9F2A-274B-FB851358FCF7}"/>
              </a:ext>
            </a:extLst>
          </p:cNvPr>
          <p:cNvGrpSpPr/>
          <p:nvPr/>
        </p:nvGrpSpPr>
        <p:grpSpPr>
          <a:xfrm>
            <a:off x="3483686" y="2243997"/>
            <a:ext cx="2402423" cy="3570286"/>
            <a:chOff x="3483686" y="2612706"/>
            <a:chExt cx="2402423" cy="3570286"/>
          </a:xfrm>
        </p:grpSpPr>
        <p:sp>
          <p:nvSpPr>
            <p:cNvPr id="18" name="TextBox 15">
              <a:extLst>
                <a:ext uri="{FF2B5EF4-FFF2-40B4-BE49-F238E27FC236}">
                  <a16:creationId xmlns:a16="http://schemas.microsoft.com/office/drawing/2014/main" id="{E345CB48-22C6-9E28-6F5C-3EC7BA62F1E5}"/>
                </a:ext>
              </a:extLst>
            </p:cNvPr>
            <p:cNvSpPr txBox="1">
              <a:spLocks noChangeArrowheads="1"/>
            </p:cNvSpPr>
            <p:nvPr/>
          </p:nvSpPr>
          <p:spPr bwMode="auto">
            <a:xfrm>
              <a:off x="3483686" y="4721782"/>
              <a:ext cx="2402423" cy="14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مؤشرات الاستدامة الاقتصادية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1" name="Rectangle: Rounded Corners 40">
              <a:extLst>
                <a:ext uri="{FF2B5EF4-FFF2-40B4-BE49-F238E27FC236}">
                  <a16:creationId xmlns:a16="http://schemas.microsoft.com/office/drawing/2014/main" id="{4931D3AC-BBC6-14EF-1389-128DF5175807}"/>
                </a:ext>
              </a:extLst>
            </p:cNvPr>
            <p:cNvSpPr/>
            <p:nvPr/>
          </p:nvSpPr>
          <p:spPr>
            <a:xfrm>
              <a:off x="3859022" y="4519747"/>
              <a:ext cx="1651751" cy="162183"/>
            </a:xfrm>
            <a:prstGeom prst="roundRect">
              <a:avLst/>
            </a:prstGeom>
            <a:solidFill>
              <a:srgbClr val="557690"/>
            </a:solidFill>
            <a:ln>
              <a:solidFill>
                <a:srgbClr val="5576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pic>
          <p:nvPicPr>
            <p:cNvPr id="15" name="Picture 14" descr="Growth ">
              <a:extLst>
                <a:ext uri="{FF2B5EF4-FFF2-40B4-BE49-F238E27FC236}">
                  <a16:creationId xmlns:a16="http://schemas.microsoft.com/office/drawing/2014/main" id="{50AC328D-856D-2820-3C51-C66E6D1D0C2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1327" y="2612706"/>
              <a:ext cx="1697483" cy="1697349"/>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TextBox 47">
            <a:extLst>
              <a:ext uri="{FF2B5EF4-FFF2-40B4-BE49-F238E27FC236}">
                <a16:creationId xmlns:a16="http://schemas.microsoft.com/office/drawing/2014/main" id="{F6260856-E7F5-2ECC-AC68-FA693DB0DDF5}"/>
              </a:ext>
            </a:extLst>
          </p:cNvPr>
          <p:cNvSpPr txBox="1"/>
          <p:nvPr/>
        </p:nvSpPr>
        <p:spPr>
          <a:xfrm>
            <a:off x="-9989498" y="3545953"/>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أفضل الممارسات التي يمكن للمؤسسات اتباعها لتعزيز الاستدامة؟</a:t>
            </a:r>
            <a:endParaRPr lang="en-US" dirty="0"/>
          </a:p>
        </p:txBody>
      </p:sp>
      <p:pic>
        <p:nvPicPr>
          <p:cNvPr id="49" name="Picture 48">
            <a:extLst>
              <a:ext uri="{FF2B5EF4-FFF2-40B4-BE49-F238E27FC236}">
                <a16:creationId xmlns:a16="http://schemas.microsoft.com/office/drawing/2014/main" id="{82D48A9B-CE8E-7613-05FB-F0B78BD6305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859394" y="1967726"/>
            <a:ext cx="4287207" cy="4381407"/>
          </a:xfrm>
          <a:prstGeom prst="rect">
            <a:avLst/>
          </a:prstGeom>
        </p:spPr>
      </p:pic>
    </p:spTree>
    <p:extLst>
      <p:ext uri="{BB962C8B-B14F-4D97-AF65-F5344CB8AC3E}">
        <p14:creationId xmlns:p14="http://schemas.microsoft.com/office/powerpoint/2010/main" val="30940389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665FBC95-0624-2FC0-FD6E-94B1DD5FEE2D}"/>
              </a:ext>
            </a:extLst>
          </p:cNvPr>
          <p:cNvSpPr txBox="1"/>
          <p:nvPr/>
        </p:nvSpPr>
        <p:spPr>
          <a:xfrm>
            <a:off x="1543498" y="354595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أفضل الممارسات التي يمكن للمؤسسات اتباعها لتعزيز الاستدامة؟</a:t>
            </a:r>
            <a:endParaRPr lang="en-US" dirty="0"/>
          </a:p>
        </p:txBody>
      </p:sp>
      <p:pic>
        <p:nvPicPr>
          <p:cNvPr id="8" name="Picture 7">
            <a:extLst>
              <a:ext uri="{FF2B5EF4-FFF2-40B4-BE49-F238E27FC236}">
                <a16:creationId xmlns:a16="http://schemas.microsoft.com/office/drawing/2014/main" id="{825E086D-7D8D-7272-030B-E130668913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9" name="Picture 8">
            <a:extLst>
              <a:ext uri="{FF2B5EF4-FFF2-40B4-BE49-F238E27FC236}">
                <a16:creationId xmlns:a16="http://schemas.microsoft.com/office/drawing/2014/main" id="{16026E33-4F67-231D-B005-07CFE7A7C69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950252" y="1711843"/>
            <a:ext cx="5146157" cy="5146157"/>
          </a:xfrm>
          <a:prstGeom prst="rect">
            <a:avLst/>
          </a:prstGeom>
        </p:spPr>
      </p:pic>
    </p:spTree>
    <p:extLst>
      <p:ext uri="{BB962C8B-B14F-4D97-AF65-F5344CB8AC3E}">
        <p14:creationId xmlns:p14="http://schemas.microsoft.com/office/powerpoint/2010/main" val="159125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665FBC95-0624-2FC0-FD6E-94B1DD5FEE2D}"/>
              </a:ext>
            </a:extLst>
          </p:cNvPr>
          <p:cNvSpPr txBox="1"/>
          <p:nvPr/>
        </p:nvSpPr>
        <p:spPr>
          <a:xfrm>
            <a:off x="-9124502" y="354595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أفضل الممارسات التي يمكن للمؤسسات اتباعها لتعزيز الاستدامة؟</a:t>
            </a:r>
            <a:endParaRPr lang="en-US" dirty="0"/>
          </a:p>
        </p:txBody>
      </p:sp>
      <p:pic>
        <p:nvPicPr>
          <p:cNvPr id="8" name="Picture 7">
            <a:extLst>
              <a:ext uri="{FF2B5EF4-FFF2-40B4-BE49-F238E27FC236}">
                <a16:creationId xmlns:a16="http://schemas.microsoft.com/office/drawing/2014/main" id="{825E086D-7D8D-7272-030B-E130668913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7782" y="1967726"/>
            <a:ext cx="4287207" cy="4381407"/>
          </a:xfrm>
          <a:prstGeom prst="rect">
            <a:avLst/>
          </a:prstGeom>
        </p:spPr>
      </p:pic>
      <p:pic>
        <p:nvPicPr>
          <p:cNvPr id="3" name="Picture 2">
            <a:extLst>
              <a:ext uri="{FF2B5EF4-FFF2-40B4-BE49-F238E27FC236}">
                <a16:creationId xmlns:a16="http://schemas.microsoft.com/office/drawing/2014/main" id="{287F3B7F-E75E-6502-F518-CFD9E596656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21A86F87-4727-BEF5-1E4F-FCAC6EA815C5}"/>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r>
              <a:rPr lang="ar-SA" dirty="0"/>
              <a:t>وضع سياسات شاملة لإدارة الطاقة والمياه والنفايات بكفاءة</a:t>
            </a:r>
            <a:endParaRPr lang="en-US" dirty="0"/>
          </a:p>
        </p:txBody>
      </p:sp>
      <p:sp>
        <p:nvSpPr>
          <p:cNvPr id="10" name="TextBox 9">
            <a:extLst>
              <a:ext uri="{FF2B5EF4-FFF2-40B4-BE49-F238E27FC236}">
                <a16:creationId xmlns:a16="http://schemas.microsoft.com/office/drawing/2014/main" id="{CFCD6FE8-47A8-B916-60E4-1710FE86D915}"/>
              </a:ext>
            </a:extLst>
          </p:cNvPr>
          <p:cNvSpPr txBox="1"/>
          <p:nvPr/>
        </p:nvSpPr>
        <p:spPr>
          <a:xfrm>
            <a:off x="5215955" y="286448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استخدام مصادر الطاقة المتجددة مثل الطاقة الشمسية والطاقة الحرارية الأرضية</a:t>
            </a:r>
            <a:endParaRPr lang="en-US" dirty="0"/>
          </a:p>
        </p:txBody>
      </p:sp>
      <p:sp>
        <p:nvSpPr>
          <p:cNvPr id="11" name="TextBox 10">
            <a:extLst>
              <a:ext uri="{FF2B5EF4-FFF2-40B4-BE49-F238E27FC236}">
                <a16:creationId xmlns:a16="http://schemas.microsoft.com/office/drawing/2014/main" id="{D01C34A9-3D04-3B77-CA07-70465707AF1A}"/>
              </a:ext>
            </a:extLst>
          </p:cNvPr>
          <p:cNvSpPr txBox="1"/>
          <p:nvPr/>
        </p:nvSpPr>
        <p:spPr>
          <a:xfrm>
            <a:off x="5215955" y="415583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تبني مبادئ التصميم الأخضر للمباني والمنشآت</a:t>
            </a:r>
            <a:endParaRPr lang="en-US" dirty="0"/>
          </a:p>
        </p:txBody>
      </p:sp>
      <p:sp>
        <p:nvSpPr>
          <p:cNvPr id="12" name="TextBox 11">
            <a:extLst>
              <a:ext uri="{FF2B5EF4-FFF2-40B4-BE49-F238E27FC236}">
                <a16:creationId xmlns:a16="http://schemas.microsoft.com/office/drawing/2014/main" id="{4D3BD246-0764-8099-7457-E5B2851ADBE0}"/>
              </a:ext>
            </a:extLst>
          </p:cNvPr>
          <p:cNvSpPr txBox="1"/>
          <p:nvPr/>
        </p:nvSpPr>
        <p:spPr>
          <a:xfrm>
            <a:off x="5215955" y="502245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استخدام وسائل النقل ذات الكفاءة العالية في الوقود</a:t>
            </a:r>
            <a:endParaRPr lang="en-US" dirty="0"/>
          </a:p>
        </p:txBody>
      </p:sp>
      <p:sp>
        <p:nvSpPr>
          <p:cNvPr id="13" name="TextBox 12">
            <a:extLst>
              <a:ext uri="{FF2B5EF4-FFF2-40B4-BE49-F238E27FC236}">
                <a16:creationId xmlns:a16="http://schemas.microsoft.com/office/drawing/2014/main" id="{B7DBBB29-A26F-9DFF-3BFE-CC9ACE62682F}"/>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إدارة النفايات بشكل صحيح من خلال التدوير وإعادة التصنيع</a:t>
            </a:r>
            <a:endParaRPr lang="en-US" dirty="0"/>
          </a:p>
        </p:txBody>
      </p:sp>
    </p:spTree>
    <p:extLst>
      <p:ext uri="{BB962C8B-B14F-4D97-AF65-F5344CB8AC3E}">
        <p14:creationId xmlns:p14="http://schemas.microsoft.com/office/powerpoint/2010/main" val="26239086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287F3B7F-E75E-6502-F518-CFD9E596656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9" name="TextBox 8">
            <a:extLst>
              <a:ext uri="{FF2B5EF4-FFF2-40B4-BE49-F238E27FC236}">
                <a16:creationId xmlns:a16="http://schemas.microsoft.com/office/drawing/2014/main" id="{21A86F87-4727-BEF5-1E4F-FCAC6EA815C5}"/>
              </a:ext>
            </a:extLst>
          </p:cNvPr>
          <p:cNvSpPr txBox="1"/>
          <p:nvPr/>
        </p:nvSpPr>
        <p:spPr>
          <a:xfrm>
            <a:off x="5215955" y="1997867"/>
            <a:ext cx="6224506" cy="517065"/>
          </a:xfrm>
          <a:prstGeom prst="rect">
            <a:avLst/>
          </a:prstGeom>
          <a:noFill/>
        </p:spPr>
        <p:txBody>
          <a:bodyPr wrap="square">
            <a:spAutoFit/>
          </a:bodyPr>
          <a:lstStyle>
            <a:defPPr>
              <a:defRPr lang="en-US"/>
            </a:defPPr>
            <a:lvl1pPr marL="457200" marR="0" lvl="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استخدام مواد وموارد مستدامة في العمليات والإنتاج</a:t>
            </a:r>
            <a:endParaRPr lang="en-US" dirty="0"/>
          </a:p>
        </p:txBody>
      </p:sp>
      <p:sp>
        <p:nvSpPr>
          <p:cNvPr id="10" name="TextBox 9">
            <a:extLst>
              <a:ext uri="{FF2B5EF4-FFF2-40B4-BE49-F238E27FC236}">
                <a16:creationId xmlns:a16="http://schemas.microsoft.com/office/drawing/2014/main" id="{CFCD6FE8-47A8-B916-60E4-1710FE86D915}"/>
              </a:ext>
            </a:extLst>
          </p:cNvPr>
          <p:cNvSpPr txBox="1"/>
          <p:nvPr/>
        </p:nvSpPr>
        <p:spPr>
          <a:xfrm>
            <a:off x="5215955" y="29706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تدريب الموظفين على أهمية الاستدامة وكيفية دعمها</a:t>
            </a:r>
            <a:endParaRPr lang="en-US" dirty="0"/>
          </a:p>
        </p:txBody>
      </p:sp>
      <p:sp>
        <p:nvSpPr>
          <p:cNvPr id="11" name="TextBox 10">
            <a:extLst>
              <a:ext uri="{FF2B5EF4-FFF2-40B4-BE49-F238E27FC236}">
                <a16:creationId xmlns:a16="http://schemas.microsoft.com/office/drawing/2014/main" id="{D01C34A9-3D04-3B77-CA07-70465707AF1A}"/>
              </a:ext>
            </a:extLst>
          </p:cNvPr>
          <p:cNvSpPr txBox="1"/>
          <p:nvPr/>
        </p:nvSpPr>
        <p:spPr>
          <a:xfrm>
            <a:off x="5215955" y="394347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إجراء تقييمات مستمرة لبصمة الكربون والمياه وغيرها</a:t>
            </a:r>
            <a:endParaRPr lang="en-US" dirty="0"/>
          </a:p>
        </p:txBody>
      </p:sp>
      <p:sp>
        <p:nvSpPr>
          <p:cNvPr id="12" name="TextBox 11">
            <a:extLst>
              <a:ext uri="{FF2B5EF4-FFF2-40B4-BE49-F238E27FC236}">
                <a16:creationId xmlns:a16="http://schemas.microsoft.com/office/drawing/2014/main" id="{4D3BD246-0764-8099-7457-E5B2851ADBE0}"/>
              </a:ext>
            </a:extLst>
          </p:cNvPr>
          <p:cNvSpPr txBox="1"/>
          <p:nvPr/>
        </p:nvSpPr>
        <p:spPr>
          <a:xfrm>
            <a:off x="5215955" y="4916273"/>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dirty="0"/>
              <a:t>التواصل مع العملاء والمجتمع لنشر ثقافة المسؤولية البيئية</a:t>
            </a:r>
            <a:endParaRPr lang="en-US" dirty="0"/>
          </a:p>
        </p:txBody>
      </p:sp>
      <p:sp>
        <p:nvSpPr>
          <p:cNvPr id="13" name="TextBox 12">
            <a:extLst>
              <a:ext uri="{FF2B5EF4-FFF2-40B4-BE49-F238E27FC236}">
                <a16:creationId xmlns:a16="http://schemas.microsoft.com/office/drawing/2014/main" id="{B7DBBB29-A26F-9DFF-3BFE-CC9ACE62682F}"/>
              </a:ext>
            </a:extLst>
          </p:cNvPr>
          <p:cNvSpPr txBox="1"/>
          <p:nvPr/>
        </p:nvSpPr>
        <p:spPr>
          <a:xfrm>
            <a:off x="5215955" y="588907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إصدار تقارير سنوية عن الأداء البيئي والاجتماعي للمؤسسة</a:t>
            </a:r>
            <a:endParaRPr lang="en-US" dirty="0"/>
          </a:p>
        </p:txBody>
      </p:sp>
    </p:spTree>
    <p:extLst>
      <p:ext uri="{BB962C8B-B14F-4D97-AF65-F5344CB8AC3E}">
        <p14:creationId xmlns:p14="http://schemas.microsoft.com/office/powerpoint/2010/main" val="36756481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خطوات </a:t>
              </a:r>
              <a:r>
                <a:rPr lang="ar-EG" sz="4000" b="1" dirty="0">
                  <a:solidFill>
                    <a:srgbClr val="168489"/>
                  </a:solidFill>
                  <a:latin typeface="Adobe Arabic" panose="02040503050201020203" pitchFamily="18" charset="-78"/>
                  <a:cs typeface="Adobe Arabic" panose="02040503050201020203" pitchFamily="18" charset="-78"/>
                </a:rPr>
                <a:t>تحليل وتقييم الأداء المستدام للمؤسسة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287F3B7F-E75E-6502-F518-CFD9E596656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8009246" y="1711843"/>
            <a:ext cx="5146157" cy="5146157"/>
          </a:xfrm>
          <a:prstGeom prst="rect">
            <a:avLst/>
          </a:prstGeom>
        </p:spPr>
      </p:pic>
      <p:grpSp>
        <p:nvGrpSpPr>
          <p:cNvPr id="38" name="Group 37">
            <a:extLst>
              <a:ext uri="{FF2B5EF4-FFF2-40B4-BE49-F238E27FC236}">
                <a16:creationId xmlns:a16="http://schemas.microsoft.com/office/drawing/2014/main" id="{AE20C08F-CE15-54CC-AE78-BB9EDC0CA62D}"/>
              </a:ext>
            </a:extLst>
          </p:cNvPr>
          <p:cNvGrpSpPr/>
          <p:nvPr/>
        </p:nvGrpSpPr>
        <p:grpSpPr>
          <a:xfrm>
            <a:off x="7192416" y="2539929"/>
            <a:ext cx="2192831" cy="2512090"/>
            <a:chOff x="7192416" y="2539929"/>
            <a:chExt cx="2192831" cy="2512090"/>
          </a:xfrm>
        </p:grpSpPr>
        <p:pic>
          <p:nvPicPr>
            <p:cNvPr id="14" name="Graphic 66" descr="Document with solid fill">
              <a:extLst>
                <a:ext uri="{FF2B5EF4-FFF2-40B4-BE49-F238E27FC236}">
                  <a16:creationId xmlns:a16="http://schemas.microsoft.com/office/drawing/2014/main" id="{52BE1D8E-8075-E1C9-D525-C7C1EC056FA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7945" y="3973004"/>
              <a:ext cx="1009269" cy="1009247"/>
            </a:xfrm>
            <a:prstGeom prst="rect">
              <a:avLst/>
            </a:prstGeom>
          </p:spPr>
        </p:pic>
        <p:sp>
          <p:nvSpPr>
            <p:cNvPr id="19" name="Freeform: Shape 18">
              <a:extLst>
                <a:ext uri="{FF2B5EF4-FFF2-40B4-BE49-F238E27FC236}">
                  <a16:creationId xmlns:a16="http://schemas.microsoft.com/office/drawing/2014/main" id="{7E63A23D-9B04-4C81-AB7F-1359F0352D77}"/>
                </a:ext>
              </a:extLst>
            </p:cNvPr>
            <p:cNvSpPr/>
            <p:nvPr/>
          </p:nvSpPr>
          <p:spPr>
            <a:xfrm>
              <a:off x="7192416" y="3955627"/>
              <a:ext cx="2192831" cy="1096392"/>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5" name="TextBox 18">
              <a:extLst>
                <a:ext uri="{FF2B5EF4-FFF2-40B4-BE49-F238E27FC236}">
                  <a16:creationId xmlns:a16="http://schemas.microsoft.com/office/drawing/2014/main" id="{7FD140AF-D499-4542-A5CA-31BF708FEFDA}"/>
                </a:ext>
              </a:extLst>
            </p:cNvPr>
            <p:cNvSpPr txBox="1">
              <a:spLocks noChangeArrowheads="1"/>
            </p:cNvSpPr>
            <p:nvPr/>
          </p:nvSpPr>
          <p:spPr bwMode="auto">
            <a:xfrm>
              <a:off x="7388482" y="2539929"/>
              <a:ext cx="1869734" cy="1166801"/>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جمع البيانات والمعلومات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2A7004C6-AF54-EE24-2B55-F7B3EC39DA3B}"/>
              </a:ext>
            </a:extLst>
          </p:cNvPr>
          <p:cNvGrpSpPr/>
          <p:nvPr/>
        </p:nvGrpSpPr>
        <p:grpSpPr>
          <a:xfrm>
            <a:off x="2806757" y="2472833"/>
            <a:ext cx="2192831" cy="2579186"/>
            <a:chOff x="2806757" y="2472833"/>
            <a:chExt cx="2192831" cy="2579186"/>
          </a:xfrm>
        </p:grpSpPr>
        <p:pic>
          <p:nvPicPr>
            <p:cNvPr id="8" name="Graphic 7" descr="Books on shelf with solid fill">
              <a:extLst>
                <a:ext uri="{FF2B5EF4-FFF2-40B4-BE49-F238E27FC236}">
                  <a16:creationId xmlns:a16="http://schemas.microsoft.com/office/drawing/2014/main" id="{0A65D9AA-E386-49EF-9028-825E2611351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80101" y="4004559"/>
              <a:ext cx="946159" cy="946139"/>
            </a:xfrm>
            <a:prstGeom prst="rect">
              <a:avLst/>
            </a:prstGeom>
          </p:spPr>
        </p:pic>
        <p:sp>
          <p:nvSpPr>
            <p:cNvPr id="29" name="Freeform: Shape 28">
              <a:extLst>
                <a:ext uri="{FF2B5EF4-FFF2-40B4-BE49-F238E27FC236}">
                  <a16:creationId xmlns:a16="http://schemas.microsoft.com/office/drawing/2014/main" id="{BA414D6B-9810-447A-AD5A-850984C6BF67}"/>
                </a:ext>
              </a:extLst>
            </p:cNvPr>
            <p:cNvSpPr/>
            <p:nvPr/>
          </p:nvSpPr>
          <p:spPr>
            <a:xfrm>
              <a:off x="2806757" y="3955627"/>
              <a:ext cx="2192831" cy="1096392"/>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6" name="TextBox 18">
              <a:extLst>
                <a:ext uri="{FF2B5EF4-FFF2-40B4-BE49-F238E27FC236}">
                  <a16:creationId xmlns:a16="http://schemas.microsoft.com/office/drawing/2014/main" id="{AE24A5E8-69EA-4E99-9D20-54735BB20A99}"/>
                </a:ext>
              </a:extLst>
            </p:cNvPr>
            <p:cNvSpPr txBox="1">
              <a:spLocks noChangeArrowheads="1"/>
            </p:cNvSpPr>
            <p:nvPr/>
          </p:nvSpPr>
          <p:spPr bwMode="auto">
            <a:xfrm>
              <a:off x="3027607" y="2472833"/>
              <a:ext cx="1718304" cy="1302693"/>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إعداد تقارير الاستدامة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id="{EA77FEDD-252E-A306-EF67-A72BF867F7B3}"/>
              </a:ext>
            </a:extLst>
          </p:cNvPr>
          <p:cNvGrpSpPr/>
          <p:nvPr/>
        </p:nvGrpSpPr>
        <p:grpSpPr>
          <a:xfrm>
            <a:off x="4999588" y="2859236"/>
            <a:ext cx="2192831" cy="2410862"/>
            <a:chOff x="4999588" y="2859236"/>
            <a:chExt cx="2192831" cy="2410862"/>
          </a:xfrm>
        </p:grpSpPr>
        <p:sp>
          <p:nvSpPr>
            <p:cNvPr id="30" name="Freeform: Shape 29">
              <a:extLst>
                <a:ext uri="{FF2B5EF4-FFF2-40B4-BE49-F238E27FC236}">
                  <a16:creationId xmlns:a16="http://schemas.microsoft.com/office/drawing/2014/main" id="{3808AF18-6DD5-4A86-A507-599DCFF8A480}"/>
                </a:ext>
              </a:extLst>
            </p:cNvPr>
            <p:cNvSpPr/>
            <p:nvPr/>
          </p:nvSpPr>
          <p:spPr>
            <a:xfrm>
              <a:off x="4999588" y="2859236"/>
              <a:ext cx="2192831" cy="1096392"/>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3" name="TextBox 18">
              <a:extLst>
                <a:ext uri="{FF2B5EF4-FFF2-40B4-BE49-F238E27FC236}">
                  <a16:creationId xmlns:a16="http://schemas.microsoft.com/office/drawing/2014/main" id="{1F6CBC46-374A-4C66-98A5-7C46362FF6C7}"/>
                </a:ext>
              </a:extLst>
            </p:cNvPr>
            <p:cNvSpPr txBox="1">
              <a:spLocks noChangeArrowheads="1"/>
            </p:cNvSpPr>
            <p:nvPr/>
          </p:nvSpPr>
          <p:spPr bwMode="auto">
            <a:xfrm>
              <a:off x="5021650" y="4117060"/>
              <a:ext cx="2148702" cy="1153038"/>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البيانات وتقييم الأداء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رسم 20" descr="مخطط شريط">
              <a:extLst>
                <a:ext uri="{FF2B5EF4-FFF2-40B4-BE49-F238E27FC236}">
                  <a16:creationId xmlns:a16="http://schemas.microsoft.com/office/drawing/2014/main" id="{5860F518-EB60-2DB2-44E9-1CE97ED4E81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84387" y="2918205"/>
              <a:ext cx="1015575" cy="1015553"/>
            </a:xfrm>
            <a:prstGeom prst="rect">
              <a:avLst/>
            </a:prstGeom>
          </p:spPr>
        </p:pic>
      </p:grpSp>
      <p:grpSp>
        <p:nvGrpSpPr>
          <p:cNvPr id="41" name="Group 40">
            <a:extLst>
              <a:ext uri="{FF2B5EF4-FFF2-40B4-BE49-F238E27FC236}">
                <a16:creationId xmlns:a16="http://schemas.microsoft.com/office/drawing/2014/main" id="{BEDC21B1-F1B9-C727-3447-54CDB111B6CC}"/>
              </a:ext>
            </a:extLst>
          </p:cNvPr>
          <p:cNvGrpSpPr/>
          <p:nvPr/>
        </p:nvGrpSpPr>
        <p:grpSpPr>
          <a:xfrm>
            <a:off x="613926" y="2859236"/>
            <a:ext cx="2192831" cy="2030957"/>
            <a:chOff x="613926" y="2859236"/>
            <a:chExt cx="2192831" cy="2030957"/>
          </a:xfrm>
        </p:grpSpPr>
        <p:sp>
          <p:nvSpPr>
            <p:cNvPr id="31" name="Freeform: Shape 30">
              <a:extLst>
                <a:ext uri="{FF2B5EF4-FFF2-40B4-BE49-F238E27FC236}">
                  <a16:creationId xmlns:a16="http://schemas.microsoft.com/office/drawing/2014/main" id="{766B57EF-9A45-4B87-B124-A876811FACF7}"/>
                </a:ext>
              </a:extLst>
            </p:cNvPr>
            <p:cNvSpPr/>
            <p:nvPr/>
          </p:nvSpPr>
          <p:spPr>
            <a:xfrm>
              <a:off x="613926" y="2859236"/>
              <a:ext cx="2192831" cy="1096392"/>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4" name="TextBox 18">
              <a:extLst>
                <a:ext uri="{FF2B5EF4-FFF2-40B4-BE49-F238E27FC236}">
                  <a16:creationId xmlns:a16="http://schemas.microsoft.com/office/drawing/2014/main" id="{58C97DDB-2B6E-4D62-8251-762C81D709B8}"/>
                </a:ext>
              </a:extLst>
            </p:cNvPr>
            <p:cNvSpPr txBox="1">
              <a:spLocks noChangeArrowheads="1"/>
            </p:cNvSpPr>
            <p:nvPr/>
          </p:nvSpPr>
          <p:spPr bwMode="auto">
            <a:xfrm>
              <a:off x="637965" y="3833190"/>
              <a:ext cx="2045658" cy="1057003"/>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التحسين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14" descr="Business Growth with solid fill">
              <a:extLst>
                <a:ext uri="{FF2B5EF4-FFF2-40B4-BE49-F238E27FC236}">
                  <a16:creationId xmlns:a16="http://schemas.microsoft.com/office/drawing/2014/main" id="{F38CA8D9-5434-453C-9B27-95217EC6890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82379" y="2958534"/>
              <a:ext cx="934918" cy="934897"/>
            </a:xfrm>
            <a:prstGeom prst="rect">
              <a:avLst/>
            </a:prstGeom>
          </p:spPr>
        </p:pic>
      </p:grpSp>
      <p:grpSp>
        <p:nvGrpSpPr>
          <p:cNvPr id="37" name="Group 36">
            <a:extLst>
              <a:ext uri="{FF2B5EF4-FFF2-40B4-BE49-F238E27FC236}">
                <a16:creationId xmlns:a16="http://schemas.microsoft.com/office/drawing/2014/main" id="{6B6CBD10-B26A-DC88-AA74-6F7171C494B0}"/>
              </a:ext>
            </a:extLst>
          </p:cNvPr>
          <p:cNvGrpSpPr/>
          <p:nvPr/>
        </p:nvGrpSpPr>
        <p:grpSpPr>
          <a:xfrm>
            <a:off x="9385247" y="2859236"/>
            <a:ext cx="2192831" cy="2509197"/>
            <a:chOff x="9385247" y="2859236"/>
            <a:chExt cx="2192831" cy="2509197"/>
          </a:xfrm>
        </p:grpSpPr>
        <p:sp>
          <p:nvSpPr>
            <p:cNvPr id="28" name="Freeform: Shape 27">
              <a:extLst>
                <a:ext uri="{FF2B5EF4-FFF2-40B4-BE49-F238E27FC236}">
                  <a16:creationId xmlns:a16="http://schemas.microsoft.com/office/drawing/2014/main" id="{D2529817-6080-42ED-B30B-267118F5A282}"/>
                </a:ext>
              </a:extLst>
            </p:cNvPr>
            <p:cNvSpPr/>
            <p:nvPr/>
          </p:nvSpPr>
          <p:spPr>
            <a:xfrm>
              <a:off x="9385247" y="2859236"/>
              <a:ext cx="2192831" cy="1096392"/>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2" name="TextBox 18">
              <a:extLst>
                <a:ext uri="{FF2B5EF4-FFF2-40B4-BE49-F238E27FC236}">
                  <a16:creationId xmlns:a16="http://schemas.microsoft.com/office/drawing/2014/main" id="{381D00F2-A657-4B1C-AB8B-489DEFB384C4}"/>
                </a:ext>
              </a:extLst>
            </p:cNvPr>
            <p:cNvSpPr txBox="1">
              <a:spLocks noChangeArrowheads="1"/>
            </p:cNvSpPr>
            <p:nvPr/>
          </p:nvSpPr>
          <p:spPr bwMode="auto">
            <a:xfrm>
              <a:off x="9459030" y="4139481"/>
              <a:ext cx="2066910" cy="1228952"/>
            </a:xfrm>
            <a:prstGeom prst="rect">
              <a:avLst/>
            </a:prstGeom>
          </p:spPr>
          <p:txBody>
            <a:bodyPr rot="0" vert="horz" wrap="square" lIns="0" tIns="45720" rIns="0" bIns="45720" anchor="b" anchorCtr="0" upright="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معايير وأهداف الاستدامة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8" name="Graphic 19" descr="List with solid fill">
              <a:extLst>
                <a:ext uri="{FF2B5EF4-FFF2-40B4-BE49-F238E27FC236}">
                  <a16:creationId xmlns:a16="http://schemas.microsoft.com/office/drawing/2014/main" id="{42596266-1DC6-4322-9AEB-10C19522856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002212" y="2946543"/>
              <a:ext cx="958899" cy="958879"/>
            </a:xfrm>
            <a:prstGeom prst="rect">
              <a:avLst/>
            </a:prstGeom>
          </p:spPr>
        </p:pic>
      </p:grpSp>
      <p:sp>
        <p:nvSpPr>
          <p:cNvPr id="42" name="TextBox 41">
            <a:extLst>
              <a:ext uri="{FF2B5EF4-FFF2-40B4-BE49-F238E27FC236}">
                <a16:creationId xmlns:a16="http://schemas.microsoft.com/office/drawing/2014/main" id="{ECF230A8-429B-5C25-4147-3DD836F1B168}"/>
              </a:ext>
            </a:extLst>
          </p:cNvPr>
          <p:cNvSpPr txBox="1"/>
          <p:nvPr/>
        </p:nvSpPr>
        <p:spPr>
          <a:xfrm>
            <a:off x="-6275206" y="3545953"/>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وضّح أبرز الفوائد التي يمكن أن تحققها الشركات من تطبيق نظم تقييم الاستدامة</a:t>
            </a:r>
            <a:endParaRPr lang="en-US" dirty="0"/>
          </a:p>
        </p:txBody>
      </p:sp>
      <p:pic>
        <p:nvPicPr>
          <p:cNvPr id="43" name="Picture 42">
            <a:extLst>
              <a:ext uri="{FF2B5EF4-FFF2-40B4-BE49-F238E27FC236}">
                <a16:creationId xmlns:a16="http://schemas.microsoft.com/office/drawing/2014/main" id="{3E8AA584-D7B8-E474-927B-2056BB829C1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3866756" y="1967726"/>
            <a:ext cx="4287207" cy="4381407"/>
          </a:xfrm>
          <a:prstGeom prst="rect">
            <a:avLst/>
          </a:prstGeom>
        </p:spPr>
      </p:pic>
    </p:spTree>
    <p:extLst>
      <p:ext uri="{BB962C8B-B14F-4D97-AF65-F5344CB8AC3E}">
        <p14:creationId xmlns:p14="http://schemas.microsoft.com/office/powerpoint/2010/main" val="38179157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anim calcmode="lin" valueType="num">
                                      <p:cBhvr>
                                        <p:cTn id="29" dur="1000" fill="hold"/>
                                        <p:tgtEl>
                                          <p:spTgt spid="40"/>
                                        </p:tgtEl>
                                        <p:attrNameLst>
                                          <p:attrName>ppt_x</p:attrName>
                                        </p:attrNameLst>
                                      </p:cBhvr>
                                      <p:tavLst>
                                        <p:tav tm="0">
                                          <p:val>
                                            <p:strVal val="#ppt_x"/>
                                          </p:val>
                                        </p:tav>
                                        <p:tav tm="100000">
                                          <p:val>
                                            <p:strVal val="#ppt_x"/>
                                          </p:val>
                                        </p:tav>
                                      </p:tavLst>
                                    </p:anim>
                                    <p:anim calcmode="lin" valueType="num">
                                      <p:cBhvr>
                                        <p:cTn id="3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تمرين</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EAFB8A39-B46D-716E-AD2E-A37EA3EAAAC1}"/>
              </a:ext>
            </a:extLst>
          </p:cNvPr>
          <p:cNvSpPr txBox="1"/>
          <p:nvPr/>
        </p:nvSpPr>
        <p:spPr>
          <a:xfrm>
            <a:off x="1543498" y="354595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وضّح أبرز الفوائد التي يمكن أن تحققها الشركات من تطبيق نظم تقييم الاستدامة</a:t>
            </a:r>
            <a:endParaRPr lang="en-US" dirty="0"/>
          </a:p>
        </p:txBody>
      </p:sp>
      <p:pic>
        <p:nvPicPr>
          <p:cNvPr id="9" name="Picture 8">
            <a:extLst>
              <a:ext uri="{FF2B5EF4-FFF2-40B4-BE49-F238E27FC236}">
                <a16:creationId xmlns:a16="http://schemas.microsoft.com/office/drawing/2014/main" id="{A1B107E1-E166-7FFD-A9CE-DC0B23C84E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pic>
        <p:nvPicPr>
          <p:cNvPr id="10" name="Picture 9">
            <a:extLst>
              <a:ext uri="{FF2B5EF4-FFF2-40B4-BE49-F238E27FC236}">
                <a16:creationId xmlns:a16="http://schemas.microsoft.com/office/drawing/2014/main" id="{0CFB3108-3E1F-C9A6-9BE7-4098ECFF58C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7360317" y="1711843"/>
            <a:ext cx="5146157" cy="5146157"/>
          </a:xfrm>
          <a:prstGeom prst="rect">
            <a:avLst/>
          </a:prstGeom>
        </p:spPr>
      </p:pic>
    </p:spTree>
    <p:extLst>
      <p:ext uri="{BB962C8B-B14F-4D97-AF65-F5344CB8AC3E}">
        <p14:creationId xmlns:p14="http://schemas.microsoft.com/office/powerpoint/2010/main" val="2895957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2" name="TextBox 1">
            <a:extLst>
              <a:ext uri="{FF2B5EF4-FFF2-40B4-BE49-F238E27FC236}">
                <a16:creationId xmlns:a16="http://schemas.microsoft.com/office/drawing/2014/main" id="{EAFB8A39-B46D-716E-AD2E-A37EA3EAAAC1}"/>
              </a:ext>
            </a:extLst>
          </p:cNvPr>
          <p:cNvSpPr txBox="1"/>
          <p:nvPr/>
        </p:nvSpPr>
        <p:spPr>
          <a:xfrm>
            <a:off x="-5919186" y="354595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وضّح أبرز الفوائد التي يمكن أن تحققها الشركات من تطبيق نظم تقييم الاستدامة</a:t>
            </a:r>
            <a:endParaRPr lang="en-US" dirty="0"/>
          </a:p>
        </p:txBody>
      </p:sp>
      <p:pic>
        <p:nvPicPr>
          <p:cNvPr id="9" name="Picture 8">
            <a:extLst>
              <a:ext uri="{FF2B5EF4-FFF2-40B4-BE49-F238E27FC236}">
                <a16:creationId xmlns:a16="http://schemas.microsoft.com/office/drawing/2014/main" id="{A1B107E1-E166-7FFD-A9CE-DC0B23C84E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8327" y="1967726"/>
            <a:ext cx="4287207" cy="4381407"/>
          </a:xfrm>
          <a:prstGeom prst="rect">
            <a:avLst/>
          </a:prstGeom>
        </p:spPr>
      </p:pic>
      <p:pic>
        <p:nvPicPr>
          <p:cNvPr id="3" name="Picture 2">
            <a:extLst>
              <a:ext uri="{FF2B5EF4-FFF2-40B4-BE49-F238E27FC236}">
                <a16:creationId xmlns:a16="http://schemas.microsoft.com/office/drawing/2014/main" id="{A6E2BAA8-43DD-F297-100C-5BA3C62123D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8" name="TextBox 7">
            <a:extLst>
              <a:ext uri="{FF2B5EF4-FFF2-40B4-BE49-F238E27FC236}">
                <a16:creationId xmlns:a16="http://schemas.microsoft.com/office/drawing/2014/main" id="{C231EEEA-D760-B94B-6F55-38E14FACDE09}"/>
              </a:ext>
            </a:extLst>
          </p:cNvPr>
          <p:cNvSpPr txBox="1"/>
          <p:nvPr/>
        </p:nvSpPr>
        <p:spPr>
          <a:xfrm>
            <a:off x="5215955" y="2085714"/>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تحسين الأداء البيئي وتقليل تكاليف الطاقة والمياه</a:t>
            </a:r>
            <a:endParaRPr lang="en-US" dirty="0"/>
          </a:p>
        </p:txBody>
      </p:sp>
      <p:sp>
        <p:nvSpPr>
          <p:cNvPr id="10" name="TextBox 9">
            <a:extLst>
              <a:ext uri="{FF2B5EF4-FFF2-40B4-BE49-F238E27FC236}">
                <a16:creationId xmlns:a16="http://schemas.microsoft.com/office/drawing/2014/main" id="{B320D72B-8402-055F-02BF-E134C72BE896}"/>
              </a:ext>
            </a:extLst>
          </p:cNvPr>
          <p:cNvSpPr txBox="1"/>
          <p:nvPr/>
        </p:nvSpPr>
        <p:spPr>
          <a:xfrm>
            <a:off x="5215955" y="325990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dirty="0"/>
              <a:t>الامتثال للتشريعات واللوائح ذات العلاقة بالبيئة</a:t>
            </a:r>
            <a:endParaRPr lang="en-US" dirty="0"/>
          </a:p>
        </p:txBody>
      </p:sp>
      <p:sp>
        <p:nvSpPr>
          <p:cNvPr id="11" name="TextBox 10">
            <a:extLst>
              <a:ext uri="{FF2B5EF4-FFF2-40B4-BE49-F238E27FC236}">
                <a16:creationId xmlns:a16="http://schemas.microsoft.com/office/drawing/2014/main" id="{80097789-DEAC-3B63-A2DA-9DD322E3270D}"/>
              </a:ext>
            </a:extLst>
          </p:cNvPr>
          <p:cNvSpPr txBox="1"/>
          <p:nvPr/>
        </p:nvSpPr>
        <p:spPr>
          <a:xfrm>
            <a:off x="5215955" y="443409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رفع مستوى الثقة بالشركة وسمعتها لدى المستثمرين والعملاء</a:t>
            </a:r>
            <a:endParaRPr lang="en-US" dirty="0"/>
          </a:p>
        </p:txBody>
      </p:sp>
      <p:sp>
        <p:nvSpPr>
          <p:cNvPr id="12" name="TextBox 11">
            <a:extLst>
              <a:ext uri="{FF2B5EF4-FFF2-40B4-BE49-F238E27FC236}">
                <a16:creationId xmlns:a16="http://schemas.microsoft.com/office/drawing/2014/main" id="{6E17E04E-EFFB-0ED6-311C-090006F50A34}"/>
              </a:ext>
            </a:extLst>
          </p:cNvPr>
          <p:cNvSpPr txBox="1"/>
          <p:nvPr/>
        </p:nvSpPr>
        <p:spPr>
          <a:xfrm>
            <a:off x="5215955" y="560829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lvl="0"/>
            <a:r>
              <a:rPr lang="ar-SA"/>
              <a:t>اكتساب ميزة تنافسية من خلال توفير منتجات وخدمات أكثر استدامة</a:t>
            </a:r>
            <a:endParaRPr lang="en-US" dirty="0"/>
          </a:p>
        </p:txBody>
      </p:sp>
    </p:spTree>
    <p:extLst>
      <p:ext uri="{BB962C8B-B14F-4D97-AF65-F5344CB8AC3E}">
        <p14:creationId xmlns:p14="http://schemas.microsoft.com/office/powerpoint/2010/main" val="6882764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809135" y="675008"/>
            <a:ext cx="8573730" cy="968852"/>
            <a:chOff x="1809135" y="519096"/>
            <a:chExt cx="857373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1809135" y="519096"/>
              <a:ext cx="857373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الحل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id="{A6E2BAA8-43DD-F297-100C-5BA3C62123D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8" name="TextBox 7">
            <a:extLst>
              <a:ext uri="{FF2B5EF4-FFF2-40B4-BE49-F238E27FC236}">
                <a16:creationId xmlns:a16="http://schemas.microsoft.com/office/drawing/2014/main" id="{C231EEEA-D760-B94B-6F55-38E14FACDE09}"/>
              </a:ext>
            </a:extLst>
          </p:cNvPr>
          <p:cNvSpPr txBox="1"/>
          <p:nvPr/>
        </p:nvSpPr>
        <p:spPr>
          <a:xfrm>
            <a:off x="5215955" y="2085714"/>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تحسين إنتاجية وكفاءة العمليات والأنشطة التشغيلية</a:t>
            </a:r>
            <a:endParaRPr lang="en-US" dirty="0"/>
          </a:p>
        </p:txBody>
      </p:sp>
      <p:sp>
        <p:nvSpPr>
          <p:cNvPr id="10" name="TextBox 9">
            <a:extLst>
              <a:ext uri="{FF2B5EF4-FFF2-40B4-BE49-F238E27FC236}">
                <a16:creationId xmlns:a16="http://schemas.microsoft.com/office/drawing/2014/main" id="{B320D72B-8402-055F-02BF-E134C72BE896}"/>
              </a:ext>
            </a:extLst>
          </p:cNvPr>
          <p:cNvSpPr txBox="1"/>
          <p:nvPr/>
        </p:nvSpPr>
        <p:spPr>
          <a:xfrm>
            <a:off x="5215955" y="325990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تمكين الشركة من الوصول إلى أسواق جديدة تهتم بعوامل الاستدامة</a:t>
            </a:r>
            <a:endParaRPr lang="en-US" dirty="0"/>
          </a:p>
        </p:txBody>
      </p:sp>
      <p:sp>
        <p:nvSpPr>
          <p:cNvPr id="11" name="TextBox 10">
            <a:extLst>
              <a:ext uri="{FF2B5EF4-FFF2-40B4-BE49-F238E27FC236}">
                <a16:creationId xmlns:a16="http://schemas.microsoft.com/office/drawing/2014/main" id="{80097789-DEAC-3B63-A2DA-9DD322E3270D}"/>
              </a:ext>
            </a:extLst>
          </p:cNvPr>
          <p:cNvSpPr txBox="1"/>
          <p:nvPr/>
        </p:nvSpPr>
        <p:spPr>
          <a:xfrm>
            <a:off x="5215955" y="443409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تحقيق الامتثال لمتطلبات سلاسل التوريد والعملاء بشأن الاستدامة</a:t>
            </a:r>
            <a:endParaRPr lang="en-US" dirty="0"/>
          </a:p>
        </p:txBody>
      </p:sp>
      <p:sp>
        <p:nvSpPr>
          <p:cNvPr id="12" name="TextBox 11">
            <a:extLst>
              <a:ext uri="{FF2B5EF4-FFF2-40B4-BE49-F238E27FC236}">
                <a16:creationId xmlns:a16="http://schemas.microsoft.com/office/drawing/2014/main" id="{6E17E04E-EFFB-0ED6-311C-090006F50A34}"/>
              </a:ext>
            </a:extLst>
          </p:cNvPr>
          <p:cNvSpPr txBox="1"/>
          <p:nvPr/>
        </p:nvSpPr>
        <p:spPr>
          <a:xfrm>
            <a:off x="5215955" y="560829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lvl="0"/>
            <a:r>
              <a:rPr lang="ar-SA"/>
              <a:t>تعزيز ثقافة المسؤولية الاجتماعية والبيئية داخل الشركة</a:t>
            </a:r>
            <a:endParaRPr lang="en-US" dirty="0"/>
          </a:p>
        </p:txBody>
      </p:sp>
    </p:spTree>
    <p:extLst>
      <p:ext uri="{BB962C8B-B14F-4D97-AF65-F5344CB8AC3E}">
        <p14:creationId xmlns:p14="http://schemas.microsoft.com/office/powerpoint/2010/main" val="882089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973</TotalTime>
  <Words>8006</Words>
  <Application>Microsoft Office PowerPoint</Application>
  <PresentationFormat>شاشة عريضة</PresentationFormat>
  <Paragraphs>1413</Paragraphs>
  <Slides>159</Slides>
  <Notes>96</Notes>
  <HiddenSlides>0</HiddenSlides>
  <MMClips>0</MMClips>
  <ScaleCrop>false</ScaleCrop>
  <HeadingPairs>
    <vt:vector size="6" baseType="variant">
      <vt:variant>
        <vt:lpstr>الخطوط المستخدمة</vt:lpstr>
      </vt:variant>
      <vt:variant>
        <vt:i4>9</vt:i4>
      </vt:variant>
      <vt:variant>
        <vt:lpstr>نسق</vt:lpstr>
      </vt:variant>
      <vt:variant>
        <vt:i4>1</vt:i4>
      </vt:variant>
      <vt:variant>
        <vt:lpstr>عناوين الشرائح</vt:lpstr>
      </vt:variant>
      <vt:variant>
        <vt:i4>159</vt:i4>
      </vt:variant>
    </vt:vector>
  </HeadingPairs>
  <TitlesOfParts>
    <vt:vector size="169" baseType="lpstr">
      <vt:lpstr>Adobe Arabic</vt:lpstr>
      <vt:lpstr>Arial</vt:lpstr>
      <vt:lpstr>Calibri</vt:lpstr>
      <vt:lpstr>DIN Next LT Arabic</vt:lpstr>
      <vt:lpstr>GE Dinar Two</vt:lpstr>
      <vt:lpstr>GE Dinar Two Medium</vt:lpstr>
      <vt:lpstr>Sakkal Majalla</vt:lpstr>
      <vt:lpstr>Symbol</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1201</cp:revision>
  <cp:lastPrinted>2023-07-16T13:31:37Z</cp:lastPrinted>
  <dcterms:created xsi:type="dcterms:W3CDTF">2020-01-20T05:08:25Z</dcterms:created>
  <dcterms:modified xsi:type="dcterms:W3CDTF">2026-05-24T17:33:50Z</dcterms:modified>
</cp:coreProperties>
</file>